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5AD0-EC2F-45CA-B142-97E9AE574CC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D94B-E6DE-4420-B2E6-EBB8F081C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1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5AD0-EC2F-45CA-B142-97E9AE574CC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D94B-E6DE-4420-B2E6-EBB8F081C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0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5AD0-EC2F-45CA-B142-97E9AE574CC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D94B-E6DE-4420-B2E6-EBB8F081C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5AD0-EC2F-45CA-B142-97E9AE574CC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D94B-E6DE-4420-B2E6-EBB8F081C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1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5AD0-EC2F-45CA-B142-97E9AE574CC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D94B-E6DE-4420-B2E6-EBB8F081C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31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5AD0-EC2F-45CA-B142-97E9AE574CC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D94B-E6DE-4420-B2E6-EBB8F081C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6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5AD0-EC2F-45CA-B142-97E9AE574CC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D94B-E6DE-4420-B2E6-EBB8F081C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5AD0-EC2F-45CA-B142-97E9AE574CC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D94B-E6DE-4420-B2E6-EBB8F081C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6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5AD0-EC2F-45CA-B142-97E9AE574CC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D94B-E6DE-4420-B2E6-EBB8F081C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0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5AD0-EC2F-45CA-B142-97E9AE574CC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D94B-E6DE-4420-B2E6-EBB8F081C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7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5AD0-EC2F-45CA-B142-97E9AE574CC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D94B-E6DE-4420-B2E6-EBB8F081C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C5AD0-EC2F-45CA-B142-97E9AE574CC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5D94B-E6DE-4420-B2E6-EBB8F081C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7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uab.edu/ccts/training-academy/trainings/innovation-and-entrepreneurship/i-corps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redcap.link/UR_NCATS_I-Corps_2022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mailto:Karen_Grabowski@urmc.Rochester.edu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4936804" y="4594411"/>
            <a:ext cx="6971825" cy="11821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906019" y="1295875"/>
            <a:ext cx="6971825" cy="25103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52808" y="326528"/>
            <a:ext cx="79629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chemeClr val="accent5"/>
                </a:solidFill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I-Corps@NCATS</a:t>
            </a:r>
            <a:r>
              <a:rPr lang="en-US" sz="3200" b="1" dirty="0">
                <a:solidFill>
                  <a:schemeClr val="accent5"/>
                </a:solidFill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Regional Short Course</a:t>
            </a:r>
          </a:p>
          <a:p>
            <a:pPr algn="ctr"/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**All sessions will be held virtually over zoom.**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07781" y="4732761"/>
            <a:ext cx="6908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register,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 up your team by </a:t>
            </a:r>
            <a:r>
              <a:rPr lang="en-US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October 3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</a:t>
            </a:r>
            <a:r>
              <a:rPr lang="en-US" sz="1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12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redcap.link/UR_NCATS_I-Corps_2022</a:t>
            </a:r>
            <a:r>
              <a:rPr lang="en-US" sz="12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Applicants will be notified of acceptance by October 10</a:t>
            </a:r>
            <a:r>
              <a:rPr lang="en-US" sz="12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information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visit:  </a:t>
            </a:r>
            <a:r>
              <a:rPr lang="en-US" sz="12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https://www.uab.edu/ccts/training-academy/trainings/innovation-and-entrepreneurship/i-corps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 Grabowski at </a:t>
            </a:r>
            <a:r>
              <a:rPr lang="en-US" sz="12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K</a:t>
            </a:r>
            <a:r>
              <a:rPr lang="en-US" sz="12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aren_Grabowski@urmc.Rochester.edu</a:t>
            </a:r>
            <a:r>
              <a:rPr lang="en-US" sz="12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5103949" y="1835950"/>
            <a:ext cx="35940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1: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The Approach, Customers &amp; Value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l"/>
              <a:tabLst>
                <a:tab pos="4572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 31 Oct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8:30am to 12:30pm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2: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Workflows &amp; Life Science companies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l"/>
              <a:tabLst>
                <a:tab pos="4572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Wed 02 Nov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8:30am to 12:30pm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Week 3:</a:t>
            </a:r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Office Hours &amp; Sharing 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(Pick one date)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 07 Nov (1-3pm)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Wed 09 Nov (1-3pm</a:t>
            </a:r>
            <a:r>
              <a:rPr lang="en-US" sz="120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6" name="Picture 35" descr="C:\Users\klgrabowski\AppData\Local\Microsoft\Windows\INetCache\Content.Outlook\19H1SSKQ\Mark Wilson Photo-2018.pn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6" r="25715"/>
          <a:stretch/>
        </p:blipFill>
        <p:spPr bwMode="auto">
          <a:xfrm>
            <a:off x="81656" y="353460"/>
            <a:ext cx="1124585" cy="16389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8" name="Picture 37" descr="C:\Users\klgrabowski\AppData\Local\Microsoft\Windows\INetCache\Content.Outlook\19H1SSKQ\Eilers-DJ 2017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212" y="353357"/>
            <a:ext cx="1089025" cy="1632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38" descr="C:\Users\klgrabowski\AppData\Local\Microsoft\Windows\INetCache\Content.Outlook\19H1SSKQ\NHafer_9349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79" y="370812"/>
            <a:ext cx="1090295" cy="163639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65433"/>
              </p:ext>
            </p:extLst>
          </p:nvPr>
        </p:nvGraphicFramePr>
        <p:xfrm>
          <a:off x="81656" y="2003087"/>
          <a:ext cx="470058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744">
                  <a:extLst>
                    <a:ext uri="{9D8B030D-6E8A-4147-A177-3AD203B41FA5}">
                      <a16:colId xmlns:a16="http://schemas.microsoft.com/office/drawing/2014/main" val="731833072"/>
                    </a:ext>
                  </a:extLst>
                </a:gridCol>
                <a:gridCol w="1557199">
                  <a:extLst>
                    <a:ext uri="{9D8B030D-6E8A-4147-A177-3AD203B41FA5}">
                      <a16:colId xmlns:a16="http://schemas.microsoft.com/office/drawing/2014/main" val="2375516288"/>
                    </a:ext>
                  </a:extLst>
                </a:gridCol>
                <a:gridCol w="1721646">
                  <a:extLst>
                    <a:ext uri="{9D8B030D-6E8A-4147-A177-3AD203B41FA5}">
                      <a16:colId xmlns:a16="http://schemas.microsoft.com/office/drawing/2014/main" val="29873892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 W. Wilson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Simon Business School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 of Rochester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Nate Hafer, PhD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UMass Chan Medical School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David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Eilers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Syracuse University Whitman School of Management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6344286"/>
                  </a:ext>
                </a:extLst>
              </a:tr>
            </a:tbl>
          </a:graphicData>
        </a:graphic>
      </p:graphicFrame>
      <p:sp>
        <p:nvSpPr>
          <p:cNvPr id="41" name="Rectangle 40"/>
          <p:cNvSpPr/>
          <p:nvPr/>
        </p:nvSpPr>
        <p:spPr>
          <a:xfrm>
            <a:off x="7381" y="2579360"/>
            <a:ext cx="5014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is the business case for your translational science?</a:t>
            </a:r>
            <a:endParaRPr lang="en-US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Find out via the </a:t>
            </a:r>
            <a:r>
              <a:rPr lang="en-US" sz="1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I-Corps@NCATS</a:t>
            </a:r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Regional Short Course.  Based on the National Science Foundation’s Innovation Corps (I-Corps TM) program, the premier federally funded innovation and commercialization training in the U.S.  </a:t>
            </a:r>
            <a:r>
              <a:rPr lang="en-US" sz="1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I-Corps@NCATS</a:t>
            </a:r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provides biomedical scientists, clinical scientists and engineers with a new approach to accelerate the translation of discoveries from the lab to clinical practice.</a:t>
            </a:r>
          </a:p>
          <a:p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200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Who should attend?</a:t>
            </a:r>
            <a:endParaRPr lang="en-US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Teams of faculty, postdocs, and students with biomedical innovations or ideas.</a:t>
            </a:r>
          </a:p>
          <a:p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200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Why should I attend?</a:t>
            </a:r>
            <a:endParaRPr lang="en-US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I-Corps@NCATS</a:t>
            </a:r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Regional Short Course hosted by the University of Rochester will help you connect with potential customers for your research projects, protocol, service, or prototype.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Determine the commercial viability of your innovation.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Develop a successful business case for securing funding.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Expand your network of innovation partners, mentors, and potential collaborators.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Develop a new way of thinking about how to value the impact of your research</a:t>
            </a:r>
            <a:r>
              <a:rPr lang="en-US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Leverage funding to support customer discovery for selected teams.</a:t>
            </a:r>
            <a:endParaRPr lang="en-US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174697" y="1835950"/>
            <a:ext cx="39010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4: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Regulatory, Healthcare MVPs &amp; Progress Check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l"/>
              <a:tabLst>
                <a:tab pos="4572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Wed 16 Nov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8:30am to 12:30pm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Week 5:</a:t>
            </a:r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Office Hours &amp; Sharing 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(Pick one date)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 28 Nov (1-3pm)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Wed 30 Nov (1-3pm)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Week 6:</a:t>
            </a:r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Final Report-outs &amp; Feedback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l"/>
              <a:tabLst>
                <a:tab pos="4572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 02 Dec (8:30am to 12:30pm)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817292" y="3953533"/>
            <a:ext cx="50506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ts val="1000"/>
              <a:tabLst>
                <a:tab pos="457200" algn="l"/>
              </a:tabLst>
            </a:pPr>
            <a:r>
              <a:rPr lang="en-US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note that attendance is required at ALL sessions. </a:t>
            </a:r>
            <a:br>
              <a:rPr lang="en-US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Also, no sessions will be held during Thanksgiving week.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075996" y="1203976"/>
            <a:ext cx="3594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Orientation, Expectations &amp; Pre-work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(Pick one date)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"/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Mon, 17 Oct (1-1:30pm)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"/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Wed, 19 Oct (10-10:30am)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6804" y="6061868"/>
            <a:ext cx="2325223" cy="611248"/>
          </a:xfrm>
          <a:prstGeom prst="rect">
            <a:avLst/>
          </a:prstGeom>
        </p:spPr>
      </p:pic>
      <p:pic>
        <p:nvPicPr>
          <p:cNvPr id="1026" name="Picture 2" descr="I-Corps@NCATS">
            <a:extLst>
              <a:ext uri="{FF2B5EF4-FFF2-40B4-BE49-F238E27FC236}">
                <a16:creationId xmlns:a16="http://schemas.microsoft.com/office/drawing/2014/main" id="{495BF938-F8DA-01E2-1B6A-FDA55F82F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045" y="5923917"/>
            <a:ext cx="3888815" cy="75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03210" y="5947271"/>
            <a:ext cx="1917145" cy="70945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49721"/>
            <a:ext cx="1413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Your Instructors:</a:t>
            </a:r>
            <a:endParaRPr lang="en-US" sz="1400" b="1" u="sng" dirty="0"/>
          </a:p>
        </p:txBody>
      </p:sp>
    </p:spTree>
    <p:extLst>
      <p:ext uri="{BB962C8B-B14F-4D97-AF65-F5344CB8AC3E}">
        <p14:creationId xmlns:p14="http://schemas.microsoft.com/office/powerpoint/2010/main" val="2769437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432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Berlin Sans FB Demi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</vt:vector>
  </TitlesOfParts>
  <Company>URMC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Grabowski, Karen L</dc:creator>
  <cp:lastModifiedBy>Grabowski, Karen L</cp:lastModifiedBy>
  <cp:revision>24</cp:revision>
  <dcterms:created xsi:type="dcterms:W3CDTF">2022-07-05T18:22:03Z</dcterms:created>
  <dcterms:modified xsi:type="dcterms:W3CDTF">2022-08-02T17:44:00Z</dcterms:modified>
</cp:coreProperties>
</file>