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2" r:id="rId2"/>
    <p:sldId id="284" r:id="rId3"/>
    <p:sldId id="287" r:id="rId4"/>
    <p:sldId id="281" r:id="rId5"/>
    <p:sldId id="267" r:id="rId6"/>
    <p:sldId id="288" r:id="rId7"/>
    <p:sldId id="260" r:id="rId8"/>
    <p:sldId id="261" r:id="rId9"/>
    <p:sldId id="279" r:id="rId10"/>
    <p:sldId id="256" r:id="rId11"/>
    <p:sldId id="257" r:id="rId12"/>
    <p:sldId id="259" r:id="rId13"/>
    <p:sldId id="263" r:id="rId14"/>
    <p:sldId id="269" r:id="rId15"/>
    <p:sldId id="270" r:id="rId16"/>
    <p:sldId id="286" r:id="rId17"/>
    <p:sldId id="271" r:id="rId18"/>
    <p:sldId id="265" r:id="rId19"/>
    <p:sldId id="28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2A318D"/>
    <a:srgbClr val="5967A9"/>
    <a:srgbClr val="91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46"/>
    <p:restoredTop sz="94651"/>
  </p:normalViewPr>
  <p:slideViewPr>
    <p:cSldViewPr snapToGrid="0" snapToObjects="1">
      <p:cViewPr varScale="1">
        <p:scale>
          <a:sx n="184" d="100"/>
          <a:sy n="184" d="100"/>
        </p:scale>
        <p:origin x="192" y="2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56F5BD-8050-F14E-9358-1C244F0EBE1F}" type="datetimeFigureOut">
              <a:rPr lang="en-US" smtClean="0"/>
              <a:t>10/23/19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2FA451-8263-644C-BD19-ED68972464C0}" type="slidenum">
              <a:rPr lang="en-US" smtClean="0"/>
              <a:t>‹#›</a:t>
            </a:fld>
            <a:endParaRPr lang="en-US"/>
          </a:p>
        </p:txBody>
      </p:sp>
    </p:spTree>
    <p:extLst>
      <p:ext uri="{BB962C8B-B14F-4D97-AF65-F5344CB8AC3E}">
        <p14:creationId xmlns:p14="http://schemas.microsoft.com/office/powerpoint/2010/main" val="3760290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56F5BD-8050-F14E-9358-1C244F0EBE1F}" type="datetimeFigureOut">
              <a:rPr lang="en-US" smtClean="0"/>
              <a:t>10/23/19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2FA451-8263-644C-BD19-ED68972464C0}" type="slidenum">
              <a:rPr lang="en-US" smtClean="0"/>
              <a:t>‹#›</a:t>
            </a:fld>
            <a:endParaRPr lang="en-US"/>
          </a:p>
        </p:txBody>
      </p:sp>
    </p:spTree>
    <p:extLst>
      <p:ext uri="{BB962C8B-B14F-4D97-AF65-F5344CB8AC3E}">
        <p14:creationId xmlns:p14="http://schemas.microsoft.com/office/powerpoint/2010/main" val="740758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56F5BD-8050-F14E-9358-1C244F0EBE1F}" type="datetimeFigureOut">
              <a:rPr lang="en-US" smtClean="0"/>
              <a:t>10/23/19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2FA451-8263-644C-BD19-ED68972464C0}" type="slidenum">
              <a:rPr lang="en-US" smtClean="0"/>
              <a:t>‹#›</a:t>
            </a:fld>
            <a:endParaRPr lang="en-US"/>
          </a:p>
        </p:txBody>
      </p:sp>
    </p:spTree>
    <p:extLst>
      <p:ext uri="{BB962C8B-B14F-4D97-AF65-F5344CB8AC3E}">
        <p14:creationId xmlns:p14="http://schemas.microsoft.com/office/powerpoint/2010/main" val="728209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00AA4668-6DF5-D24E-A856-BF826F5DCA03}"/>
              </a:ext>
            </a:extLst>
          </p:cNvPr>
          <p:cNvGrpSpPr>
            <a:grpSpLocks/>
          </p:cNvGrpSpPr>
          <p:nvPr userDrawn="1"/>
        </p:nvGrpSpPr>
        <p:grpSpPr bwMode="auto">
          <a:xfrm>
            <a:off x="0" y="6276975"/>
            <a:ext cx="9144000" cy="581025"/>
            <a:chOff x="0" y="6276975"/>
            <a:chExt cx="9144000" cy="581025"/>
          </a:xfrm>
        </p:grpSpPr>
        <p:pic>
          <p:nvPicPr>
            <p:cNvPr id="8" name="Picture 1026" descr="footerdark">
              <a:extLst>
                <a:ext uri="{FF2B5EF4-FFF2-40B4-BE49-F238E27FC236}">
                  <a16:creationId xmlns:a16="http://schemas.microsoft.com/office/drawing/2014/main" id="{F9704257-B827-1543-B02F-A7F4BF4EF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76975"/>
              <a:ext cx="9144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hite.png">
              <a:extLst>
                <a:ext uri="{FF2B5EF4-FFF2-40B4-BE49-F238E27FC236}">
                  <a16:creationId xmlns:a16="http://schemas.microsoft.com/office/drawing/2014/main" id="{6832A9F1-6C29-BC4D-B33E-39AB8B6843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9767" y="6278260"/>
              <a:ext cx="1479433" cy="57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52518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56F5BD-8050-F14E-9358-1C244F0EBE1F}" type="datetimeFigureOut">
              <a:rPr lang="en-US" smtClean="0"/>
              <a:t>10/23/19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2FA451-8263-644C-BD19-ED68972464C0}" type="slidenum">
              <a:rPr lang="en-US" smtClean="0"/>
              <a:t>‹#›</a:t>
            </a:fld>
            <a:endParaRPr lang="en-US"/>
          </a:p>
        </p:txBody>
      </p:sp>
    </p:spTree>
    <p:extLst>
      <p:ext uri="{BB962C8B-B14F-4D97-AF65-F5344CB8AC3E}">
        <p14:creationId xmlns:p14="http://schemas.microsoft.com/office/powerpoint/2010/main" val="656883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056F5BD-8050-F14E-9358-1C244F0EBE1F}" type="datetimeFigureOut">
              <a:rPr lang="en-US" smtClean="0"/>
              <a:t>10/23/19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2FA451-8263-644C-BD19-ED68972464C0}" type="slidenum">
              <a:rPr lang="en-US" smtClean="0"/>
              <a:t>‹#›</a:t>
            </a:fld>
            <a:endParaRPr lang="en-US"/>
          </a:p>
        </p:txBody>
      </p:sp>
    </p:spTree>
    <p:extLst>
      <p:ext uri="{BB962C8B-B14F-4D97-AF65-F5344CB8AC3E}">
        <p14:creationId xmlns:p14="http://schemas.microsoft.com/office/powerpoint/2010/main" val="4143552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056F5BD-8050-F14E-9358-1C244F0EBE1F}" type="datetimeFigureOut">
              <a:rPr lang="en-US" smtClean="0"/>
              <a:t>10/23/19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42FA451-8263-644C-BD19-ED68972464C0}" type="slidenum">
              <a:rPr lang="en-US" smtClean="0"/>
              <a:t>‹#›</a:t>
            </a:fld>
            <a:endParaRPr lang="en-US"/>
          </a:p>
        </p:txBody>
      </p:sp>
    </p:spTree>
    <p:extLst>
      <p:ext uri="{BB962C8B-B14F-4D97-AF65-F5344CB8AC3E}">
        <p14:creationId xmlns:p14="http://schemas.microsoft.com/office/powerpoint/2010/main" val="390600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056F5BD-8050-F14E-9358-1C244F0EBE1F}" type="datetimeFigureOut">
              <a:rPr lang="en-US" smtClean="0"/>
              <a:t>10/23/19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42FA451-8263-644C-BD19-ED68972464C0}" type="slidenum">
              <a:rPr lang="en-US" smtClean="0"/>
              <a:t>‹#›</a:t>
            </a:fld>
            <a:endParaRPr lang="en-US"/>
          </a:p>
        </p:txBody>
      </p:sp>
    </p:spTree>
    <p:extLst>
      <p:ext uri="{BB962C8B-B14F-4D97-AF65-F5344CB8AC3E}">
        <p14:creationId xmlns:p14="http://schemas.microsoft.com/office/powerpoint/2010/main" val="2713176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056F5BD-8050-F14E-9358-1C244F0EBE1F}" type="datetimeFigureOut">
              <a:rPr lang="en-US" smtClean="0"/>
              <a:t>10/23/19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42FA451-8263-644C-BD19-ED68972464C0}" type="slidenum">
              <a:rPr lang="en-US" smtClean="0"/>
              <a:t>‹#›</a:t>
            </a:fld>
            <a:endParaRPr lang="en-US"/>
          </a:p>
        </p:txBody>
      </p:sp>
    </p:spTree>
    <p:extLst>
      <p:ext uri="{BB962C8B-B14F-4D97-AF65-F5344CB8AC3E}">
        <p14:creationId xmlns:p14="http://schemas.microsoft.com/office/powerpoint/2010/main" val="3211925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056F5BD-8050-F14E-9358-1C244F0EBE1F}" type="datetimeFigureOut">
              <a:rPr lang="en-US" smtClean="0"/>
              <a:t>10/23/19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2FA451-8263-644C-BD19-ED68972464C0}" type="slidenum">
              <a:rPr lang="en-US" smtClean="0"/>
              <a:t>‹#›</a:t>
            </a:fld>
            <a:endParaRPr lang="en-US"/>
          </a:p>
        </p:txBody>
      </p:sp>
    </p:spTree>
    <p:extLst>
      <p:ext uri="{BB962C8B-B14F-4D97-AF65-F5344CB8AC3E}">
        <p14:creationId xmlns:p14="http://schemas.microsoft.com/office/powerpoint/2010/main" val="333523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056F5BD-8050-F14E-9358-1C244F0EBE1F}" type="datetimeFigureOut">
              <a:rPr lang="en-US" smtClean="0"/>
              <a:t>10/23/19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42FA451-8263-644C-BD19-ED68972464C0}" type="slidenum">
              <a:rPr lang="en-US" smtClean="0"/>
              <a:t>‹#›</a:t>
            </a:fld>
            <a:endParaRPr lang="en-US"/>
          </a:p>
        </p:txBody>
      </p:sp>
    </p:spTree>
    <p:extLst>
      <p:ext uri="{BB962C8B-B14F-4D97-AF65-F5344CB8AC3E}">
        <p14:creationId xmlns:p14="http://schemas.microsoft.com/office/powerpoint/2010/main" val="412929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162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tiff"/><Relationship Id="rId4" Type="http://schemas.openxmlformats.org/officeDocument/2006/relationships/image" Target="../media/image33.tif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1.tiff"/><Relationship Id="rId7" Type="http://schemas.microsoft.com/office/2007/relationships/hdphoto" Target="../media/hdphoto2.wdp"/><Relationship Id="rId2" Type="http://schemas.openxmlformats.org/officeDocument/2006/relationships/image" Target="../media/image40.tiff"/><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tiff"/></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 Id="rId5" Type="http://schemas.openxmlformats.org/officeDocument/2006/relationships/image" Target="../media/image19.tiff"/><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a:extLst>
              <a:ext uri="{FF2B5EF4-FFF2-40B4-BE49-F238E27FC236}">
                <a16:creationId xmlns:a16="http://schemas.microsoft.com/office/drawing/2014/main" id="{25ADA6D0-C94F-2C4E-AD8A-C406449454EE}"/>
              </a:ext>
            </a:extLst>
          </p:cNvPr>
          <p:cNvSpPr txBox="1">
            <a:spLocks noChangeArrowheads="1"/>
          </p:cNvSpPr>
          <p:nvPr/>
        </p:nvSpPr>
        <p:spPr bwMode="auto">
          <a:xfrm>
            <a:off x="503565" y="1330033"/>
            <a:ext cx="4666576" cy="397031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63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pPr>
            <a:r>
              <a:rPr lang="en-US" sz="1400" b="1" dirty="0"/>
              <a:t>Amgen study</a:t>
            </a:r>
          </a:p>
          <a:p>
            <a:pPr algn="l">
              <a:spcBef>
                <a:spcPct val="50000"/>
              </a:spcBef>
            </a:pPr>
            <a:r>
              <a:rPr lang="en-US" sz="1400" b="1" dirty="0"/>
              <a:t>    • 53 landmark papers</a:t>
            </a:r>
          </a:p>
          <a:p>
            <a:pPr algn="l">
              <a:spcBef>
                <a:spcPct val="50000"/>
              </a:spcBef>
            </a:pPr>
            <a:r>
              <a:rPr lang="en-US" sz="1400" b="1" dirty="0"/>
              <a:t>    • results were attempted to be duplicated</a:t>
            </a:r>
          </a:p>
          <a:p>
            <a:pPr algn="l">
              <a:spcBef>
                <a:spcPct val="50000"/>
              </a:spcBef>
            </a:pPr>
            <a:r>
              <a:rPr lang="en-US" sz="1400" b="1" dirty="0"/>
              <a:t>    • only 6 were reproducible</a:t>
            </a:r>
          </a:p>
          <a:p>
            <a:pPr algn="l">
              <a:spcBef>
                <a:spcPct val="50000"/>
              </a:spcBef>
            </a:pPr>
            <a:endParaRPr lang="en-US" sz="1400" b="1" dirty="0"/>
          </a:p>
          <a:p>
            <a:pPr algn="l">
              <a:spcBef>
                <a:spcPct val="50000"/>
              </a:spcBef>
            </a:pPr>
            <a:endParaRPr lang="en-US" sz="1400" b="1" dirty="0"/>
          </a:p>
          <a:p>
            <a:pPr algn="l">
              <a:spcBef>
                <a:spcPct val="50000"/>
              </a:spcBef>
            </a:pPr>
            <a:endParaRPr lang="en-US" sz="1400" b="1" dirty="0"/>
          </a:p>
          <a:p>
            <a:pPr algn="l">
              <a:spcBef>
                <a:spcPct val="50000"/>
              </a:spcBef>
            </a:pPr>
            <a:endParaRPr lang="en-US" sz="1400" b="1" dirty="0"/>
          </a:p>
          <a:p>
            <a:pPr algn="l">
              <a:spcBef>
                <a:spcPct val="50000"/>
              </a:spcBef>
            </a:pPr>
            <a:endParaRPr lang="en-US" sz="1400" b="1" dirty="0"/>
          </a:p>
          <a:p>
            <a:pPr algn="l">
              <a:spcBef>
                <a:spcPct val="50000"/>
              </a:spcBef>
            </a:pPr>
            <a:r>
              <a:rPr lang="en-US" sz="1400" b="1" dirty="0"/>
              <a:t>Bayer study</a:t>
            </a:r>
          </a:p>
          <a:p>
            <a:pPr algn="l">
              <a:spcBef>
                <a:spcPct val="50000"/>
              </a:spcBef>
            </a:pPr>
            <a:r>
              <a:rPr lang="en-US" sz="1400" b="1" dirty="0"/>
              <a:t>    • 25% of studies in pre-clinical cancer research could be duplicated to point where the company would pursue further development</a:t>
            </a:r>
          </a:p>
        </p:txBody>
      </p:sp>
      <p:pic>
        <p:nvPicPr>
          <p:cNvPr id="5" name="Picture 4">
            <a:extLst>
              <a:ext uri="{FF2B5EF4-FFF2-40B4-BE49-F238E27FC236}">
                <a16:creationId xmlns:a16="http://schemas.microsoft.com/office/drawing/2014/main" id="{D4F2D051-BF18-1048-B19B-DD751D0F792D}"/>
              </a:ext>
            </a:extLst>
          </p:cNvPr>
          <p:cNvPicPr>
            <a:picLocks noChangeAspect="1"/>
          </p:cNvPicPr>
          <p:nvPr/>
        </p:nvPicPr>
        <p:blipFill>
          <a:blip r:embed="rId2"/>
          <a:stretch>
            <a:fillRect/>
          </a:stretch>
        </p:blipFill>
        <p:spPr>
          <a:xfrm>
            <a:off x="4469781" y="1383265"/>
            <a:ext cx="2591038" cy="1482393"/>
          </a:xfrm>
          <a:prstGeom prst="rect">
            <a:avLst/>
          </a:prstGeom>
          <a:ln w="19050">
            <a:solidFill>
              <a:schemeClr val="tx1"/>
            </a:solidFill>
          </a:ln>
        </p:spPr>
      </p:pic>
      <p:pic>
        <p:nvPicPr>
          <p:cNvPr id="7" name="Picture 6">
            <a:extLst>
              <a:ext uri="{FF2B5EF4-FFF2-40B4-BE49-F238E27FC236}">
                <a16:creationId xmlns:a16="http://schemas.microsoft.com/office/drawing/2014/main" id="{54662EBE-7E4D-0948-A083-824C117B76FD}"/>
              </a:ext>
            </a:extLst>
          </p:cNvPr>
          <p:cNvPicPr>
            <a:picLocks noChangeAspect="1"/>
          </p:cNvPicPr>
          <p:nvPr/>
        </p:nvPicPr>
        <p:blipFill>
          <a:blip r:embed="rId3"/>
          <a:stretch>
            <a:fillRect/>
          </a:stretch>
        </p:blipFill>
        <p:spPr>
          <a:xfrm>
            <a:off x="5170141" y="4028925"/>
            <a:ext cx="2913982" cy="1464727"/>
          </a:xfrm>
          <a:prstGeom prst="rect">
            <a:avLst/>
          </a:prstGeom>
          <a:ln w="19050">
            <a:solidFill>
              <a:schemeClr val="tx1"/>
            </a:solidFill>
          </a:ln>
        </p:spPr>
      </p:pic>
      <p:sp>
        <p:nvSpPr>
          <p:cNvPr id="9" name="TextBox 8">
            <a:extLst>
              <a:ext uri="{FF2B5EF4-FFF2-40B4-BE49-F238E27FC236}">
                <a16:creationId xmlns:a16="http://schemas.microsoft.com/office/drawing/2014/main" id="{8C2AD9BE-5E76-E246-A620-5BF359CD8EDB}"/>
              </a:ext>
            </a:extLst>
          </p:cNvPr>
          <p:cNvSpPr txBox="1"/>
          <p:nvPr/>
        </p:nvSpPr>
        <p:spPr>
          <a:xfrm>
            <a:off x="1058779" y="5917093"/>
            <a:ext cx="6620806" cy="276999"/>
          </a:xfrm>
          <a:prstGeom prst="rect">
            <a:avLst/>
          </a:prstGeom>
          <a:noFill/>
        </p:spPr>
        <p:txBody>
          <a:bodyPr wrap="square" rtlCol="0">
            <a:spAutoFit/>
          </a:bodyPr>
          <a:lstStyle/>
          <a:p>
            <a:pPr algn="ctr"/>
            <a:r>
              <a:rPr lang="en-US" sz="1200" i="1" dirty="0"/>
              <a:t>Are investigators cheating?</a:t>
            </a:r>
          </a:p>
        </p:txBody>
      </p:sp>
      <p:sp>
        <p:nvSpPr>
          <p:cNvPr id="10" name="TextBox 9">
            <a:extLst>
              <a:ext uri="{FF2B5EF4-FFF2-40B4-BE49-F238E27FC236}">
                <a16:creationId xmlns:a16="http://schemas.microsoft.com/office/drawing/2014/main" id="{2866EB08-C7D5-D044-8C2F-79D8B2BA3952}"/>
              </a:ext>
            </a:extLst>
          </p:cNvPr>
          <p:cNvSpPr txBox="1"/>
          <p:nvPr/>
        </p:nvSpPr>
        <p:spPr>
          <a:xfrm>
            <a:off x="368682" y="382397"/>
            <a:ext cx="8001000" cy="461665"/>
          </a:xfrm>
          <a:prstGeom prst="rect">
            <a:avLst/>
          </a:prstGeom>
          <a:noFill/>
        </p:spPr>
        <p:txBody>
          <a:bodyPr wrap="square" rtlCol="0">
            <a:spAutoFit/>
          </a:bodyPr>
          <a:lstStyle/>
          <a:p>
            <a:pPr algn="ctr"/>
            <a:r>
              <a:rPr lang="en-US" sz="2400" b="1" dirty="0"/>
              <a:t>Rigor and Reproducibility</a:t>
            </a:r>
          </a:p>
        </p:txBody>
      </p:sp>
    </p:spTree>
    <p:extLst>
      <p:ext uri="{BB962C8B-B14F-4D97-AF65-F5344CB8AC3E}">
        <p14:creationId xmlns:p14="http://schemas.microsoft.com/office/powerpoint/2010/main" val="315381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i.tiff"/>
          <p:cNvPicPr>
            <a:picLocks noChangeAspect="1"/>
          </p:cNvPicPr>
          <p:nvPr/>
        </p:nvPicPr>
        <p:blipFill rotWithShape="1">
          <a:blip r:embed="rId2">
            <a:extLst>
              <a:ext uri="{28A0092B-C50C-407E-A947-70E740481C1C}">
                <a14:useLocalDpi xmlns:a14="http://schemas.microsoft.com/office/drawing/2010/main" val="0"/>
              </a:ext>
            </a:extLst>
          </a:blip>
          <a:srcRect t="10837"/>
          <a:stretch/>
        </p:blipFill>
        <p:spPr>
          <a:xfrm>
            <a:off x="4866715" y="693569"/>
            <a:ext cx="3655624" cy="1269919"/>
          </a:xfrm>
          <a:prstGeom prst="rect">
            <a:avLst/>
          </a:prstGeom>
        </p:spPr>
      </p:pic>
      <p:sp>
        <p:nvSpPr>
          <p:cNvPr id="6" name="Rectangle 5"/>
          <p:cNvSpPr/>
          <p:nvPr/>
        </p:nvSpPr>
        <p:spPr>
          <a:xfrm>
            <a:off x="386092" y="1963488"/>
            <a:ext cx="8272789" cy="1569660"/>
          </a:xfrm>
          <a:prstGeom prst="rect">
            <a:avLst/>
          </a:prstGeom>
        </p:spPr>
        <p:txBody>
          <a:bodyPr wrap="square">
            <a:spAutoFit/>
          </a:bodyPr>
          <a:lstStyle/>
          <a:p>
            <a:r>
              <a:rPr lang="en-US" sz="1200" dirty="0"/>
              <a:t>50.101 Applicability.</a:t>
            </a:r>
          </a:p>
          <a:p>
            <a:endParaRPr lang="en-US" sz="1200" dirty="0"/>
          </a:p>
          <a:p>
            <a:r>
              <a:rPr lang="en-US" sz="1200" dirty="0"/>
              <a:t>This subpart applies to each entity which applies for a research, research-training, or research-related grant or cooperative agreement under the Public Health Service (PHS) Act. </a:t>
            </a:r>
            <a:r>
              <a:rPr lang="en-US" sz="1200" u="heavy" dirty="0">
                <a:uFill>
                  <a:solidFill>
                    <a:srgbClr val="FF0000"/>
                  </a:solidFill>
                </a:uFill>
              </a:rPr>
              <a:t>It requires each such entity to establish uniform policies and procedures for investigating and reporting instances of alleged or apparent misconduct involving research or research training</a:t>
            </a:r>
            <a:r>
              <a:rPr lang="en-US" sz="1200" u="heavy" dirty="0"/>
              <a:t>,</a:t>
            </a:r>
            <a:r>
              <a:rPr lang="en-US" sz="1200" dirty="0"/>
              <a:t> applications for support of research or research training, or related research activities that are supported with funds made available under the PHS Act. This subpart does not supersede and is not intended to set up an alternative to established procedures for resolving fiscal improprieties, issues concerning the ethical treatment of human or animal subjects, or criminal matters.</a:t>
            </a:r>
          </a:p>
        </p:txBody>
      </p:sp>
      <p:sp>
        <p:nvSpPr>
          <p:cNvPr id="7" name="Rectangle 6"/>
          <p:cNvSpPr/>
          <p:nvPr/>
        </p:nvSpPr>
        <p:spPr>
          <a:xfrm>
            <a:off x="386092" y="3819277"/>
            <a:ext cx="8556978" cy="2492990"/>
          </a:xfrm>
          <a:prstGeom prst="rect">
            <a:avLst/>
          </a:prstGeom>
        </p:spPr>
        <p:txBody>
          <a:bodyPr wrap="square">
            <a:spAutoFit/>
          </a:bodyPr>
          <a:lstStyle/>
          <a:p>
            <a:r>
              <a:rPr lang="en-US" sz="1200" dirty="0"/>
              <a:t>§50.102 Definitions.</a:t>
            </a:r>
          </a:p>
          <a:p>
            <a:endParaRPr lang="en-US" sz="1200" dirty="0"/>
          </a:p>
          <a:p>
            <a:r>
              <a:rPr lang="en-US" sz="1200" u="heavy" dirty="0">
                <a:uFill>
                  <a:solidFill>
                    <a:srgbClr val="FF0000"/>
                  </a:solidFill>
                </a:uFill>
              </a:rPr>
              <a:t>Inquiry means information gathering and initial </a:t>
            </a:r>
            <a:r>
              <a:rPr lang="en-US" sz="1200" u="heavy" dirty="0" err="1">
                <a:uFill>
                  <a:solidFill>
                    <a:srgbClr val="FF0000"/>
                  </a:solidFill>
                </a:uFill>
              </a:rPr>
              <a:t>factfinding</a:t>
            </a:r>
            <a:r>
              <a:rPr lang="en-US" sz="1200" u="heavy" dirty="0">
                <a:uFill>
                  <a:solidFill>
                    <a:srgbClr val="FF0000"/>
                  </a:solidFill>
                </a:uFill>
              </a:rPr>
              <a:t> to determine whether an allegation or apparent instance of misconduct warrants an investigation.</a:t>
            </a:r>
          </a:p>
          <a:p>
            <a:endParaRPr lang="en-US" sz="1200" u="heavy" dirty="0">
              <a:uFill>
                <a:solidFill>
                  <a:srgbClr val="FF0000"/>
                </a:solidFill>
              </a:uFill>
            </a:endParaRPr>
          </a:p>
          <a:p>
            <a:r>
              <a:rPr lang="en-US" sz="1200" u="heavy" dirty="0">
                <a:uFill>
                  <a:solidFill>
                    <a:srgbClr val="FF0000"/>
                  </a:solidFill>
                </a:uFill>
              </a:rPr>
              <a:t>Institution means the public or private entity or organization (including federal, state, and other agencies) that is applying for financial assistance from the PHS</a:t>
            </a:r>
            <a:r>
              <a:rPr lang="en-US" sz="1200" dirty="0"/>
              <a:t>, e.g., grant or cooperative agreements, including continuation awards, whether competing or noncompeting. The organization assumes legal and financial accountability for the awarded funds and for the performance of the supported activities.</a:t>
            </a:r>
          </a:p>
          <a:p>
            <a:r>
              <a:rPr lang="en-US" sz="1200" dirty="0"/>
              <a:t>Investigation means the formal examination and evaluation of all relevant facts to determine if misconduct has occurred.</a:t>
            </a:r>
          </a:p>
          <a:p>
            <a:endParaRPr lang="en-US" sz="1200" dirty="0"/>
          </a:p>
          <a:p>
            <a:r>
              <a:rPr lang="en-US" sz="1200" u="heavy" dirty="0">
                <a:uFill>
                  <a:solidFill>
                    <a:srgbClr val="FF0000"/>
                  </a:solidFill>
                </a:uFill>
              </a:rPr>
              <a:t>Misconduct or Misconduct in Science means fabrication, falsification, plagiarism, or other practices that seriously deviate from those that are commonly accepted within the scientific community </a:t>
            </a:r>
            <a:r>
              <a:rPr lang="en-US" sz="1200" dirty="0"/>
              <a:t>for proposing, conducting, or reporting research. It does not include honest error or honest differences in interpretations or judgments of data.</a:t>
            </a:r>
          </a:p>
        </p:txBody>
      </p:sp>
      <p:sp>
        <p:nvSpPr>
          <p:cNvPr id="8" name="TextBox 7"/>
          <p:cNvSpPr txBox="1"/>
          <p:nvPr/>
        </p:nvSpPr>
        <p:spPr>
          <a:xfrm>
            <a:off x="208474" y="497310"/>
            <a:ext cx="3947789" cy="1200328"/>
          </a:xfrm>
          <a:prstGeom prst="rect">
            <a:avLst/>
          </a:prstGeom>
          <a:noFill/>
        </p:spPr>
        <p:txBody>
          <a:bodyPr wrap="square" rtlCol="0">
            <a:spAutoFit/>
          </a:bodyPr>
          <a:lstStyle/>
          <a:p>
            <a:pPr algn="ctr"/>
            <a:r>
              <a:rPr lang="en-US" sz="2400" b="1" dirty="0"/>
              <a:t>What Does it Mean to Have Committed Research Misconduct?</a:t>
            </a:r>
          </a:p>
        </p:txBody>
      </p:sp>
      <p:sp>
        <p:nvSpPr>
          <p:cNvPr id="2" name="TextBox 1">
            <a:extLst>
              <a:ext uri="{FF2B5EF4-FFF2-40B4-BE49-F238E27FC236}">
                <a16:creationId xmlns:a16="http://schemas.microsoft.com/office/drawing/2014/main" id="{1C310EAB-2B77-B14E-AE66-D16A39556A05}"/>
              </a:ext>
            </a:extLst>
          </p:cNvPr>
          <p:cNvSpPr txBox="1"/>
          <p:nvPr/>
        </p:nvSpPr>
        <p:spPr>
          <a:xfrm>
            <a:off x="5707937" y="235700"/>
            <a:ext cx="1973179" cy="261610"/>
          </a:xfrm>
          <a:prstGeom prst="rect">
            <a:avLst/>
          </a:prstGeom>
          <a:noFill/>
        </p:spPr>
        <p:txBody>
          <a:bodyPr wrap="square" rtlCol="0">
            <a:spAutoFit/>
          </a:bodyPr>
          <a:lstStyle/>
          <a:p>
            <a:r>
              <a:rPr lang="en-US" sz="1100" i="1" dirty="0"/>
              <a:t>A personal story….</a:t>
            </a:r>
          </a:p>
        </p:txBody>
      </p:sp>
    </p:spTree>
    <p:extLst>
      <p:ext uri="{BB962C8B-B14F-4D97-AF65-F5344CB8AC3E}">
        <p14:creationId xmlns:p14="http://schemas.microsoft.com/office/powerpoint/2010/main" val="2467735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928" y="632836"/>
            <a:ext cx="8600047" cy="5632311"/>
          </a:xfrm>
          <a:prstGeom prst="rect">
            <a:avLst/>
          </a:prstGeom>
        </p:spPr>
        <p:txBody>
          <a:bodyPr wrap="square">
            <a:spAutoFit/>
          </a:bodyPr>
          <a:lstStyle/>
          <a:p>
            <a:r>
              <a:rPr lang="en-US" sz="1200" dirty="0"/>
              <a:t>§ 50.103 Assurance - Responsibilities of PHS awardee and applicant institutions.</a:t>
            </a:r>
          </a:p>
          <a:p>
            <a:endParaRPr lang="en-US" sz="1200" dirty="0"/>
          </a:p>
          <a:p>
            <a:r>
              <a:rPr lang="en-US" sz="1200" dirty="0"/>
              <a:t>(a) Assurances. </a:t>
            </a:r>
            <a:r>
              <a:rPr lang="en-US" sz="1200" u="heavy" dirty="0">
                <a:uFill>
                  <a:solidFill>
                    <a:srgbClr val="FF0000"/>
                  </a:solidFill>
                </a:uFill>
              </a:rPr>
              <a:t>Each institution that applies for or receives assistance under the Act for any project or program which involves the conduct of biomedical or behavioral research must have an assurance satisfactory to the Secretary that the applicant</a:t>
            </a:r>
            <a:r>
              <a:rPr lang="en-US" sz="1200" dirty="0"/>
              <a:t>:</a:t>
            </a:r>
          </a:p>
          <a:p>
            <a:endParaRPr lang="en-US" sz="1200" dirty="0"/>
          </a:p>
          <a:p>
            <a:r>
              <a:rPr lang="en-US" sz="1200" dirty="0"/>
              <a:t>   </a:t>
            </a:r>
            <a:r>
              <a:rPr lang="en-US" sz="1200" u="heavy" dirty="0">
                <a:uFill>
                  <a:solidFill>
                    <a:srgbClr val="FF0000"/>
                  </a:solidFill>
                </a:uFill>
              </a:rPr>
              <a:t> (1) Has established an administrative process</a:t>
            </a:r>
            <a:r>
              <a:rPr lang="en-US" sz="1200" dirty="0"/>
              <a:t>, that meets the requirements of this Subpart, for reviewing, investigating, and reporting allegations of misconduct in science in connection with PHS-sponsored biomedical and behavioral research conducted at the applicant institution or sponsored by the applicant; and</a:t>
            </a:r>
          </a:p>
          <a:p>
            <a:endParaRPr lang="en-US" sz="1200" dirty="0"/>
          </a:p>
          <a:p>
            <a:r>
              <a:rPr lang="en-US" sz="1200" dirty="0"/>
              <a:t>   </a:t>
            </a:r>
            <a:r>
              <a:rPr lang="en-US" sz="1200" u="heavy" dirty="0">
                <a:uFill>
                  <a:solidFill>
                    <a:srgbClr val="FF0000"/>
                  </a:solidFill>
                </a:uFill>
              </a:rPr>
              <a:t> (2) Will comply with its own administrative process </a:t>
            </a:r>
            <a:r>
              <a:rPr lang="en-US" sz="1200" dirty="0"/>
              <a:t>and the requirements of this Subpart.</a:t>
            </a:r>
          </a:p>
          <a:p>
            <a:endParaRPr lang="en-US" sz="1200" dirty="0"/>
          </a:p>
          <a:p>
            <a:r>
              <a:rPr lang="en-US" sz="1200" dirty="0"/>
              <a:t>	</a:t>
            </a:r>
            <a:r>
              <a:rPr lang="en-US" sz="800" dirty="0"/>
              <a:t>•</a:t>
            </a:r>
          </a:p>
          <a:p>
            <a:r>
              <a:rPr lang="en-US" sz="800" dirty="0"/>
              <a:t>	•</a:t>
            </a:r>
          </a:p>
          <a:p>
            <a:r>
              <a:rPr lang="en-US" sz="800" dirty="0"/>
              <a:t>	•</a:t>
            </a:r>
          </a:p>
          <a:p>
            <a:endParaRPr lang="en-US" sz="1200" dirty="0"/>
          </a:p>
          <a:p>
            <a:r>
              <a:rPr lang="en-US" sz="1200" dirty="0"/>
              <a:t>    </a:t>
            </a:r>
            <a:r>
              <a:rPr lang="en-US" sz="1200" u="heavy" dirty="0">
                <a:uFill>
                  <a:solidFill>
                    <a:srgbClr val="FF0000"/>
                  </a:solidFill>
                </a:uFill>
              </a:rPr>
              <a:t>(3) Takes immediate and appropriate action </a:t>
            </a:r>
            <a:r>
              <a:rPr lang="en-US" sz="1200" dirty="0"/>
              <a:t>as soon as misconduct on the part of employees or persons within the organization's control is suspected or alleged.</a:t>
            </a:r>
          </a:p>
          <a:p>
            <a:endParaRPr lang="en-US" sz="800" dirty="0"/>
          </a:p>
          <a:p>
            <a:r>
              <a:rPr lang="en-US" sz="800" dirty="0"/>
              <a:t>   	•</a:t>
            </a:r>
          </a:p>
          <a:p>
            <a:r>
              <a:rPr lang="en-US" sz="800" dirty="0"/>
              <a:t>	•</a:t>
            </a:r>
          </a:p>
          <a:p>
            <a:r>
              <a:rPr lang="en-US" sz="800" dirty="0"/>
              <a:t>	•</a:t>
            </a:r>
          </a:p>
          <a:p>
            <a:r>
              <a:rPr lang="en-US" sz="1200" dirty="0"/>
              <a:t>    (1) Inquiring immediately into an allegation or other evidence of possible misconduct. </a:t>
            </a:r>
            <a:r>
              <a:rPr lang="en-US" sz="1200" u="heavy" dirty="0">
                <a:uFill>
                  <a:solidFill>
                    <a:srgbClr val="FF0000"/>
                  </a:solidFill>
                </a:uFill>
              </a:rPr>
              <a:t>An inquiry must be completed within 60 calendar days of its initiation </a:t>
            </a:r>
            <a:r>
              <a:rPr lang="en-US" sz="1200" dirty="0"/>
              <a:t>unless circumstances clearly warrant a longer period. A written report shall be prepared that states what evidence was reviewed, summarizes relevant interviews, and includes the conclusions of the inquiry. The individual(s) against whom the allegation was made shall be given a copy of the report of inquiry. If they comment on that report, their comments may be made part of the record. If the inquiry takes longer than 60 days to complete, the record of the inquiry shall include documentation of the reasons for exceeding the 60-day period.</a:t>
            </a:r>
          </a:p>
          <a:p>
            <a:endParaRPr lang="en-US" sz="1200" dirty="0"/>
          </a:p>
          <a:p>
            <a:r>
              <a:rPr lang="en-US" sz="800" dirty="0"/>
              <a:t>	•</a:t>
            </a:r>
          </a:p>
          <a:p>
            <a:r>
              <a:rPr lang="en-US" sz="800" dirty="0"/>
              <a:t>	•</a:t>
            </a:r>
          </a:p>
          <a:p>
            <a:r>
              <a:rPr lang="en-US" sz="800" dirty="0"/>
              <a:t>	•</a:t>
            </a:r>
          </a:p>
          <a:p>
            <a:endParaRPr lang="en-US" sz="1200" dirty="0"/>
          </a:p>
          <a:p>
            <a:r>
              <a:rPr lang="en-US" sz="1200" dirty="0"/>
              <a:t>9</a:t>
            </a:r>
            <a:r>
              <a:rPr lang="en-US" sz="1200" u="heavy" dirty="0">
                <a:uFill>
                  <a:solidFill>
                    <a:srgbClr val="FF0000"/>
                  </a:solidFill>
                </a:uFill>
              </a:rPr>
              <a:t>) Taking precautions against real or apparent conflicts of interest on the part of those involved in the inquiry or investigation</a:t>
            </a:r>
            <a:r>
              <a:rPr lang="en-US" sz="1200" dirty="0"/>
              <a:t>.</a:t>
            </a:r>
          </a:p>
        </p:txBody>
      </p:sp>
    </p:spTree>
    <p:extLst>
      <p:ext uri="{BB962C8B-B14F-4D97-AF65-F5344CB8AC3E}">
        <p14:creationId xmlns:p14="http://schemas.microsoft.com/office/powerpoint/2010/main" val="1317407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2019" y="1549917"/>
            <a:ext cx="5153394" cy="1477328"/>
          </a:xfrm>
          <a:prstGeom prst="rect">
            <a:avLst/>
          </a:prstGeom>
          <a:noFill/>
        </p:spPr>
        <p:txBody>
          <a:bodyPr wrap="square" rtlCol="0">
            <a:spAutoFit/>
          </a:bodyPr>
          <a:lstStyle/>
          <a:p>
            <a:r>
              <a:rPr lang="en-US" dirty="0"/>
              <a:t>• Unfortunately, it is easy to “cheat”</a:t>
            </a:r>
          </a:p>
          <a:p>
            <a:r>
              <a:rPr lang="en-US" dirty="0"/>
              <a:t>• Pressure to hit it big in science</a:t>
            </a:r>
          </a:p>
          <a:p>
            <a:r>
              <a:rPr lang="en-US" dirty="0"/>
              <a:t>• Pressure for funding</a:t>
            </a:r>
          </a:p>
          <a:p>
            <a:r>
              <a:rPr lang="en-US" dirty="0"/>
              <a:t>• Until your accused, nobody checks up on you</a:t>
            </a:r>
          </a:p>
          <a:p>
            <a:r>
              <a:rPr lang="en-US" dirty="0"/>
              <a:t>• Increase in deception practices</a:t>
            </a:r>
          </a:p>
        </p:txBody>
      </p:sp>
      <p:pic>
        <p:nvPicPr>
          <p:cNvPr id="5" name="Picture 4" descr="cheating-390x28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527" y="130608"/>
            <a:ext cx="1711459" cy="1250682"/>
          </a:xfrm>
          <a:prstGeom prst="rect">
            <a:avLst/>
          </a:prstGeom>
          <a:ln w="12700" cmpd="sng">
            <a:solidFill>
              <a:schemeClr val="tx1"/>
            </a:solidFill>
          </a:ln>
        </p:spPr>
      </p:pic>
      <p:pic>
        <p:nvPicPr>
          <p:cNvPr id="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470" y="310023"/>
            <a:ext cx="2517489" cy="1889370"/>
          </a:xfrm>
          <a:prstGeom prst="rect">
            <a:avLst/>
          </a:prstGeom>
          <a:noFill/>
          <a:ln w="571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 name="TextBox 6"/>
          <p:cNvSpPr txBox="1"/>
          <p:nvPr/>
        </p:nvSpPr>
        <p:spPr>
          <a:xfrm>
            <a:off x="2671181" y="412298"/>
            <a:ext cx="3184770" cy="523220"/>
          </a:xfrm>
          <a:prstGeom prst="rect">
            <a:avLst/>
          </a:prstGeom>
          <a:noFill/>
        </p:spPr>
        <p:txBody>
          <a:bodyPr wrap="square" rtlCol="0">
            <a:spAutoFit/>
          </a:bodyPr>
          <a:lstStyle/>
          <a:p>
            <a:pPr algn="ctr"/>
            <a:r>
              <a:rPr lang="en-US" sz="2800" b="1" dirty="0"/>
              <a:t>Dishonesty…</a:t>
            </a:r>
          </a:p>
        </p:txBody>
      </p:sp>
      <p:pic>
        <p:nvPicPr>
          <p:cNvPr id="12" name="Picture 11">
            <a:extLst>
              <a:ext uri="{FF2B5EF4-FFF2-40B4-BE49-F238E27FC236}">
                <a16:creationId xmlns:a16="http://schemas.microsoft.com/office/drawing/2014/main" id="{BD87A6CB-E688-7C40-8FA0-42FB99306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77" y="4687221"/>
            <a:ext cx="2707199" cy="1540398"/>
          </a:xfrm>
          <a:prstGeom prst="rect">
            <a:avLst/>
          </a:prstGeom>
          <a:noFill/>
          <a:ln w="5715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 name="Picture 3">
            <a:extLst>
              <a:ext uri="{FF2B5EF4-FFF2-40B4-BE49-F238E27FC236}">
                <a16:creationId xmlns:a16="http://schemas.microsoft.com/office/drawing/2014/main" id="{F0CC2512-362B-F844-9880-E5179F9CE285}"/>
              </a:ext>
            </a:extLst>
          </p:cNvPr>
          <p:cNvPicPr>
            <a:picLocks noChangeAspect="1"/>
          </p:cNvPicPr>
          <p:nvPr/>
        </p:nvPicPr>
        <p:blipFill>
          <a:blip r:embed="rId5"/>
          <a:stretch>
            <a:fillRect/>
          </a:stretch>
        </p:blipFill>
        <p:spPr>
          <a:xfrm>
            <a:off x="4515575" y="3856389"/>
            <a:ext cx="4246384" cy="2842283"/>
          </a:xfrm>
          <a:prstGeom prst="rect">
            <a:avLst/>
          </a:prstGeom>
        </p:spPr>
      </p:pic>
      <p:sp>
        <p:nvSpPr>
          <p:cNvPr id="8" name="Rectangle 7">
            <a:extLst>
              <a:ext uri="{FF2B5EF4-FFF2-40B4-BE49-F238E27FC236}">
                <a16:creationId xmlns:a16="http://schemas.microsoft.com/office/drawing/2014/main" id="{9F5D4912-F6E9-7A48-BB4B-3FAF120AE573}"/>
              </a:ext>
            </a:extLst>
          </p:cNvPr>
          <p:cNvSpPr/>
          <p:nvPr/>
        </p:nvSpPr>
        <p:spPr>
          <a:xfrm>
            <a:off x="1976940" y="3333169"/>
            <a:ext cx="3879011" cy="523220"/>
          </a:xfrm>
          <a:prstGeom prst="rect">
            <a:avLst/>
          </a:prstGeom>
        </p:spPr>
        <p:txBody>
          <a:bodyPr wrap="none">
            <a:spAutoFit/>
          </a:bodyPr>
          <a:lstStyle/>
          <a:p>
            <a:r>
              <a:rPr lang="en-US" sz="2800" b="1" dirty="0"/>
              <a:t>….or an Honest Mistake?</a:t>
            </a:r>
            <a:endParaRPr lang="en-US" sz="2800" dirty="0"/>
          </a:p>
        </p:txBody>
      </p:sp>
    </p:spTree>
    <p:extLst>
      <p:ext uri="{BB962C8B-B14F-4D97-AF65-F5344CB8AC3E}">
        <p14:creationId xmlns:p14="http://schemas.microsoft.com/office/powerpoint/2010/main" val="4156952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646" y="1210791"/>
            <a:ext cx="3973093" cy="5447645"/>
          </a:xfrm>
          <a:prstGeom prst="rect">
            <a:avLst/>
          </a:prstGeom>
        </p:spPr>
        <p:txBody>
          <a:bodyPr wrap="square">
            <a:spAutoFit/>
          </a:bodyPr>
          <a:lstStyle/>
          <a:p>
            <a:pPr algn="ctr"/>
            <a:r>
              <a:rPr lang="en-US" b="1" dirty="0">
                <a:solidFill>
                  <a:srgbClr val="2A318D"/>
                </a:solidFill>
              </a:rPr>
              <a:t>For Example,  look what some journals are doing now</a:t>
            </a:r>
          </a:p>
          <a:p>
            <a:endParaRPr lang="en-US" sz="1200" b="1" dirty="0">
              <a:solidFill>
                <a:srgbClr val="2A318D"/>
              </a:solidFill>
            </a:endParaRPr>
          </a:p>
          <a:p>
            <a:r>
              <a:rPr lang="en-US" sz="1200" b="1" dirty="0">
                <a:solidFill>
                  <a:srgbClr val="2A318D"/>
                </a:solidFill>
              </a:rPr>
              <a:t>1. Pay attention to the overall quality of the Western Blot (WB). The bands should be well-marked. Do not accept a WB with fuzzy or smearing bands.</a:t>
            </a:r>
          </a:p>
          <a:p>
            <a:endParaRPr lang="en-US" sz="1200" b="1" dirty="0">
              <a:solidFill>
                <a:srgbClr val="2A318D"/>
              </a:solidFill>
            </a:endParaRPr>
          </a:p>
          <a:p>
            <a:r>
              <a:rPr lang="en-US" sz="1200" b="1" dirty="0">
                <a:solidFill>
                  <a:srgbClr val="2A318D"/>
                </a:solidFill>
              </a:rPr>
              <a:t>2. Do not accept a WB with over-loaded or over-exposed bands because they are impossible to quantify.</a:t>
            </a:r>
          </a:p>
          <a:p>
            <a:endParaRPr lang="en-US" sz="1200" b="1" dirty="0">
              <a:solidFill>
                <a:srgbClr val="2A318D"/>
              </a:solidFill>
            </a:endParaRPr>
          </a:p>
          <a:p>
            <a:r>
              <a:rPr lang="en-US" sz="1200" b="1" dirty="0">
                <a:solidFill>
                  <a:srgbClr val="2A318D"/>
                </a:solidFill>
              </a:rPr>
              <a:t>3. Request that the WBs be quantified and statistically analyzed.</a:t>
            </a:r>
          </a:p>
          <a:p>
            <a:endParaRPr lang="en-US" sz="1200" b="1" dirty="0">
              <a:solidFill>
                <a:srgbClr val="2A318D"/>
              </a:solidFill>
            </a:endParaRPr>
          </a:p>
          <a:p>
            <a:r>
              <a:rPr lang="en-US" sz="1200" b="1" dirty="0">
                <a:solidFill>
                  <a:srgbClr val="2A318D"/>
                </a:solidFill>
              </a:rPr>
              <a:t>4. Do not accept a WB where the samples to compare have been loaded on more than one gel.</a:t>
            </a:r>
          </a:p>
          <a:p>
            <a:endParaRPr lang="en-US" sz="1200" b="1" dirty="0">
              <a:solidFill>
                <a:srgbClr val="2A318D"/>
              </a:solidFill>
            </a:endParaRPr>
          </a:p>
          <a:p>
            <a:r>
              <a:rPr lang="en-US" sz="1200" b="1" dirty="0">
                <a:solidFill>
                  <a:srgbClr val="2A318D"/>
                </a:solidFill>
              </a:rPr>
              <a:t>5. Do not accept a WB without the proper loading controls:</a:t>
            </a:r>
          </a:p>
          <a:p>
            <a:endParaRPr lang="en-US" sz="1200" b="1" dirty="0">
              <a:solidFill>
                <a:srgbClr val="2A318D"/>
              </a:solidFill>
            </a:endParaRPr>
          </a:p>
          <a:p>
            <a:r>
              <a:rPr lang="en-US" sz="1200" b="1" dirty="0">
                <a:solidFill>
                  <a:srgbClr val="2A318D"/>
                </a:solidFill>
              </a:rPr>
              <a:t>6. Pay attention to the fraudulent use of the same loading controls in several different WBs.</a:t>
            </a:r>
          </a:p>
          <a:p>
            <a:endParaRPr lang="en-US" sz="1200" b="1" dirty="0">
              <a:solidFill>
                <a:srgbClr val="2A318D"/>
              </a:solidFill>
            </a:endParaRPr>
          </a:p>
          <a:p>
            <a:r>
              <a:rPr lang="en-US" sz="1200" b="1" dirty="0">
                <a:solidFill>
                  <a:srgbClr val="2A318D"/>
                </a:solidFill>
              </a:rPr>
              <a:t>7. Primary and secondary antibodies must be described in the Materials and Methods section. If the antibodies are not of commercial origin, their characterization must be described.</a:t>
            </a:r>
          </a:p>
          <a:p>
            <a:endParaRPr lang="en-US" sz="1200" b="1" dirty="0">
              <a:solidFill>
                <a:srgbClr val="2A318D"/>
              </a:solidFill>
            </a:endParaRPr>
          </a:p>
          <a:p>
            <a:r>
              <a:rPr lang="en-US" sz="1200" b="1" dirty="0">
                <a:solidFill>
                  <a:srgbClr val="2A318D"/>
                </a:solidFill>
              </a:rPr>
              <a:t>8. If there are doubts about a WB, do not hesitate to ask the authors to provide an image of the full WB.</a:t>
            </a:r>
          </a:p>
        </p:txBody>
      </p:sp>
      <p:pic>
        <p:nvPicPr>
          <p:cNvPr id="4" name="Picture 3" descr="tamperinginscience-1.tif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2771" y="1094481"/>
            <a:ext cx="4512667" cy="2342289"/>
          </a:xfrm>
          <a:prstGeom prst="rect">
            <a:avLst/>
          </a:prstGeom>
        </p:spPr>
      </p:pic>
      <p:sp>
        <p:nvSpPr>
          <p:cNvPr id="5" name="Rectangle 4"/>
          <p:cNvSpPr/>
          <p:nvPr/>
        </p:nvSpPr>
        <p:spPr>
          <a:xfrm>
            <a:off x="4382771" y="4158861"/>
            <a:ext cx="4658867" cy="1723549"/>
          </a:xfrm>
          <a:prstGeom prst="rect">
            <a:avLst/>
          </a:prstGeom>
        </p:spPr>
        <p:txBody>
          <a:bodyPr wrap="square">
            <a:spAutoFit/>
          </a:bodyPr>
          <a:lstStyle/>
          <a:p>
            <a:r>
              <a:rPr lang="en-US" b="1" dirty="0"/>
              <a:t>ORI’s forensic image tools</a:t>
            </a:r>
          </a:p>
          <a:p>
            <a:endParaRPr lang="en-US" sz="1100" dirty="0"/>
          </a:p>
          <a:p>
            <a:r>
              <a:rPr lang="en-US" sz="1100" b="1" dirty="0">
                <a:solidFill>
                  <a:srgbClr val="FF0000"/>
                </a:solidFill>
              </a:rPr>
              <a:t>Forensic tools: </a:t>
            </a:r>
            <a:r>
              <a:rPr lang="en-US" sz="1100" dirty="0"/>
              <a:t>First posted on the ORI website: 	</a:t>
            </a:r>
            <a:r>
              <a:rPr lang="en-US" sz="1100" dirty="0" err="1"/>
              <a:t>FotoForensics</a:t>
            </a:r>
            <a:endParaRPr lang="en-US" sz="1100" dirty="0"/>
          </a:p>
          <a:p>
            <a:r>
              <a:rPr lang="en-US" sz="1100" dirty="0"/>
              <a:t>						4 Free Fake Image Detector</a:t>
            </a:r>
          </a:p>
          <a:p>
            <a:r>
              <a:rPr lang="en-US" sz="1100" dirty="0"/>
              <a:t>						Adobe AI </a:t>
            </a:r>
          </a:p>
          <a:p>
            <a:r>
              <a:rPr lang="en-US" sz="1100" i="1" dirty="0"/>
              <a:t>    </a:t>
            </a:r>
          </a:p>
          <a:p>
            <a:r>
              <a:rPr lang="en-US" sz="1100" i="1" dirty="0"/>
              <a:t>• Find out whether an image’s light or dark areas have been adjusted</a:t>
            </a:r>
          </a:p>
          <a:p>
            <a:r>
              <a:rPr lang="en-US" sz="1100" i="1" dirty="0"/>
              <a:t>• Evaluate whether two images may have been obtained from a single source</a:t>
            </a:r>
          </a:p>
          <a:p>
            <a:r>
              <a:rPr lang="en-US" sz="1100" i="1" dirty="0"/>
              <a:t> • Compare two images</a:t>
            </a:r>
          </a:p>
        </p:txBody>
      </p:sp>
      <p:sp>
        <p:nvSpPr>
          <p:cNvPr id="2" name="TextBox 1"/>
          <p:cNvSpPr txBox="1"/>
          <p:nvPr/>
        </p:nvSpPr>
        <p:spPr>
          <a:xfrm>
            <a:off x="859692" y="293077"/>
            <a:ext cx="7776308" cy="584776"/>
          </a:xfrm>
          <a:prstGeom prst="rect">
            <a:avLst/>
          </a:prstGeom>
          <a:noFill/>
        </p:spPr>
        <p:txBody>
          <a:bodyPr wrap="square" rtlCol="0">
            <a:spAutoFit/>
          </a:bodyPr>
          <a:lstStyle/>
          <a:p>
            <a:pPr algn="ctr"/>
            <a:r>
              <a:rPr lang="en-US" sz="3200" b="1" dirty="0"/>
              <a:t>How Do We Cheat?</a:t>
            </a:r>
          </a:p>
        </p:txBody>
      </p:sp>
    </p:spTree>
    <p:extLst>
      <p:ext uri="{BB962C8B-B14F-4D97-AF65-F5344CB8AC3E}">
        <p14:creationId xmlns:p14="http://schemas.microsoft.com/office/powerpoint/2010/main" val="36742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3154" y="1696990"/>
            <a:ext cx="4050728" cy="461665"/>
          </a:xfrm>
          <a:prstGeom prst="rect">
            <a:avLst/>
          </a:prstGeom>
          <a:noFill/>
        </p:spPr>
        <p:txBody>
          <a:bodyPr wrap="square" rtlCol="0">
            <a:spAutoFit/>
          </a:bodyPr>
          <a:lstStyle/>
          <a:p>
            <a:pPr algn="ctr"/>
            <a:r>
              <a:rPr lang="en-US" sz="2400" b="1" dirty="0">
                <a:solidFill>
                  <a:srgbClr val="910000"/>
                </a:solidFill>
              </a:rPr>
              <a:t>Open access vs. print</a:t>
            </a:r>
          </a:p>
        </p:txBody>
      </p:sp>
      <p:sp>
        <p:nvSpPr>
          <p:cNvPr id="4" name="TextBox 3"/>
          <p:cNvSpPr txBox="1"/>
          <p:nvPr/>
        </p:nvSpPr>
        <p:spPr>
          <a:xfrm>
            <a:off x="822366" y="3034581"/>
            <a:ext cx="6515920" cy="3139321"/>
          </a:xfrm>
          <a:prstGeom prst="rect">
            <a:avLst/>
          </a:prstGeom>
          <a:noFill/>
        </p:spPr>
        <p:txBody>
          <a:bodyPr wrap="square" rtlCol="0">
            <a:spAutoFit/>
          </a:bodyPr>
          <a:lstStyle/>
          <a:p>
            <a:r>
              <a:rPr lang="en-US" b="1" u="sng" dirty="0"/>
              <a:t>Pro’s for Open Access</a:t>
            </a:r>
          </a:p>
          <a:p>
            <a:endParaRPr lang="en-US" b="1" u="sng" dirty="0"/>
          </a:p>
          <a:p>
            <a:r>
              <a:rPr lang="en-US" b="1" dirty="0"/>
              <a:t>• easier access for all scientists and the community</a:t>
            </a:r>
          </a:p>
          <a:p>
            <a:r>
              <a:rPr lang="en-US" b="1" dirty="0"/>
              <a:t>• help libraries with the “serials crisis of cost”</a:t>
            </a:r>
          </a:p>
          <a:p>
            <a:endParaRPr lang="en-US" b="1" dirty="0"/>
          </a:p>
          <a:p>
            <a:r>
              <a:rPr lang="en-US" b="1" u="sng" dirty="0"/>
              <a:t>Con’s for Open Access</a:t>
            </a:r>
          </a:p>
          <a:p>
            <a:endParaRPr lang="en-US" b="1" u="sng" dirty="0"/>
          </a:p>
          <a:p>
            <a:r>
              <a:rPr lang="en-US" b="1" dirty="0"/>
              <a:t>• pay per </a:t>
            </a:r>
            <a:r>
              <a:rPr lang="en-US" b="1" dirty="0" err="1"/>
              <a:t>ms</a:t>
            </a:r>
            <a:r>
              <a:rPr lang="en-US" b="1" dirty="0"/>
              <a:t> may set up COI and affect peer review (Journals will 	publish more)(</a:t>
            </a:r>
            <a:r>
              <a:rPr lang="en-US" b="1" dirty="0">
                <a:solidFill>
                  <a:srgbClr val="FF0000"/>
                </a:solidFill>
              </a:rPr>
              <a:t>after all they are a business</a:t>
            </a:r>
            <a:r>
              <a:rPr lang="en-US" b="1" dirty="0"/>
              <a:t>)</a:t>
            </a:r>
          </a:p>
          <a:p>
            <a:r>
              <a:rPr lang="en-US" b="1" dirty="0"/>
              <a:t>• peer review is not as rigorous</a:t>
            </a:r>
          </a:p>
          <a:p>
            <a:r>
              <a:rPr lang="en-US" b="1" dirty="0"/>
              <a:t>• reputation is still highest in subscription journals</a:t>
            </a:r>
          </a:p>
        </p:txBody>
      </p:sp>
      <p:grpSp>
        <p:nvGrpSpPr>
          <p:cNvPr id="5" name="Group 4"/>
          <p:cNvGrpSpPr/>
          <p:nvPr/>
        </p:nvGrpSpPr>
        <p:grpSpPr>
          <a:xfrm>
            <a:off x="5167923" y="1266954"/>
            <a:ext cx="3617837" cy="1243738"/>
            <a:chOff x="3316565" y="499508"/>
            <a:chExt cx="5403713" cy="2046045"/>
          </a:xfrm>
        </p:grpSpPr>
        <p:pic>
          <p:nvPicPr>
            <p:cNvPr id="6" name="Picture 5" descr="caveman prin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560" y="499508"/>
              <a:ext cx="2375718" cy="1772652"/>
            </a:xfrm>
            <a:prstGeom prst="rect">
              <a:avLst/>
            </a:prstGeom>
          </p:spPr>
        </p:pic>
        <p:pic>
          <p:nvPicPr>
            <p:cNvPr id="7" name="Picture 6" descr="electronic print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565" y="499508"/>
              <a:ext cx="2568440" cy="2046045"/>
            </a:xfrm>
            <a:prstGeom prst="rect">
              <a:avLst/>
            </a:prstGeom>
          </p:spPr>
        </p:pic>
        <p:sp>
          <p:nvSpPr>
            <p:cNvPr id="8" name="TextBox 7"/>
            <p:cNvSpPr txBox="1"/>
            <p:nvPr/>
          </p:nvSpPr>
          <p:spPr>
            <a:xfrm>
              <a:off x="5636067" y="916973"/>
              <a:ext cx="605963" cy="593661"/>
            </a:xfrm>
            <a:prstGeom prst="rect">
              <a:avLst/>
            </a:prstGeom>
            <a:noFill/>
          </p:spPr>
          <p:txBody>
            <a:bodyPr wrap="none" rtlCol="0">
              <a:spAutoFit/>
            </a:bodyPr>
            <a:lstStyle/>
            <a:p>
              <a:r>
                <a:rPr lang="en-US" sz="2000" b="1" dirty="0"/>
                <a:t>vs.</a:t>
              </a:r>
            </a:p>
          </p:txBody>
        </p:sp>
      </p:grpSp>
      <p:sp>
        <p:nvSpPr>
          <p:cNvPr id="3" name="TextBox 2"/>
          <p:cNvSpPr txBox="1"/>
          <p:nvPr/>
        </p:nvSpPr>
        <p:spPr>
          <a:xfrm>
            <a:off x="713154" y="224692"/>
            <a:ext cx="7698154" cy="584776"/>
          </a:xfrm>
          <a:prstGeom prst="rect">
            <a:avLst/>
          </a:prstGeom>
          <a:noFill/>
        </p:spPr>
        <p:txBody>
          <a:bodyPr wrap="square" rtlCol="0">
            <a:spAutoFit/>
          </a:bodyPr>
          <a:lstStyle/>
          <a:p>
            <a:pPr algn="ctr"/>
            <a:r>
              <a:rPr lang="en-US" sz="3200" b="1" dirty="0"/>
              <a:t>The Publishing World Is Not Helping!</a:t>
            </a:r>
          </a:p>
        </p:txBody>
      </p:sp>
    </p:spTree>
    <p:extLst>
      <p:ext uri="{BB962C8B-B14F-4D97-AF65-F5344CB8AC3E}">
        <p14:creationId xmlns:p14="http://schemas.microsoft.com/office/powerpoint/2010/main" val="3862731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traction watch ortho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37" y="949146"/>
            <a:ext cx="3637674" cy="2062186"/>
          </a:xfrm>
          <a:prstGeom prst="rect">
            <a:avLst/>
          </a:prstGeom>
          <a:ln w="28575" cmpd="sng">
            <a:solidFill>
              <a:schemeClr val="tx1"/>
            </a:solidFill>
          </a:ln>
        </p:spPr>
      </p:pic>
      <p:sp>
        <p:nvSpPr>
          <p:cNvPr id="17" name="TextBox 16"/>
          <p:cNvSpPr txBox="1"/>
          <p:nvPr/>
        </p:nvSpPr>
        <p:spPr>
          <a:xfrm>
            <a:off x="344791" y="36394"/>
            <a:ext cx="8427978" cy="738664"/>
          </a:xfrm>
          <a:prstGeom prst="rect">
            <a:avLst/>
          </a:prstGeom>
          <a:noFill/>
        </p:spPr>
        <p:txBody>
          <a:bodyPr wrap="square" rtlCol="0">
            <a:spAutoFit/>
          </a:bodyPr>
          <a:lstStyle/>
          <a:p>
            <a:pPr algn="ctr"/>
            <a:r>
              <a:rPr lang="en-US" sz="2400" b="1" dirty="0"/>
              <a:t>Lessons Learned</a:t>
            </a:r>
          </a:p>
          <a:p>
            <a:pPr algn="ctr"/>
            <a:r>
              <a:rPr lang="en-US" b="1" dirty="0">
                <a:solidFill>
                  <a:srgbClr val="910000"/>
                </a:solidFill>
              </a:rPr>
              <a:t>Whistleblowers: There are two sides to this coin </a:t>
            </a:r>
          </a:p>
        </p:txBody>
      </p:sp>
      <p:pic>
        <p:nvPicPr>
          <p:cNvPr id="20" name="Picture 19" descr="clare.tiff"/>
          <p:cNvPicPr>
            <a:picLocks noChangeAspect="1"/>
          </p:cNvPicPr>
          <p:nvPr/>
        </p:nvPicPr>
        <p:blipFill rotWithShape="1">
          <a:blip r:embed="rId3">
            <a:extLst>
              <a:ext uri="{28A0092B-C50C-407E-A947-70E740481C1C}">
                <a14:useLocalDpi xmlns:a14="http://schemas.microsoft.com/office/drawing/2010/main" val="0"/>
              </a:ext>
            </a:extLst>
          </a:blip>
          <a:srcRect l="3222" t="32641" b="3047"/>
          <a:stretch/>
        </p:blipFill>
        <p:spPr>
          <a:xfrm>
            <a:off x="4234777" y="3601845"/>
            <a:ext cx="3673232" cy="1982239"/>
          </a:xfrm>
          <a:prstGeom prst="rect">
            <a:avLst/>
          </a:prstGeom>
          <a:ln w="19050" cmpd="sng">
            <a:solidFill>
              <a:schemeClr val="tx1"/>
            </a:solidFill>
          </a:ln>
        </p:spPr>
      </p:pic>
      <p:pic>
        <p:nvPicPr>
          <p:cNvPr id="6" name="Picture 5" descr="Scientis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37" y="3185420"/>
            <a:ext cx="2467661" cy="3491632"/>
          </a:xfrm>
          <a:prstGeom prst="rect">
            <a:avLst/>
          </a:prstGeom>
          <a:ln w="19050" cmpd="sng">
            <a:solidFill>
              <a:schemeClr val="tx1"/>
            </a:solidFill>
          </a:ln>
        </p:spPr>
      </p:pic>
      <p:pic>
        <p:nvPicPr>
          <p:cNvPr id="8" name="Picture 7" descr="whistle blowe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098" y="980435"/>
            <a:ext cx="3736966" cy="2161931"/>
          </a:xfrm>
          <a:prstGeom prst="rect">
            <a:avLst/>
          </a:prstGeom>
          <a:ln w="19050" cmpd="sng">
            <a:solidFill>
              <a:schemeClr val="tx1"/>
            </a:solidFill>
          </a:ln>
        </p:spPr>
      </p:pic>
      <p:pic>
        <p:nvPicPr>
          <p:cNvPr id="4" name="Picture 3">
            <a:extLst>
              <a:ext uri="{FF2B5EF4-FFF2-40B4-BE49-F238E27FC236}">
                <a16:creationId xmlns:a16="http://schemas.microsoft.com/office/drawing/2014/main" id="{F2C8CF79-1706-9E48-9EB9-3AFBC4CEF653}"/>
              </a:ext>
            </a:extLst>
          </p:cNvPr>
          <p:cNvPicPr>
            <a:picLocks noChangeAspect="1"/>
          </p:cNvPicPr>
          <p:nvPr/>
        </p:nvPicPr>
        <p:blipFill>
          <a:blip r:embed="rId6"/>
          <a:stretch>
            <a:fillRect/>
          </a:stretch>
        </p:blipFill>
        <p:spPr>
          <a:xfrm>
            <a:off x="3480851" y="5682395"/>
            <a:ext cx="5401921" cy="854031"/>
          </a:xfrm>
          <a:prstGeom prst="rect">
            <a:avLst/>
          </a:prstGeom>
        </p:spPr>
      </p:pic>
    </p:spTree>
    <p:extLst>
      <p:ext uri="{BB962C8B-B14F-4D97-AF65-F5344CB8AC3E}">
        <p14:creationId xmlns:p14="http://schemas.microsoft.com/office/powerpoint/2010/main" val="2718714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444C1B-B733-154D-9850-FFAD4F5B09D8}"/>
              </a:ext>
            </a:extLst>
          </p:cNvPr>
          <p:cNvPicPr>
            <a:picLocks noChangeAspect="1"/>
          </p:cNvPicPr>
          <p:nvPr/>
        </p:nvPicPr>
        <p:blipFill>
          <a:blip r:embed="rId2"/>
          <a:stretch>
            <a:fillRect/>
          </a:stretch>
        </p:blipFill>
        <p:spPr>
          <a:xfrm>
            <a:off x="381749" y="4359437"/>
            <a:ext cx="4026219" cy="1656315"/>
          </a:xfrm>
          <a:prstGeom prst="rect">
            <a:avLst/>
          </a:prstGeom>
          <a:ln>
            <a:solidFill>
              <a:schemeClr val="tx1"/>
            </a:solidFill>
          </a:ln>
        </p:spPr>
      </p:pic>
      <p:grpSp>
        <p:nvGrpSpPr>
          <p:cNvPr id="16" name="Group 15">
            <a:extLst>
              <a:ext uri="{FF2B5EF4-FFF2-40B4-BE49-F238E27FC236}">
                <a16:creationId xmlns:a16="http://schemas.microsoft.com/office/drawing/2014/main" id="{DA1BEA9D-4999-D643-8C83-CDC99A7E7C61}"/>
              </a:ext>
            </a:extLst>
          </p:cNvPr>
          <p:cNvGrpSpPr/>
          <p:nvPr/>
        </p:nvGrpSpPr>
        <p:grpSpPr>
          <a:xfrm>
            <a:off x="213131" y="254896"/>
            <a:ext cx="6732348" cy="3214925"/>
            <a:chOff x="336884" y="1829314"/>
            <a:chExt cx="6732348" cy="3214925"/>
          </a:xfrm>
        </p:grpSpPr>
        <p:grpSp>
          <p:nvGrpSpPr>
            <p:cNvPr id="13" name="Group 12">
              <a:extLst>
                <a:ext uri="{FF2B5EF4-FFF2-40B4-BE49-F238E27FC236}">
                  <a16:creationId xmlns:a16="http://schemas.microsoft.com/office/drawing/2014/main" id="{36EC3BC9-75D4-354F-9BEF-6ECD6FBB6875}"/>
                </a:ext>
              </a:extLst>
            </p:cNvPr>
            <p:cNvGrpSpPr/>
            <p:nvPr/>
          </p:nvGrpSpPr>
          <p:grpSpPr>
            <a:xfrm>
              <a:off x="336884" y="1829314"/>
              <a:ext cx="6732348" cy="2062042"/>
              <a:chOff x="336884" y="1829314"/>
              <a:chExt cx="6732348" cy="2062042"/>
            </a:xfrm>
          </p:grpSpPr>
          <p:pic>
            <p:nvPicPr>
              <p:cNvPr id="3" name="Picture 2">
                <a:extLst>
                  <a:ext uri="{FF2B5EF4-FFF2-40B4-BE49-F238E27FC236}">
                    <a16:creationId xmlns:a16="http://schemas.microsoft.com/office/drawing/2014/main" id="{A4CB1EAD-8CCA-2449-BD2C-E7910117C1BB}"/>
                  </a:ext>
                </a:extLst>
              </p:cNvPr>
              <p:cNvPicPr>
                <a:picLocks noChangeAspect="1"/>
              </p:cNvPicPr>
              <p:nvPr/>
            </p:nvPicPr>
            <p:blipFill>
              <a:blip r:embed="rId3"/>
              <a:stretch>
                <a:fillRect/>
              </a:stretch>
            </p:blipFill>
            <p:spPr>
              <a:xfrm>
                <a:off x="336884" y="2257675"/>
                <a:ext cx="6732348" cy="1633681"/>
              </a:xfrm>
              <a:prstGeom prst="rect">
                <a:avLst/>
              </a:prstGeom>
            </p:spPr>
          </p:pic>
          <p:pic>
            <p:nvPicPr>
              <p:cNvPr id="5" name="Picture 4">
                <a:extLst>
                  <a:ext uri="{FF2B5EF4-FFF2-40B4-BE49-F238E27FC236}">
                    <a16:creationId xmlns:a16="http://schemas.microsoft.com/office/drawing/2014/main" id="{AE2EF8C0-3D46-F24A-AA4A-87EDEF9FB442}"/>
                  </a:ext>
                </a:extLst>
              </p:cNvPr>
              <p:cNvPicPr>
                <a:picLocks noChangeAspect="1"/>
              </p:cNvPicPr>
              <p:nvPr/>
            </p:nvPicPr>
            <p:blipFill>
              <a:blip r:embed="rId4"/>
              <a:stretch>
                <a:fillRect/>
              </a:stretch>
            </p:blipFill>
            <p:spPr>
              <a:xfrm>
                <a:off x="467322" y="1829314"/>
                <a:ext cx="1272102" cy="428361"/>
              </a:xfrm>
              <a:prstGeom prst="rect">
                <a:avLst/>
              </a:prstGeom>
            </p:spPr>
          </p:pic>
        </p:grpSp>
        <p:grpSp>
          <p:nvGrpSpPr>
            <p:cNvPr id="15" name="Group 14">
              <a:extLst>
                <a:ext uri="{FF2B5EF4-FFF2-40B4-BE49-F238E27FC236}">
                  <a16:creationId xmlns:a16="http://schemas.microsoft.com/office/drawing/2014/main" id="{FFB66DFF-49D0-5A46-8330-AD66D6E9AF0B}"/>
                </a:ext>
              </a:extLst>
            </p:cNvPr>
            <p:cNvGrpSpPr/>
            <p:nvPr/>
          </p:nvGrpSpPr>
          <p:grpSpPr>
            <a:xfrm>
              <a:off x="431133" y="3953701"/>
              <a:ext cx="4174958" cy="1090538"/>
              <a:chOff x="1103373" y="4847299"/>
              <a:chExt cx="4174958" cy="1090538"/>
            </a:xfrm>
          </p:grpSpPr>
          <p:pic>
            <p:nvPicPr>
              <p:cNvPr id="7" name="Picture 6">
                <a:extLst>
                  <a:ext uri="{FF2B5EF4-FFF2-40B4-BE49-F238E27FC236}">
                    <a16:creationId xmlns:a16="http://schemas.microsoft.com/office/drawing/2014/main" id="{376C5238-BED2-E245-8F88-D08F28DCE8E9}"/>
                  </a:ext>
                </a:extLst>
              </p:cNvPr>
              <p:cNvPicPr>
                <a:picLocks noChangeAspect="1"/>
              </p:cNvPicPr>
              <p:nvPr/>
            </p:nvPicPr>
            <p:blipFill rotWithShape="1">
              <a:blip r:embed="rId5"/>
              <a:srcRect t="66150"/>
              <a:stretch/>
            </p:blipFill>
            <p:spPr>
              <a:xfrm>
                <a:off x="1103373" y="5335146"/>
                <a:ext cx="4174958" cy="602691"/>
              </a:xfrm>
              <a:prstGeom prst="rect">
                <a:avLst/>
              </a:prstGeom>
            </p:spPr>
          </p:pic>
          <p:pic>
            <p:nvPicPr>
              <p:cNvPr id="14" name="Picture 13">
                <a:extLst>
                  <a:ext uri="{FF2B5EF4-FFF2-40B4-BE49-F238E27FC236}">
                    <a16:creationId xmlns:a16="http://schemas.microsoft.com/office/drawing/2014/main" id="{5672DBDB-4263-3B43-81C1-60DC6E3FB458}"/>
                  </a:ext>
                </a:extLst>
              </p:cNvPr>
              <p:cNvPicPr>
                <a:picLocks noChangeAspect="1"/>
              </p:cNvPicPr>
              <p:nvPr/>
            </p:nvPicPr>
            <p:blipFill rotWithShape="1">
              <a:blip r:embed="rId5"/>
              <a:srcRect b="72600"/>
              <a:stretch/>
            </p:blipFill>
            <p:spPr>
              <a:xfrm>
                <a:off x="1103373" y="4847299"/>
                <a:ext cx="4174958" cy="487847"/>
              </a:xfrm>
              <a:prstGeom prst="rect">
                <a:avLst/>
              </a:prstGeom>
            </p:spPr>
          </p:pic>
        </p:grpSp>
      </p:grpSp>
      <p:sp>
        <p:nvSpPr>
          <p:cNvPr id="8" name="TextBox 7">
            <a:extLst>
              <a:ext uri="{FF2B5EF4-FFF2-40B4-BE49-F238E27FC236}">
                <a16:creationId xmlns:a16="http://schemas.microsoft.com/office/drawing/2014/main" id="{93C52F7B-AC3D-AA41-8506-53A3D81C611A}"/>
              </a:ext>
            </a:extLst>
          </p:cNvPr>
          <p:cNvSpPr txBox="1"/>
          <p:nvPr/>
        </p:nvSpPr>
        <p:spPr>
          <a:xfrm>
            <a:off x="5869407" y="620912"/>
            <a:ext cx="1643399" cy="246221"/>
          </a:xfrm>
          <a:prstGeom prst="rect">
            <a:avLst/>
          </a:prstGeom>
          <a:noFill/>
        </p:spPr>
        <p:txBody>
          <a:bodyPr wrap="none" rtlCol="0">
            <a:spAutoFit/>
          </a:bodyPr>
          <a:lstStyle/>
          <a:p>
            <a:r>
              <a:rPr lang="en-US" sz="1000" i="1" dirty="0"/>
              <a:t>3</a:t>
            </a:r>
            <a:r>
              <a:rPr lang="en-US" sz="1000" i="1" baseline="30000" dirty="0"/>
              <a:t>rd</a:t>
            </a:r>
            <a:r>
              <a:rPr lang="en-US" sz="1000" i="1" dirty="0"/>
              <a:t> time trying to cut budget</a:t>
            </a:r>
          </a:p>
        </p:txBody>
      </p:sp>
      <p:grpSp>
        <p:nvGrpSpPr>
          <p:cNvPr id="2" name="Group 1">
            <a:extLst>
              <a:ext uri="{FF2B5EF4-FFF2-40B4-BE49-F238E27FC236}">
                <a16:creationId xmlns:a16="http://schemas.microsoft.com/office/drawing/2014/main" id="{25C2573C-801B-A24B-B4AA-5AD14BBD69DB}"/>
              </a:ext>
            </a:extLst>
          </p:cNvPr>
          <p:cNvGrpSpPr/>
          <p:nvPr/>
        </p:nvGrpSpPr>
        <p:grpSpPr>
          <a:xfrm>
            <a:off x="4702381" y="3168475"/>
            <a:ext cx="4319101" cy="1451274"/>
            <a:chOff x="4716235" y="3240312"/>
            <a:chExt cx="4319101" cy="1451274"/>
          </a:xfrm>
        </p:grpSpPr>
        <p:pic>
          <p:nvPicPr>
            <p:cNvPr id="10" name="Picture 9">
              <a:extLst>
                <a:ext uri="{FF2B5EF4-FFF2-40B4-BE49-F238E27FC236}">
                  <a16:creationId xmlns:a16="http://schemas.microsoft.com/office/drawing/2014/main" id="{6E00BAE0-7E17-7148-B8A7-72786A23CD14}"/>
                </a:ext>
              </a:extLst>
            </p:cNvPr>
            <p:cNvPicPr>
              <a:picLocks noChangeAspect="1"/>
            </p:cNvPicPr>
            <p:nvPr/>
          </p:nvPicPr>
          <p:blipFill>
            <a:blip r:embed="rId6"/>
            <a:stretch>
              <a:fillRect/>
            </a:stretch>
          </p:blipFill>
          <p:spPr>
            <a:xfrm>
              <a:off x="4716235" y="3240312"/>
              <a:ext cx="4319101" cy="1451274"/>
            </a:xfrm>
            <a:prstGeom prst="rect">
              <a:avLst/>
            </a:prstGeom>
            <a:ln>
              <a:solidFill>
                <a:schemeClr val="tx1"/>
              </a:solidFill>
            </a:ln>
          </p:spPr>
        </p:pic>
        <p:sp>
          <p:nvSpPr>
            <p:cNvPr id="17" name="TextBox 16">
              <a:extLst>
                <a:ext uri="{FF2B5EF4-FFF2-40B4-BE49-F238E27FC236}">
                  <a16:creationId xmlns:a16="http://schemas.microsoft.com/office/drawing/2014/main" id="{23343EA5-3C49-A447-9066-005CB2377FBF}"/>
                </a:ext>
              </a:extLst>
            </p:cNvPr>
            <p:cNvSpPr txBox="1"/>
            <p:nvPr/>
          </p:nvSpPr>
          <p:spPr>
            <a:xfrm>
              <a:off x="6455304" y="3595722"/>
              <a:ext cx="433132" cy="200055"/>
            </a:xfrm>
            <a:prstGeom prst="rect">
              <a:avLst/>
            </a:prstGeom>
            <a:noFill/>
          </p:spPr>
          <p:txBody>
            <a:bodyPr wrap="none" rtlCol="0">
              <a:spAutoFit/>
            </a:bodyPr>
            <a:lstStyle/>
            <a:p>
              <a:r>
                <a:rPr lang="en-US" sz="700" i="1" dirty="0"/>
                <a:t>former</a:t>
              </a:r>
            </a:p>
          </p:txBody>
        </p:sp>
      </p:grpSp>
      <p:sp>
        <p:nvSpPr>
          <p:cNvPr id="20" name="Rectangle 19">
            <a:extLst>
              <a:ext uri="{FF2B5EF4-FFF2-40B4-BE49-F238E27FC236}">
                <a16:creationId xmlns:a16="http://schemas.microsoft.com/office/drawing/2014/main" id="{1375FCBC-EBDC-E645-A270-F8EDA236625E}"/>
              </a:ext>
            </a:extLst>
          </p:cNvPr>
          <p:cNvSpPr/>
          <p:nvPr/>
        </p:nvSpPr>
        <p:spPr>
          <a:xfrm>
            <a:off x="3499471" y="3250960"/>
            <a:ext cx="556891" cy="2259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3586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nake oil.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7421" y="969737"/>
            <a:ext cx="2906117" cy="2950150"/>
          </a:xfrm>
          <a:prstGeom prst="rect">
            <a:avLst/>
          </a:prstGeom>
        </p:spPr>
      </p:pic>
      <p:grpSp>
        <p:nvGrpSpPr>
          <p:cNvPr id="2" name="Group 1"/>
          <p:cNvGrpSpPr/>
          <p:nvPr/>
        </p:nvGrpSpPr>
        <p:grpSpPr>
          <a:xfrm>
            <a:off x="5807981" y="4061344"/>
            <a:ext cx="2853934" cy="2955030"/>
            <a:chOff x="6774856" y="1277113"/>
            <a:chExt cx="2167532" cy="2244313"/>
          </a:xfrm>
        </p:grpSpPr>
        <p:sp>
          <p:nvSpPr>
            <p:cNvPr id="13" name="TextBox 12"/>
            <p:cNvSpPr txBox="1"/>
            <p:nvPr/>
          </p:nvSpPr>
          <p:spPr>
            <a:xfrm>
              <a:off x="6973294" y="3178149"/>
              <a:ext cx="1653769" cy="343277"/>
            </a:xfrm>
            <a:prstGeom prst="rect">
              <a:avLst/>
            </a:prstGeom>
            <a:noFill/>
          </p:spPr>
          <p:txBody>
            <a:bodyPr wrap="none" rtlCol="0">
              <a:spAutoFit/>
            </a:bodyPr>
            <a:lstStyle/>
            <a:p>
              <a:r>
                <a:rPr lang="en-US" sz="900" dirty="0"/>
                <a:t>November 15, 2013</a:t>
              </a:r>
            </a:p>
          </p:txBody>
        </p:sp>
        <p:grpSp>
          <p:nvGrpSpPr>
            <p:cNvPr id="14" name="Group 13"/>
            <p:cNvGrpSpPr/>
            <p:nvPr/>
          </p:nvGrpSpPr>
          <p:grpSpPr>
            <a:xfrm>
              <a:off x="6774856" y="1277113"/>
              <a:ext cx="2167532" cy="1910064"/>
              <a:chOff x="4248950" y="391246"/>
              <a:chExt cx="2778156" cy="2448154"/>
            </a:xfrm>
          </p:grpSpPr>
          <p:pic>
            <p:nvPicPr>
              <p:cNvPr id="15" name="Picture 14" descr="snake oil tex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950" y="391246"/>
                <a:ext cx="2778156" cy="2448154"/>
              </a:xfrm>
              <a:prstGeom prst="rect">
                <a:avLst/>
              </a:prstGeom>
            </p:spPr>
          </p:pic>
          <p:sp>
            <p:nvSpPr>
              <p:cNvPr id="16" name="Rectangle 15"/>
              <p:cNvSpPr/>
              <p:nvPr/>
            </p:nvSpPr>
            <p:spPr>
              <a:xfrm>
                <a:off x="5809963" y="2645748"/>
                <a:ext cx="1137764" cy="19365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7" name="Picture 16" descr="potti.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931" y="969737"/>
            <a:ext cx="3856599" cy="2540036"/>
          </a:xfrm>
          <a:prstGeom prst="rect">
            <a:avLst/>
          </a:prstGeom>
        </p:spPr>
      </p:pic>
      <p:pic>
        <p:nvPicPr>
          <p:cNvPr id="19" name="Picture 14" descr="potti"/>
          <p:cNvPicPr>
            <a:picLocks noChangeAspect="1" noChangeArrowheads="1"/>
          </p:cNvPicPr>
          <p:nvPr/>
        </p:nvPicPr>
        <p:blipFill rotWithShape="1">
          <a:blip r:embed="rId5">
            <a:extLst>
              <a:ext uri="{28A0092B-C50C-407E-A947-70E740481C1C}">
                <a14:useLocalDpi xmlns:a14="http://schemas.microsoft.com/office/drawing/2010/main" val="0"/>
              </a:ext>
            </a:extLst>
          </a:blip>
          <a:srcRect l="3589" t="-1" r="-1876" b="-2436"/>
          <a:stretch/>
        </p:blipFill>
        <p:spPr bwMode="auto">
          <a:xfrm>
            <a:off x="117764" y="4752008"/>
            <a:ext cx="2382982" cy="2038374"/>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69930" y="138740"/>
            <a:ext cx="7170615" cy="830997"/>
          </a:xfrm>
          <a:prstGeom prst="rect">
            <a:avLst/>
          </a:prstGeom>
          <a:noFill/>
        </p:spPr>
        <p:txBody>
          <a:bodyPr wrap="square" rtlCol="0">
            <a:spAutoFit/>
          </a:bodyPr>
          <a:lstStyle/>
          <a:p>
            <a:pPr algn="ctr"/>
            <a:r>
              <a:rPr lang="en-US" sz="2800" b="1" dirty="0"/>
              <a:t>Price Paid</a:t>
            </a:r>
          </a:p>
          <a:p>
            <a:pPr algn="ctr"/>
            <a:r>
              <a:rPr lang="en-US" sz="2000" b="1" dirty="0">
                <a:solidFill>
                  <a:srgbClr val="910000"/>
                </a:solidFill>
              </a:rPr>
              <a:t>Public Distrust</a:t>
            </a:r>
          </a:p>
        </p:txBody>
      </p:sp>
      <p:pic>
        <p:nvPicPr>
          <p:cNvPr id="11" name="Picture 15" descr="potti imgae"/>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8000"/>
                    </a14:imgEffect>
                    <a14:imgEffect>
                      <a14:brightnessContrast contrast="17000"/>
                    </a14:imgEffect>
                  </a14:imgLayer>
                </a14:imgProps>
              </a:ext>
              <a:ext uri="{28A0092B-C50C-407E-A947-70E740481C1C}">
                <a14:useLocalDpi xmlns:a14="http://schemas.microsoft.com/office/drawing/2010/main" val="0"/>
              </a:ext>
            </a:extLst>
          </a:blip>
          <a:srcRect/>
          <a:stretch>
            <a:fillRect/>
          </a:stretch>
        </p:blipFill>
        <p:spPr bwMode="auto">
          <a:xfrm>
            <a:off x="2197308" y="3700617"/>
            <a:ext cx="2932668" cy="2113327"/>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13721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7817" y="5017665"/>
            <a:ext cx="3233850" cy="1384995"/>
          </a:xfrm>
          <a:prstGeom prst="rect">
            <a:avLst/>
          </a:prstGeom>
        </p:spPr>
        <p:txBody>
          <a:bodyPr wrap="square">
            <a:spAutoFit/>
          </a:bodyPr>
          <a:lstStyle/>
          <a:p>
            <a:r>
              <a:rPr lang="en-US" sz="1200" i="1" dirty="0"/>
              <a:t>Rep. Paul Broun (R-GA):  “All that stuff I was taught about evolution and embryology and the Big Bang Theory, all that is lies straight from the pit of Hell. You see, there are a lot of scientific data that actually show that this is really a young Earth. I don’t believe that the Earth’s but about 9,000 years old.”</a:t>
            </a:r>
          </a:p>
        </p:txBody>
      </p:sp>
      <p:pic>
        <p:nvPicPr>
          <p:cNvPr id="4" name="Picture 3" descr="paulbrou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223" y="5083134"/>
            <a:ext cx="1041147" cy="1095099"/>
          </a:xfrm>
          <a:prstGeom prst="rect">
            <a:avLst/>
          </a:prstGeom>
        </p:spPr>
      </p:pic>
      <p:sp>
        <p:nvSpPr>
          <p:cNvPr id="5" name="Rectangle 4"/>
          <p:cNvSpPr/>
          <p:nvPr/>
        </p:nvSpPr>
        <p:spPr>
          <a:xfrm>
            <a:off x="1362370" y="1850425"/>
            <a:ext cx="2117647" cy="1569660"/>
          </a:xfrm>
          <a:prstGeom prst="rect">
            <a:avLst/>
          </a:prstGeom>
        </p:spPr>
        <p:txBody>
          <a:bodyPr wrap="square">
            <a:spAutoFit/>
          </a:bodyPr>
          <a:lstStyle/>
          <a:p>
            <a:r>
              <a:rPr lang="en-US" sz="1200" i="1" dirty="0"/>
              <a:t>Rep. Todd Akin (former R-MO) “First of all, from what I understand from doctors [pregnancy from rape] is really rare… If it’s a legitimate rape, the female body has ways to try to shut that whole thing down.”</a:t>
            </a:r>
          </a:p>
        </p:txBody>
      </p:sp>
      <p:pic>
        <p:nvPicPr>
          <p:cNvPr id="6" name="Picture 5" descr="toddak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20" y="2050712"/>
            <a:ext cx="958267" cy="1169086"/>
          </a:xfrm>
          <a:prstGeom prst="rect">
            <a:avLst/>
          </a:prstGeom>
        </p:spPr>
      </p:pic>
      <p:sp>
        <p:nvSpPr>
          <p:cNvPr id="7" name="TextBox 6"/>
          <p:cNvSpPr txBox="1"/>
          <p:nvPr/>
        </p:nvSpPr>
        <p:spPr>
          <a:xfrm>
            <a:off x="144289" y="6497152"/>
            <a:ext cx="5494056" cy="230832"/>
          </a:xfrm>
          <a:prstGeom prst="rect">
            <a:avLst/>
          </a:prstGeom>
          <a:noFill/>
        </p:spPr>
        <p:txBody>
          <a:bodyPr wrap="square" rtlCol="0">
            <a:spAutoFit/>
          </a:bodyPr>
          <a:lstStyle/>
          <a:p>
            <a:r>
              <a:rPr lang="en-US" sz="900" i="1" dirty="0"/>
              <a:t>Current and former members of  the House Committee on Science, Space and Technology</a:t>
            </a:r>
          </a:p>
        </p:txBody>
      </p:sp>
      <p:sp>
        <p:nvSpPr>
          <p:cNvPr id="8" name="TextBox 7"/>
          <p:cNvSpPr txBox="1"/>
          <p:nvPr/>
        </p:nvSpPr>
        <p:spPr>
          <a:xfrm>
            <a:off x="713154" y="214923"/>
            <a:ext cx="7893538" cy="830997"/>
          </a:xfrm>
          <a:prstGeom prst="rect">
            <a:avLst/>
          </a:prstGeom>
          <a:noFill/>
        </p:spPr>
        <p:txBody>
          <a:bodyPr wrap="square" rtlCol="0">
            <a:spAutoFit/>
          </a:bodyPr>
          <a:lstStyle/>
          <a:p>
            <a:pPr algn="ctr"/>
            <a:r>
              <a:rPr lang="en-US" sz="2800" b="1" dirty="0"/>
              <a:t>Take Home Message:</a:t>
            </a:r>
          </a:p>
          <a:p>
            <a:pPr algn="ctr"/>
            <a:r>
              <a:rPr lang="en-US" b="1" dirty="0">
                <a:solidFill>
                  <a:srgbClr val="910000"/>
                </a:solidFill>
              </a:rPr>
              <a:t>We Can’t Afford to Lose the Confidence of the Public and our Policy Makers!</a:t>
            </a:r>
          </a:p>
        </p:txBody>
      </p:sp>
      <p:pic>
        <p:nvPicPr>
          <p:cNvPr id="18" name="Picture 17"/>
          <p:cNvPicPr>
            <a:picLocks noChangeAspect="1"/>
          </p:cNvPicPr>
          <p:nvPr/>
        </p:nvPicPr>
        <p:blipFill>
          <a:blip r:embed="rId4"/>
          <a:stretch>
            <a:fillRect/>
          </a:stretch>
        </p:blipFill>
        <p:spPr>
          <a:xfrm>
            <a:off x="3702703" y="1242305"/>
            <a:ext cx="4999293" cy="2970855"/>
          </a:xfrm>
          <a:prstGeom prst="rect">
            <a:avLst/>
          </a:prstGeom>
        </p:spPr>
      </p:pic>
      <p:pic>
        <p:nvPicPr>
          <p:cNvPr id="9" name="Picture 8" descr="ucs_cartoons_2008-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7457" y="4526423"/>
            <a:ext cx="2384034" cy="2087607"/>
          </a:xfrm>
          <a:prstGeom prst="rect">
            <a:avLst/>
          </a:prstGeom>
        </p:spPr>
      </p:pic>
      <p:pic>
        <p:nvPicPr>
          <p:cNvPr id="12" name="Picture 11">
            <a:extLst>
              <a:ext uri="{FF2B5EF4-FFF2-40B4-BE49-F238E27FC236}">
                <a16:creationId xmlns:a16="http://schemas.microsoft.com/office/drawing/2014/main" id="{A67280D2-2F6F-CE45-9F1A-AAF314C0D3FD}"/>
              </a:ext>
            </a:extLst>
          </p:cNvPr>
          <p:cNvPicPr>
            <a:picLocks noChangeAspect="1"/>
          </p:cNvPicPr>
          <p:nvPr/>
        </p:nvPicPr>
        <p:blipFill>
          <a:blip r:embed="rId6"/>
          <a:stretch>
            <a:fillRect/>
          </a:stretch>
        </p:blipFill>
        <p:spPr>
          <a:xfrm>
            <a:off x="321223" y="3549695"/>
            <a:ext cx="1316182" cy="1206500"/>
          </a:xfrm>
          <a:prstGeom prst="rect">
            <a:avLst/>
          </a:prstGeom>
        </p:spPr>
      </p:pic>
      <p:sp>
        <p:nvSpPr>
          <p:cNvPr id="14" name="Rectangle 13">
            <a:extLst>
              <a:ext uri="{FF2B5EF4-FFF2-40B4-BE49-F238E27FC236}">
                <a16:creationId xmlns:a16="http://schemas.microsoft.com/office/drawing/2014/main" id="{126DCCB4-5CAE-BB43-A7B5-99CA773EA380}"/>
              </a:ext>
            </a:extLst>
          </p:cNvPr>
          <p:cNvSpPr/>
          <p:nvPr/>
        </p:nvSpPr>
        <p:spPr>
          <a:xfrm>
            <a:off x="1611231" y="3914964"/>
            <a:ext cx="2117647" cy="461665"/>
          </a:xfrm>
          <a:prstGeom prst="rect">
            <a:avLst/>
          </a:prstGeom>
        </p:spPr>
        <p:txBody>
          <a:bodyPr wrap="square">
            <a:spAutoFit/>
          </a:bodyPr>
          <a:lstStyle/>
          <a:p>
            <a:r>
              <a:rPr lang="en-US" sz="1200" i="1" dirty="0"/>
              <a:t>Conservative alternative to Wikipedia</a:t>
            </a:r>
          </a:p>
        </p:txBody>
      </p:sp>
    </p:spTree>
    <p:extLst>
      <p:ext uri="{BB962C8B-B14F-4D97-AF65-F5344CB8AC3E}">
        <p14:creationId xmlns:p14="http://schemas.microsoft.com/office/powerpoint/2010/main" val="424563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32BCA9C9-CAAA-AB49-8922-133534EEA17A}"/>
              </a:ext>
            </a:extLst>
          </p:cNvPr>
          <p:cNvGrpSpPr>
            <a:grpSpLocks/>
          </p:cNvGrpSpPr>
          <p:nvPr/>
        </p:nvGrpSpPr>
        <p:grpSpPr bwMode="auto">
          <a:xfrm>
            <a:off x="1622859" y="215179"/>
            <a:ext cx="5415250" cy="6428075"/>
            <a:chOff x="3358" y="630"/>
            <a:chExt cx="2608" cy="3261"/>
          </a:xfrm>
        </p:grpSpPr>
        <p:sp>
          <p:nvSpPr>
            <p:cNvPr id="3" name="Rectangle 15">
              <a:extLst>
                <a:ext uri="{FF2B5EF4-FFF2-40B4-BE49-F238E27FC236}">
                  <a16:creationId xmlns:a16="http://schemas.microsoft.com/office/drawing/2014/main" id="{C8AB91FC-0F75-8E4F-9F8D-0C08DBD6A429}"/>
                </a:ext>
              </a:extLst>
            </p:cNvPr>
            <p:cNvSpPr>
              <a:spLocks noChangeArrowheads="1"/>
            </p:cNvSpPr>
            <p:nvPr/>
          </p:nvSpPr>
          <p:spPr bwMode="auto">
            <a:xfrm>
              <a:off x="3358" y="630"/>
              <a:ext cx="2608" cy="3261"/>
            </a:xfrm>
            <a:prstGeom prst="rect">
              <a:avLst/>
            </a:prstGeom>
            <a:solidFill>
              <a:schemeClr val="accent1"/>
            </a:solidFill>
            <a:ln w="9525">
              <a:solidFill>
                <a:schemeClr val="tx1"/>
              </a:solidFill>
              <a:miter lim="800000"/>
              <a:headEnd/>
              <a:tailEnd/>
            </a:ln>
          </p:spPr>
          <p:txBody>
            <a:bodyPr wrap="none" anchor="ctr"/>
            <a:lstStyle>
              <a:lvl1pPr>
                <a:defRPr sz="2800">
                  <a:solidFill>
                    <a:srgbClr val="00FFFF"/>
                  </a:solidFill>
                  <a:latin typeface="Times New Roman" panose="02020603050405020304" pitchFamily="18" charset="0"/>
                  <a:ea typeface="ＭＳ Ｐゴシック" panose="020B0600070205080204" pitchFamily="34" charset="-128"/>
                </a:defRPr>
              </a:lvl1pPr>
              <a:lvl2pPr marL="742950" indent="-285750">
                <a:defRPr sz="2800">
                  <a:solidFill>
                    <a:srgbClr val="00FFFF"/>
                  </a:solidFill>
                  <a:latin typeface="Times New Roman" panose="02020603050405020304" pitchFamily="18" charset="0"/>
                  <a:ea typeface="ＭＳ Ｐゴシック" panose="020B0600070205080204" pitchFamily="34" charset="-128"/>
                </a:defRPr>
              </a:lvl2pPr>
              <a:lvl3pPr marL="1143000" indent="-228600">
                <a:defRPr sz="2800">
                  <a:solidFill>
                    <a:srgbClr val="00FFFF"/>
                  </a:solidFill>
                  <a:latin typeface="Times New Roman" panose="02020603050405020304" pitchFamily="18" charset="0"/>
                  <a:ea typeface="ＭＳ Ｐゴシック" panose="020B0600070205080204" pitchFamily="34" charset="-128"/>
                </a:defRPr>
              </a:lvl3pPr>
              <a:lvl4pPr marL="1600200" indent="-228600">
                <a:defRPr sz="2800">
                  <a:solidFill>
                    <a:srgbClr val="00FFFF"/>
                  </a:solidFill>
                  <a:latin typeface="Times New Roman" panose="02020603050405020304" pitchFamily="18" charset="0"/>
                  <a:ea typeface="ＭＳ Ｐゴシック" panose="020B0600070205080204" pitchFamily="34" charset="-128"/>
                </a:defRPr>
              </a:lvl4pPr>
              <a:lvl5pPr marL="2057400" indent="-228600">
                <a:defRPr sz="2800">
                  <a:solidFill>
                    <a:srgbClr val="00FFFF"/>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FFFF"/>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FFFF"/>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FFFF"/>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FFFF"/>
                  </a:solidFill>
                  <a:latin typeface="Times New Roman" panose="02020603050405020304" pitchFamily="18" charset="0"/>
                  <a:ea typeface="ＭＳ Ｐゴシック" panose="020B0600070205080204" pitchFamily="34" charset="-128"/>
                </a:defRPr>
              </a:lvl9pPr>
            </a:lstStyle>
            <a:p>
              <a:pPr eaLnBrk="1" hangingPunct="1"/>
              <a:endParaRPr lang="en-US" altLang="en-US" sz="1800"/>
            </a:p>
          </p:txBody>
        </p:sp>
        <p:pic>
          <p:nvPicPr>
            <p:cNvPr id="4" name="Picture 14" descr="Are You Doing">
              <a:extLst>
                <a:ext uri="{FF2B5EF4-FFF2-40B4-BE49-F238E27FC236}">
                  <a16:creationId xmlns:a16="http://schemas.microsoft.com/office/drawing/2014/main" id="{0746E273-0918-7B42-A495-F23EC5E7D4A3}"/>
                </a:ext>
              </a:extLst>
            </p:cNvPr>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3481" y="749"/>
              <a:ext cx="2359"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3727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08E7EB-3C43-4D4C-84F2-E14D3B05A6B3}"/>
              </a:ext>
            </a:extLst>
          </p:cNvPr>
          <p:cNvSpPr txBox="1"/>
          <p:nvPr/>
        </p:nvSpPr>
        <p:spPr>
          <a:xfrm>
            <a:off x="333639" y="220706"/>
            <a:ext cx="8001000" cy="461665"/>
          </a:xfrm>
          <a:prstGeom prst="rect">
            <a:avLst/>
          </a:prstGeom>
          <a:noFill/>
        </p:spPr>
        <p:txBody>
          <a:bodyPr wrap="square" rtlCol="0">
            <a:spAutoFit/>
          </a:bodyPr>
          <a:lstStyle/>
          <a:p>
            <a:pPr algn="ctr"/>
            <a:r>
              <a:rPr lang="en-US" sz="2400" b="1" dirty="0"/>
              <a:t>Rigor and Reproducibility</a:t>
            </a:r>
          </a:p>
        </p:txBody>
      </p:sp>
      <p:pic>
        <p:nvPicPr>
          <p:cNvPr id="5" name="Picture 4">
            <a:extLst>
              <a:ext uri="{FF2B5EF4-FFF2-40B4-BE49-F238E27FC236}">
                <a16:creationId xmlns:a16="http://schemas.microsoft.com/office/drawing/2014/main" id="{7201FE78-C808-BD44-82FA-C38C4FC5D8CC}"/>
              </a:ext>
            </a:extLst>
          </p:cNvPr>
          <p:cNvPicPr>
            <a:picLocks noChangeAspect="1"/>
          </p:cNvPicPr>
          <p:nvPr/>
        </p:nvPicPr>
        <p:blipFill rotWithShape="1">
          <a:blip r:embed="rId2"/>
          <a:srcRect t="32773" b="1448"/>
          <a:stretch/>
        </p:blipFill>
        <p:spPr>
          <a:xfrm>
            <a:off x="503599" y="2278736"/>
            <a:ext cx="8438022" cy="3345168"/>
          </a:xfrm>
          <a:prstGeom prst="rect">
            <a:avLst/>
          </a:prstGeom>
        </p:spPr>
      </p:pic>
      <p:grpSp>
        <p:nvGrpSpPr>
          <p:cNvPr id="7" name="Group 6">
            <a:extLst>
              <a:ext uri="{FF2B5EF4-FFF2-40B4-BE49-F238E27FC236}">
                <a16:creationId xmlns:a16="http://schemas.microsoft.com/office/drawing/2014/main" id="{1376D2AC-402C-804D-909A-05FC6BA7A385}"/>
              </a:ext>
            </a:extLst>
          </p:cNvPr>
          <p:cNvGrpSpPr/>
          <p:nvPr/>
        </p:nvGrpSpPr>
        <p:grpSpPr>
          <a:xfrm>
            <a:off x="862968" y="1080891"/>
            <a:ext cx="7471671" cy="820343"/>
            <a:chOff x="862968" y="1184631"/>
            <a:chExt cx="7471671" cy="820343"/>
          </a:xfrm>
        </p:grpSpPr>
        <p:pic>
          <p:nvPicPr>
            <p:cNvPr id="4" name="Picture 3">
              <a:extLst>
                <a:ext uri="{FF2B5EF4-FFF2-40B4-BE49-F238E27FC236}">
                  <a16:creationId xmlns:a16="http://schemas.microsoft.com/office/drawing/2014/main" id="{A8A68C78-153F-4744-A44F-9D6C66FE20C6}"/>
                </a:ext>
              </a:extLst>
            </p:cNvPr>
            <p:cNvPicPr>
              <a:picLocks noChangeAspect="1"/>
            </p:cNvPicPr>
            <p:nvPr/>
          </p:nvPicPr>
          <p:blipFill rotWithShape="1">
            <a:blip r:embed="rId2"/>
            <a:srcRect b="88092"/>
            <a:stretch/>
          </p:blipFill>
          <p:spPr>
            <a:xfrm>
              <a:off x="862968" y="1468750"/>
              <a:ext cx="7471671" cy="536224"/>
            </a:xfrm>
            <a:prstGeom prst="rect">
              <a:avLst/>
            </a:prstGeom>
          </p:spPr>
        </p:pic>
        <p:sp>
          <p:nvSpPr>
            <p:cNvPr id="3" name="TextBox 2">
              <a:extLst>
                <a:ext uri="{FF2B5EF4-FFF2-40B4-BE49-F238E27FC236}">
                  <a16:creationId xmlns:a16="http://schemas.microsoft.com/office/drawing/2014/main" id="{18748E89-DB5B-A549-BAF7-165D9A39BED2}"/>
                </a:ext>
              </a:extLst>
            </p:cNvPr>
            <p:cNvSpPr txBox="1"/>
            <p:nvPr/>
          </p:nvSpPr>
          <p:spPr>
            <a:xfrm>
              <a:off x="3820625" y="1184631"/>
              <a:ext cx="662361" cy="461665"/>
            </a:xfrm>
            <a:prstGeom prst="rect">
              <a:avLst/>
            </a:prstGeom>
            <a:noFill/>
          </p:spPr>
          <p:txBody>
            <a:bodyPr wrap="none" rtlCol="0">
              <a:spAutoFit/>
            </a:bodyPr>
            <a:lstStyle/>
            <a:p>
              <a:r>
                <a:rPr lang="en-US" sz="2400" b="1" dirty="0"/>
                <a:t>NIH</a:t>
              </a:r>
            </a:p>
          </p:txBody>
        </p:sp>
      </p:grpSp>
    </p:spTree>
    <p:extLst>
      <p:ext uri="{BB962C8B-B14F-4D97-AF65-F5344CB8AC3E}">
        <p14:creationId xmlns:p14="http://schemas.microsoft.com/office/powerpoint/2010/main" val="3087126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D9B3C23-2CC8-1042-8F4B-5523065C45DA}"/>
              </a:ext>
            </a:extLst>
          </p:cNvPr>
          <p:cNvGrpSpPr/>
          <p:nvPr/>
        </p:nvGrpSpPr>
        <p:grpSpPr>
          <a:xfrm>
            <a:off x="211282" y="821458"/>
            <a:ext cx="8763000" cy="4515427"/>
            <a:chOff x="232064" y="530513"/>
            <a:chExt cx="8763000" cy="4515427"/>
          </a:xfrm>
        </p:grpSpPr>
        <p:pic>
          <p:nvPicPr>
            <p:cNvPr id="2" name="Picture 1">
              <a:extLst>
                <a:ext uri="{FF2B5EF4-FFF2-40B4-BE49-F238E27FC236}">
                  <a16:creationId xmlns:a16="http://schemas.microsoft.com/office/drawing/2014/main" id="{0D08E515-4779-2242-84F5-8782068B709A}"/>
                </a:ext>
              </a:extLst>
            </p:cNvPr>
            <p:cNvPicPr>
              <a:picLocks noChangeAspect="1"/>
            </p:cNvPicPr>
            <p:nvPr/>
          </p:nvPicPr>
          <p:blipFill rotWithShape="1">
            <a:blip r:embed="rId2"/>
            <a:srcRect b="81191"/>
            <a:stretch/>
          </p:blipFill>
          <p:spPr>
            <a:xfrm>
              <a:off x="232064" y="530513"/>
              <a:ext cx="8763000" cy="848014"/>
            </a:xfrm>
            <a:prstGeom prst="rect">
              <a:avLst/>
            </a:prstGeom>
          </p:spPr>
        </p:pic>
        <p:pic>
          <p:nvPicPr>
            <p:cNvPr id="4" name="Picture 3">
              <a:extLst>
                <a:ext uri="{FF2B5EF4-FFF2-40B4-BE49-F238E27FC236}">
                  <a16:creationId xmlns:a16="http://schemas.microsoft.com/office/drawing/2014/main" id="{27CE2AF4-1AC9-B844-A7CB-41EF89EF41FD}"/>
                </a:ext>
              </a:extLst>
            </p:cNvPr>
            <p:cNvPicPr>
              <a:picLocks noChangeAspect="1"/>
            </p:cNvPicPr>
            <p:nvPr/>
          </p:nvPicPr>
          <p:blipFill rotWithShape="1">
            <a:blip r:embed="rId2"/>
            <a:srcRect t="63214"/>
            <a:stretch/>
          </p:blipFill>
          <p:spPr>
            <a:xfrm>
              <a:off x="232064" y="1378527"/>
              <a:ext cx="8763000" cy="1658504"/>
            </a:xfrm>
            <a:prstGeom prst="rect">
              <a:avLst/>
            </a:prstGeom>
          </p:spPr>
        </p:pic>
        <p:pic>
          <p:nvPicPr>
            <p:cNvPr id="5" name="Picture 4">
              <a:extLst>
                <a:ext uri="{FF2B5EF4-FFF2-40B4-BE49-F238E27FC236}">
                  <a16:creationId xmlns:a16="http://schemas.microsoft.com/office/drawing/2014/main" id="{918C10D8-BDB9-3541-B6F3-F50D0496241E}"/>
                </a:ext>
              </a:extLst>
            </p:cNvPr>
            <p:cNvPicPr>
              <a:picLocks noChangeAspect="1"/>
            </p:cNvPicPr>
            <p:nvPr/>
          </p:nvPicPr>
          <p:blipFill rotWithShape="1">
            <a:blip r:embed="rId2"/>
            <a:srcRect t="19577" b="35864"/>
            <a:stretch/>
          </p:blipFill>
          <p:spPr>
            <a:xfrm>
              <a:off x="232064" y="3037031"/>
              <a:ext cx="8763000" cy="2008909"/>
            </a:xfrm>
            <a:prstGeom prst="rect">
              <a:avLst/>
            </a:prstGeom>
          </p:spPr>
        </p:pic>
      </p:grpSp>
    </p:spTree>
    <p:extLst>
      <p:ext uri="{BB962C8B-B14F-4D97-AF65-F5344CB8AC3E}">
        <p14:creationId xmlns:p14="http://schemas.microsoft.com/office/powerpoint/2010/main" val="1565422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928D7-0407-F548-9AF8-AB2A830C20FF}"/>
              </a:ext>
            </a:extLst>
          </p:cNvPr>
          <p:cNvPicPr>
            <a:picLocks noChangeAspect="1"/>
          </p:cNvPicPr>
          <p:nvPr/>
        </p:nvPicPr>
        <p:blipFill>
          <a:blip r:embed="rId2"/>
          <a:stretch>
            <a:fillRect/>
          </a:stretch>
        </p:blipFill>
        <p:spPr>
          <a:xfrm>
            <a:off x="268582" y="154253"/>
            <a:ext cx="4579635" cy="3721269"/>
          </a:xfrm>
          <a:prstGeom prst="rect">
            <a:avLst/>
          </a:prstGeom>
          <a:ln w="12700">
            <a:solidFill>
              <a:schemeClr val="tx1"/>
            </a:solidFill>
          </a:ln>
        </p:spPr>
      </p:pic>
      <p:pic>
        <p:nvPicPr>
          <p:cNvPr id="5" name="Picture 4">
            <a:extLst>
              <a:ext uri="{FF2B5EF4-FFF2-40B4-BE49-F238E27FC236}">
                <a16:creationId xmlns:a16="http://schemas.microsoft.com/office/drawing/2014/main" id="{C8F700F8-FB76-D245-910A-CC66C608B355}"/>
              </a:ext>
            </a:extLst>
          </p:cNvPr>
          <p:cNvPicPr>
            <a:picLocks noChangeAspect="1"/>
          </p:cNvPicPr>
          <p:nvPr/>
        </p:nvPicPr>
        <p:blipFill>
          <a:blip r:embed="rId3"/>
          <a:stretch>
            <a:fillRect/>
          </a:stretch>
        </p:blipFill>
        <p:spPr>
          <a:xfrm>
            <a:off x="5456138" y="126681"/>
            <a:ext cx="3014532" cy="3748841"/>
          </a:xfrm>
          <a:prstGeom prst="rect">
            <a:avLst/>
          </a:prstGeom>
          <a:ln w="12700">
            <a:solidFill>
              <a:schemeClr val="tx1"/>
            </a:solidFill>
          </a:ln>
        </p:spPr>
      </p:pic>
      <p:pic>
        <p:nvPicPr>
          <p:cNvPr id="6" name="Picture 5">
            <a:extLst>
              <a:ext uri="{FF2B5EF4-FFF2-40B4-BE49-F238E27FC236}">
                <a16:creationId xmlns:a16="http://schemas.microsoft.com/office/drawing/2014/main" id="{92B8EA5E-C840-C145-9AD5-2A5F8A2D1DD0}"/>
              </a:ext>
            </a:extLst>
          </p:cNvPr>
          <p:cNvPicPr>
            <a:picLocks noChangeAspect="1"/>
          </p:cNvPicPr>
          <p:nvPr/>
        </p:nvPicPr>
        <p:blipFill rotWithShape="1">
          <a:blip r:embed="rId4"/>
          <a:srcRect b="64192"/>
          <a:stretch/>
        </p:blipFill>
        <p:spPr>
          <a:xfrm>
            <a:off x="268582" y="4452153"/>
            <a:ext cx="3665698" cy="1456810"/>
          </a:xfrm>
          <a:prstGeom prst="rect">
            <a:avLst/>
          </a:prstGeom>
          <a:ln w="12700">
            <a:solidFill>
              <a:schemeClr val="tx1"/>
            </a:solidFill>
          </a:ln>
        </p:spPr>
      </p:pic>
      <p:pic>
        <p:nvPicPr>
          <p:cNvPr id="2" name="Picture 1">
            <a:extLst>
              <a:ext uri="{FF2B5EF4-FFF2-40B4-BE49-F238E27FC236}">
                <a16:creationId xmlns:a16="http://schemas.microsoft.com/office/drawing/2014/main" id="{6D5DB3BA-7D7F-E649-9C6C-C98BCE917A29}"/>
              </a:ext>
            </a:extLst>
          </p:cNvPr>
          <p:cNvPicPr>
            <a:picLocks noChangeAspect="1"/>
          </p:cNvPicPr>
          <p:nvPr/>
        </p:nvPicPr>
        <p:blipFill>
          <a:blip r:embed="rId5"/>
          <a:stretch>
            <a:fillRect/>
          </a:stretch>
        </p:blipFill>
        <p:spPr>
          <a:xfrm>
            <a:off x="4151168" y="4243619"/>
            <a:ext cx="4783629" cy="1873879"/>
          </a:xfrm>
          <a:prstGeom prst="rect">
            <a:avLst/>
          </a:prstGeom>
          <a:ln w="19050">
            <a:solidFill>
              <a:schemeClr val="tx1"/>
            </a:solidFill>
          </a:ln>
        </p:spPr>
      </p:pic>
    </p:spTree>
    <p:extLst>
      <p:ext uri="{BB962C8B-B14F-4D97-AF65-F5344CB8AC3E}">
        <p14:creationId xmlns:p14="http://schemas.microsoft.com/office/powerpoint/2010/main" val="1110437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2018" y="364781"/>
            <a:ext cx="7395307" cy="461665"/>
          </a:xfrm>
          <a:prstGeom prst="rect">
            <a:avLst/>
          </a:prstGeom>
          <a:noFill/>
        </p:spPr>
        <p:txBody>
          <a:bodyPr wrap="square" rtlCol="0">
            <a:spAutoFit/>
          </a:bodyPr>
          <a:lstStyle/>
          <a:p>
            <a:pPr algn="ctr"/>
            <a:r>
              <a:rPr lang="en-US" sz="2400" b="1" dirty="0"/>
              <a:t>Do people trust science and scientists?</a:t>
            </a:r>
          </a:p>
        </p:txBody>
      </p:sp>
      <p:pic>
        <p:nvPicPr>
          <p:cNvPr id="5" name="Picture 4" descr="howmuchdopeople.jpg"/>
          <p:cNvPicPr>
            <a:picLocks noChangeAspect="1"/>
          </p:cNvPicPr>
          <p:nvPr/>
        </p:nvPicPr>
        <p:blipFill>
          <a:blip r:embed="rId2">
            <a:extLst>
              <a:ext uri="{BEBA8EAE-BF5A-486C-A8C5-ECC9F3942E4B}">
                <a14:imgProps xmlns:a14="http://schemas.microsoft.com/office/drawing/2010/main">
                  <a14:imgLayer r:embed="rId3">
                    <a14:imgEffect>
                      <a14:sharpenSoften amount="57000"/>
                    </a14:imgEffect>
                    <a14:imgEffect>
                      <a14:brightnessContrast contrast="11000"/>
                    </a14:imgEffect>
                  </a14:imgLayer>
                </a14:imgProps>
              </a:ext>
              <a:ext uri="{28A0092B-C50C-407E-A947-70E740481C1C}">
                <a14:useLocalDpi xmlns:a14="http://schemas.microsoft.com/office/drawing/2010/main" val="0"/>
              </a:ext>
            </a:extLst>
          </a:blip>
          <a:stretch>
            <a:fillRect/>
          </a:stretch>
        </p:blipFill>
        <p:spPr>
          <a:xfrm>
            <a:off x="259049" y="1243487"/>
            <a:ext cx="8506816" cy="4806351"/>
          </a:xfrm>
          <a:prstGeom prst="rect">
            <a:avLst/>
          </a:prstGeom>
          <a:ln w="19050" cmpd="sng">
            <a:solidFill>
              <a:schemeClr val="tx1"/>
            </a:solidFill>
          </a:ln>
        </p:spPr>
      </p:pic>
      <p:sp>
        <p:nvSpPr>
          <p:cNvPr id="6" name="Rectangle 5"/>
          <p:cNvSpPr/>
          <p:nvPr/>
        </p:nvSpPr>
        <p:spPr>
          <a:xfrm>
            <a:off x="2797747" y="6482826"/>
            <a:ext cx="6044952" cy="261610"/>
          </a:xfrm>
          <a:prstGeom prst="rect">
            <a:avLst/>
          </a:prstGeom>
        </p:spPr>
        <p:txBody>
          <a:bodyPr wrap="square">
            <a:spAutoFit/>
          </a:bodyPr>
          <a:lstStyle/>
          <a:p>
            <a:r>
              <a:rPr lang="en-US" sz="1050" i="1" dirty="0"/>
              <a:t>In Science We Trust: Poll Results on How You Feel about Science. Scientific American</a:t>
            </a:r>
          </a:p>
        </p:txBody>
      </p:sp>
    </p:spTree>
    <p:extLst>
      <p:ext uri="{BB962C8B-B14F-4D97-AF65-F5344CB8AC3E}">
        <p14:creationId xmlns:p14="http://schemas.microsoft.com/office/powerpoint/2010/main" val="2064939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215BFB-6274-E442-8C1A-A26492BFDC1C}"/>
              </a:ext>
            </a:extLst>
          </p:cNvPr>
          <p:cNvPicPr>
            <a:picLocks noChangeAspect="1"/>
          </p:cNvPicPr>
          <p:nvPr/>
        </p:nvPicPr>
        <p:blipFill>
          <a:blip r:embed="rId2"/>
          <a:stretch>
            <a:fillRect/>
          </a:stretch>
        </p:blipFill>
        <p:spPr>
          <a:xfrm>
            <a:off x="573925" y="1368136"/>
            <a:ext cx="3551276" cy="5292436"/>
          </a:xfrm>
          <a:prstGeom prst="rect">
            <a:avLst/>
          </a:prstGeom>
          <a:ln w="19050">
            <a:solidFill>
              <a:schemeClr val="tx1"/>
            </a:solidFill>
          </a:ln>
        </p:spPr>
      </p:pic>
      <p:pic>
        <p:nvPicPr>
          <p:cNvPr id="10" name="Picture 9">
            <a:extLst>
              <a:ext uri="{FF2B5EF4-FFF2-40B4-BE49-F238E27FC236}">
                <a16:creationId xmlns:a16="http://schemas.microsoft.com/office/drawing/2014/main" id="{3F93BCB9-581B-8A4C-988B-76730A9FF9DB}"/>
              </a:ext>
            </a:extLst>
          </p:cNvPr>
          <p:cNvPicPr>
            <a:picLocks noChangeAspect="1"/>
          </p:cNvPicPr>
          <p:nvPr/>
        </p:nvPicPr>
        <p:blipFill>
          <a:blip r:embed="rId3"/>
          <a:stretch>
            <a:fillRect/>
          </a:stretch>
        </p:blipFill>
        <p:spPr>
          <a:xfrm>
            <a:off x="4551711" y="1361209"/>
            <a:ext cx="4191509" cy="5271655"/>
          </a:xfrm>
          <a:prstGeom prst="rect">
            <a:avLst/>
          </a:prstGeom>
          <a:ln w="19050">
            <a:solidFill>
              <a:schemeClr val="tx1"/>
            </a:solidFill>
          </a:ln>
        </p:spPr>
      </p:pic>
      <p:pic>
        <p:nvPicPr>
          <p:cNvPr id="12" name="Picture 11">
            <a:extLst>
              <a:ext uri="{FF2B5EF4-FFF2-40B4-BE49-F238E27FC236}">
                <a16:creationId xmlns:a16="http://schemas.microsoft.com/office/drawing/2014/main" id="{A4199F4C-7107-9D49-8688-18EEE1009DFC}"/>
              </a:ext>
            </a:extLst>
          </p:cNvPr>
          <p:cNvPicPr>
            <a:picLocks noChangeAspect="1"/>
          </p:cNvPicPr>
          <p:nvPr/>
        </p:nvPicPr>
        <p:blipFill>
          <a:blip r:embed="rId4"/>
          <a:stretch>
            <a:fillRect/>
          </a:stretch>
        </p:blipFill>
        <p:spPr>
          <a:xfrm>
            <a:off x="2391619" y="367310"/>
            <a:ext cx="3897168" cy="850941"/>
          </a:xfrm>
          <a:prstGeom prst="rect">
            <a:avLst/>
          </a:prstGeom>
        </p:spPr>
      </p:pic>
      <p:pic>
        <p:nvPicPr>
          <p:cNvPr id="14" name="Picture 13">
            <a:extLst>
              <a:ext uri="{FF2B5EF4-FFF2-40B4-BE49-F238E27FC236}">
                <a16:creationId xmlns:a16="http://schemas.microsoft.com/office/drawing/2014/main" id="{F09C2FD3-7F19-E240-A8AB-3F834A7FDB53}"/>
              </a:ext>
            </a:extLst>
          </p:cNvPr>
          <p:cNvPicPr>
            <a:picLocks noChangeAspect="1"/>
          </p:cNvPicPr>
          <p:nvPr/>
        </p:nvPicPr>
        <p:blipFill>
          <a:blip r:embed="rId5"/>
          <a:stretch>
            <a:fillRect/>
          </a:stretch>
        </p:blipFill>
        <p:spPr>
          <a:xfrm>
            <a:off x="2496127" y="157429"/>
            <a:ext cx="662709" cy="223157"/>
          </a:xfrm>
          <a:prstGeom prst="rect">
            <a:avLst/>
          </a:prstGeom>
        </p:spPr>
      </p:pic>
    </p:spTree>
    <p:extLst>
      <p:ext uri="{BB962C8B-B14F-4D97-AF65-F5344CB8AC3E}">
        <p14:creationId xmlns:p14="http://schemas.microsoft.com/office/powerpoint/2010/main" val="517998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untrie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097" y="2660353"/>
            <a:ext cx="4507758" cy="3405178"/>
          </a:xfrm>
          <a:prstGeom prst="rect">
            <a:avLst/>
          </a:prstGeom>
        </p:spPr>
      </p:pic>
      <p:pic>
        <p:nvPicPr>
          <p:cNvPr id="2" name="Picture 1" descr="retractio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6" y="748307"/>
            <a:ext cx="4751170" cy="3402975"/>
          </a:xfrm>
          <a:prstGeom prst="rect">
            <a:avLst/>
          </a:prstGeom>
        </p:spPr>
      </p:pic>
      <p:pic>
        <p:nvPicPr>
          <p:cNvPr id="3" name="Picture 2" descr="percentage.tiff"/>
          <p:cNvPicPr>
            <a:picLocks noChangeAspect="1"/>
          </p:cNvPicPr>
          <p:nvPr/>
        </p:nvPicPr>
        <p:blipFill rotWithShape="1">
          <a:blip r:embed="rId4">
            <a:extLst>
              <a:ext uri="{28A0092B-C50C-407E-A947-70E740481C1C}">
                <a14:useLocalDpi xmlns:a14="http://schemas.microsoft.com/office/drawing/2010/main" val="0"/>
              </a:ext>
            </a:extLst>
          </a:blip>
          <a:srcRect t="4182"/>
          <a:stretch/>
        </p:blipFill>
        <p:spPr>
          <a:xfrm>
            <a:off x="247276" y="4649976"/>
            <a:ext cx="3930845" cy="1796608"/>
          </a:xfrm>
          <a:prstGeom prst="rect">
            <a:avLst/>
          </a:prstGeom>
        </p:spPr>
      </p:pic>
      <p:grpSp>
        <p:nvGrpSpPr>
          <p:cNvPr id="11" name="Group 10"/>
          <p:cNvGrpSpPr/>
          <p:nvPr/>
        </p:nvGrpSpPr>
        <p:grpSpPr>
          <a:xfrm>
            <a:off x="4013133" y="94139"/>
            <a:ext cx="4997372" cy="804694"/>
            <a:chOff x="3746893" y="134147"/>
            <a:chExt cx="5719249" cy="1081849"/>
          </a:xfrm>
        </p:grpSpPr>
        <p:pic>
          <p:nvPicPr>
            <p:cNvPr id="5" name="Picture 4" descr="citation.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6893" y="134147"/>
              <a:ext cx="5719249" cy="1081849"/>
            </a:xfrm>
            <a:prstGeom prst="rect">
              <a:avLst/>
            </a:prstGeom>
          </p:spPr>
        </p:pic>
        <p:sp>
          <p:nvSpPr>
            <p:cNvPr id="10" name="TextBox 9"/>
            <p:cNvSpPr txBox="1"/>
            <p:nvPr/>
          </p:nvSpPr>
          <p:spPr>
            <a:xfrm>
              <a:off x="6845053" y="504414"/>
              <a:ext cx="1752370" cy="372404"/>
            </a:xfrm>
            <a:prstGeom prst="rect">
              <a:avLst/>
            </a:prstGeom>
            <a:noFill/>
          </p:spPr>
          <p:txBody>
            <a:bodyPr wrap="none" rtlCol="0">
              <a:spAutoFit/>
            </a:bodyPr>
            <a:lstStyle/>
            <a:p>
              <a:r>
                <a:rPr lang="en-US" sz="1200" dirty="0"/>
                <a:t>PNAS 110:1137, 2013</a:t>
              </a:r>
            </a:p>
          </p:txBody>
        </p:sp>
      </p:grpSp>
      <p:sp>
        <p:nvSpPr>
          <p:cNvPr id="6" name="Rectangle 5"/>
          <p:cNvSpPr/>
          <p:nvPr/>
        </p:nvSpPr>
        <p:spPr>
          <a:xfrm>
            <a:off x="157286" y="879235"/>
            <a:ext cx="311637" cy="3223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570" y="3913558"/>
            <a:ext cx="498231" cy="4493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530361" y="2663180"/>
            <a:ext cx="321406" cy="306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617922" y="4170812"/>
            <a:ext cx="321406" cy="306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728073" y="4170820"/>
            <a:ext cx="321406" cy="306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559236" y="5040227"/>
            <a:ext cx="477590" cy="246221"/>
          </a:xfrm>
          <a:prstGeom prst="rect">
            <a:avLst/>
          </a:prstGeom>
          <a:noFill/>
        </p:spPr>
        <p:txBody>
          <a:bodyPr wrap="none" rtlCol="0">
            <a:spAutoFit/>
          </a:bodyPr>
          <a:lstStyle/>
          <a:p>
            <a:r>
              <a:rPr lang="en-US" sz="1000" i="1" dirty="0"/>
              <a:t>India</a:t>
            </a:r>
          </a:p>
        </p:txBody>
      </p:sp>
      <p:sp>
        <p:nvSpPr>
          <p:cNvPr id="15" name="TextBox 14"/>
          <p:cNvSpPr txBox="1"/>
          <p:nvPr/>
        </p:nvSpPr>
        <p:spPr>
          <a:xfrm>
            <a:off x="5798031" y="4766152"/>
            <a:ext cx="512280" cy="246221"/>
          </a:xfrm>
          <a:prstGeom prst="rect">
            <a:avLst/>
          </a:prstGeom>
          <a:noFill/>
        </p:spPr>
        <p:txBody>
          <a:bodyPr wrap="none" rtlCol="0">
            <a:spAutoFit/>
          </a:bodyPr>
          <a:lstStyle/>
          <a:p>
            <a:r>
              <a:rPr lang="en-US" sz="1000" i="1" dirty="0"/>
              <a:t>China</a:t>
            </a:r>
          </a:p>
        </p:txBody>
      </p:sp>
      <p:sp>
        <p:nvSpPr>
          <p:cNvPr id="16" name="TextBox 15"/>
          <p:cNvSpPr txBox="1"/>
          <p:nvPr/>
        </p:nvSpPr>
        <p:spPr>
          <a:xfrm>
            <a:off x="7641117" y="4972683"/>
            <a:ext cx="512280" cy="246221"/>
          </a:xfrm>
          <a:prstGeom prst="rect">
            <a:avLst/>
          </a:prstGeom>
          <a:noFill/>
        </p:spPr>
        <p:txBody>
          <a:bodyPr wrap="none" rtlCol="0">
            <a:spAutoFit/>
          </a:bodyPr>
          <a:lstStyle/>
          <a:p>
            <a:r>
              <a:rPr lang="en-US" sz="1000" i="1" dirty="0"/>
              <a:t>China</a:t>
            </a:r>
          </a:p>
        </p:txBody>
      </p:sp>
      <p:sp>
        <p:nvSpPr>
          <p:cNvPr id="17" name="TextBox 16"/>
          <p:cNvSpPr txBox="1"/>
          <p:nvPr/>
        </p:nvSpPr>
        <p:spPr>
          <a:xfrm>
            <a:off x="4923452" y="4987402"/>
            <a:ext cx="516037" cy="246221"/>
          </a:xfrm>
          <a:prstGeom prst="rect">
            <a:avLst/>
          </a:prstGeom>
          <a:noFill/>
        </p:spPr>
        <p:txBody>
          <a:bodyPr wrap="none" rtlCol="0">
            <a:spAutoFit/>
          </a:bodyPr>
          <a:lstStyle/>
          <a:p>
            <a:r>
              <a:rPr lang="en-US" sz="1000" i="1" dirty="0"/>
              <a:t>Other</a:t>
            </a:r>
          </a:p>
        </p:txBody>
      </p:sp>
      <p:sp>
        <p:nvSpPr>
          <p:cNvPr id="18" name="TextBox 17"/>
          <p:cNvSpPr txBox="1"/>
          <p:nvPr/>
        </p:nvSpPr>
        <p:spPr>
          <a:xfrm>
            <a:off x="6885602" y="4649977"/>
            <a:ext cx="516037" cy="246221"/>
          </a:xfrm>
          <a:prstGeom prst="rect">
            <a:avLst/>
          </a:prstGeom>
          <a:noFill/>
        </p:spPr>
        <p:txBody>
          <a:bodyPr wrap="none" rtlCol="0">
            <a:spAutoFit/>
          </a:bodyPr>
          <a:lstStyle/>
          <a:p>
            <a:r>
              <a:rPr lang="en-US" sz="1000" i="1" dirty="0"/>
              <a:t>Other</a:t>
            </a:r>
          </a:p>
        </p:txBody>
      </p:sp>
      <p:sp>
        <p:nvSpPr>
          <p:cNvPr id="19" name="TextBox 18"/>
          <p:cNvSpPr txBox="1"/>
          <p:nvPr/>
        </p:nvSpPr>
        <p:spPr>
          <a:xfrm>
            <a:off x="6669926" y="3221469"/>
            <a:ext cx="432505" cy="246221"/>
          </a:xfrm>
          <a:prstGeom prst="rect">
            <a:avLst/>
          </a:prstGeom>
          <a:noFill/>
        </p:spPr>
        <p:txBody>
          <a:bodyPr wrap="none" rtlCol="0">
            <a:spAutoFit/>
          </a:bodyPr>
          <a:lstStyle/>
          <a:p>
            <a:r>
              <a:rPr lang="en-US" sz="1000" i="1" dirty="0"/>
              <a:t>USA</a:t>
            </a:r>
          </a:p>
        </p:txBody>
      </p:sp>
      <p:sp>
        <p:nvSpPr>
          <p:cNvPr id="20" name="TextBox 19"/>
          <p:cNvSpPr txBox="1"/>
          <p:nvPr/>
        </p:nvSpPr>
        <p:spPr>
          <a:xfrm>
            <a:off x="5487117" y="4526866"/>
            <a:ext cx="432505" cy="246221"/>
          </a:xfrm>
          <a:prstGeom prst="rect">
            <a:avLst/>
          </a:prstGeom>
          <a:noFill/>
        </p:spPr>
        <p:txBody>
          <a:bodyPr wrap="none" rtlCol="0">
            <a:spAutoFit/>
          </a:bodyPr>
          <a:lstStyle/>
          <a:p>
            <a:r>
              <a:rPr lang="en-US" sz="1000" i="1" dirty="0"/>
              <a:t>USA</a:t>
            </a:r>
          </a:p>
        </p:txBody>
      </p:sp>
      <p:sp>
        <p:nvSpPr>
          <p:cNvPr id="21" name="TextBox 20"/>
          <p:cNvSpPr txBox="1"/>
          <p:nvPr/>
        </p:nvSpPr>
        <p:spPr>
          <a:xfrm>
            <a:off x="7591860" y="4527456"/>
            <a:ext cx="432505" cy="246221"/>
          </a:xfrm>
          <a:prstGeom prst="rect">
            <a:avLst/>
          </a:prstGeom>
          <a:noFill/>
        </p:spPr>
        <p:txBody>
          <a:bodyPr wrap="none" rtlCol="0">
            <a:spAutoFit/>
          </a:bodyPr>
          <a:lstStyle/>
          <a:p>
            <a:r>
              <a:rPr lang="en-US" sz="1000" i="1" dirty="0"/>
              <a:t>USA</a:t>
            </a:r>
          </a:p>
        </p:txBody>
      </p:sp>
      <p:sp>
        <p:nvSpPr>
          <p:cNvPr id="22" name="TextBox 21"/>
          <p:cNvSpPr txBox="1"/>
          <p:nvPr/>
        </p:nvSpPr>
        <p:spPr>
          <a:xfrm>
            <a:off x="7065355" y="5047008"/>
            <a:ext cx="477590" cy="246221"/>
          </a:xfrm>
          <a:prstGeom prst="rect">
            <a:avLst/>
          </a:prstGeom>
          <a:noFill/>
        </p:spPr>
        <p:txBody>
          <a:bodyPr wrap="none" rtlCol="0">
            <a:spAutoFit/>
          </a:bodyPr>
          <a:lstStyle/>
          <a:p>
            <a:r>
              <a:rPr lang="en-US" sz="1000" i="1" dirty="0"/>
              <a:t>India</a:t>
            </a:r>
          </a:p>
        </p:txBody>
      </p:sp>
    </p:spTree>
    <p:extLst>
      <p:ext uri="{BB962C8B-B14F-4D97-AF65-F5344CB8AC3E}">
        <p14:creationId xmlns:p14="http://schemas.microsoft.com/office/powerpoint/2010/main" val="655791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pact factor.tiff"/>
          <p:cNvPicPr>
            <a:picLocks noChangeAspect="1"/>
          </p:cNvPicPr>
          <p:nvPr/>
        </p:nvPicPr>
        <p:blipFill rotWithShape="1">
          <a:blip r:embed="rId2">
            <a:extLst>
              <a:ext uri="{28A0092B-C50C-407E-A947-70E740481C1C}">
                <a14:useLocalDpi xmlns:a14="http://schemas.microsoft.com/office/drawing/2010/main" val="0"/>
              </a:ext>
            </a:extLst>
          </a:blip>
          <a:srcRect l="6890" t="5819" r="3019" b="2718"/>
          <a:stretch/>
        </p:blipFill>
        <p:spPr>
          <a:xfrm>
            <a:off x="108447" y="2485251"/>
            <a:ext cx="4857759" cy="3307902"/>
          </a:xfrm>
          <a:prstGeom prst="rect">
            <a:avLst/>
          </a:prstGeom>
        </p:spPr>
      </p:pic>
      <p:sp>
        <p:nvSpPr>
          <p:cNvPr id="4" name="TextBox 3"/>
          <p:cNvSpPr txBox="1"/>
          <p:nvPr/>
        </p:nvSpPr>
        <p:spPr>
          <a:xfrm>
            <a:off x="1465385" y="2975381"/>
            <a:ext cx="3047999" cy="261610"/>
          </a:xfrm>
          <a:prstGeom prst="rect">
            <a:avLst/>
          </a:prstGeom>
          <a:noFill/>
        </p:spPr>
        <p:txBody>
          <a:bodyPr wrap="square" rtlCol="0">
            <a:spAutoFit/>
          </a:bodyPr>
          <a:lstStyle/>
          <a:p>
            <a:r>
              <a:rPr lang="en-US" sz="1100" dirty="0"/>
              <a:t>N = 889 in 324 journals:  r2 = 0.08664:  p &lt; 0.0001</a:t>
            </a:r>
          </a:p>
        </p:txBody>
      </p:sp>
      <p:pic>
        <p:nvPicPr>
          <p:cNvPr id="5" name="Picture 4" descr="journal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206" y="2155138"/>
            <a:ext cx="4076411" cy="3501247"/>
          </a:xfrm>
          <a:prstGeom prst="rect">
            <a:avLst/>
          </a:prstGeom>
        </p:spPr>
      </p:pic>
      <p:sp>
        <p:nvSpPr>
          <p:cNvPr id="6" name="Rectangle 5"/>
          <p:cNvSpPr/>
          <p:nvPr/>
        </p:nvSpPr>
        <p:spPr>
          <a:xfrm>
            <a:off x="114194" y="2485252"/>
            <a:ext cx="321406" cy="306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35600" y="703384"/>
            <a:ext cx="8323385" cy="646331"/>
          </a:xfrm>
          <a:prstGeom prst="rect">
            <a:avLst/>
          </a:prstGeom>
          <a:noFill/>
        </p:spPr>
        <p:txBody>
          <a:bodyPr wrap="square" rtlCol="0">
            <a:spAutoFit/>
          </a:bodyPr>
          <a:lstStyle/>
          <a:p>
            <a:pPr algn="ctr"/>
            <a:r>
              <a:rPr lang="en-US" sz="3600" b="1" dirty="0"/>
              <a:t>The Journal Makes a Difference</a:t>
            </a:r>
          </a:p>
        </p:txBody>
      </p:sp>
    </p:spTree>
    <p:extLst>
      <p:ext uri="{BB962C8B-B14F-4D97-AF65-F5344CB8AC3E}">
        <p14:creationId xmlns:p14="http://schemas.microsoft.com/office/powerpoint/2010/main" val="3141076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822AD4-73BB-0844-8702-3320641892BC}"/>
              </a:ext>
            </a:extLst>
          </p:cNvPr>
          <p:cNvPicPr>
            <a:picLocks noChangeAspect="1"/>
          </p:cNvPicPr>
          <p:nvPr/>
        </p:nvPicPr>
        <p:blipFill>
          <a:blip r:embed="rId2"/>
          <a:stretch>
            <a:fillRect/>
          </a:stretch>
        </p:blipFill>
        <p:spPr>
          <a:xfrm>
            <a:off x="187921" y="1283081"/>
            <a:ext cx="8534400" cy="4800600"/>
          </a:xfrm>
          <a:prstGeom prst="rect">
            <a:avLst/>
          </a:prstGeom>
        </p:spPr>
      </p:pic>
      <p:sp>
        <p:nvSpPr>
          <p:cNvPr id="6" name="Rectangle 2">
            <a:extLst>
              <a:ext uri="{FF2B5EF4-FFF2-40B4-BE49-F238E27FC236}">
                <a16:creationId xmlns:a16="http://schemas.microsoft.com/office/drawing/2014/main" id="{1F2C8473-2B0E-6142-AAD8-DE505AEC735C}"/>
              </a:ext>
            </a:extLst>
          </p:cNvPr>
          <p:cNvSpPr>
            <a:spLocks noChangeArrowheads="1"/>
          </p:cNvSpPr>
          <p:nvPr/>
        </p:nvSpPr>
        <p:spPr bwMode="auto">
          <a:xfrm>
            <a:off x="4575438" y="6581001"/>
            <a:ext cx="171874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1000" b="1" i="1" dirty="0">
                <a:solidFill>
                  <a:schemeClr val="bg1"/>
                </a:solidFill>
                <a:latin typeface="Times" charset="0"/>
              </a:rPr>
              <a:t>Adapted from: Sidney Harris</a:t>
            </a:r>
          </a:p>
        </p:txBody>
      </p:sp>
      <p:sp>
        <p:nvSpPr>
          <p:cNvPr id="7" name="Text Box 23">
            <a:extLst>
              <a:ext uri="{FF2B5EF4-FFF2-40B4-BE49-F238E27FC236}">
                <a16:creationId xmlns:a16="http://schemas.microsoft.com/office/drawing/2014/main" id="{1BAE6196-28D5-F44E-9BA2-BD5D0D1CE99A}"/>
              </a:ext>
            </a:extLst>
          </p:cNvPr>
          <p:cNvSpPr txBox="1">
            <a:spLocks noChangeArrowheads="1"/>
          </p:cNvSpPr>
          <p:nvPr/>
        </p:nvSpPr>
        <p:spPr bwMode="auto">
          <a:xfrm>
            <a:off x="2339159" y="218060"/>
            <a:ext cx="406899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800" b="1" dirty="0">
                <a:latin typeface="Times" charset="0"/>
              </a:rPr>
              <a:t>The Pressures Facing Us</a:t>
            </a:r>
          </a:p>
        </p:txBody>
      </p:sp>
    </p:spTree>
    <p:extLst>
      <p:ext uri="{BB962C8B-B14F-4D97-AF65-F5344CB8AC3E}">
        <p14:creationId xmlns:p14="http://schemas.microsoft.com/office/powerpoint/2010/main" val="438213233"/>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1746</TotalTime>
  <Words>1023</Words>
  <Application>Microsoft Macintosh PowerPoint</Application>
  <PresentationFormat>On-screen Show (4:3)</PresentationFormat>
  <Paragraphs>128</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ＭＳ Ｐゴシック</vt:lpstr>
      <vt:lpstr>Arial</vt:lpstr>
      <vt:lpstr>Calibri</vt:lpstr>
      <vt:lpstr>Times</vt:lpstr>
      <vt:lpstr>Times New Roman</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Rochester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Puzas</dc:creator>
  <cp:lastModifiedBy>Microsoft Office User</cp:lastModifiedBy>
  <cp:revision>78</cp:revision>
  <dcterms:created xsi:type="dcterms:W3CDTF">2013-12-05T16:42:43Z</dcterms:created>
  <dcterms:modified xsi:type="dcterms:W3CDTF">2019-10-23T15:00:33Z</dcterms:modified>
</cp:coreProperties>
</file>