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8" r:id="rId4"/>
    <p:sldId id="271" r:id="rId5"/>
    <p:sldId id="272" r:id="rId6"/>
    <p:sldId id="273" r:id="rId7"/>
    <p:sldId id="260" r:id="rId8"/>
    <p:sldId id="261" r:id="rId9"/>
    <p:sldId id="262" r:id="rId10"/>
    <p:sldId id="263" r:id="rId11"/>
    <p:sldId id="264" r:id="rId12"/>
    <p:sldId id="275" r:id="rId13"/>
    <p:sldId id="274" r:id="rId14"/>
    <p:sldId id="276" r:id="rId15"/>
    <p:sldId id="265"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3876-753B-DC10-2448-1BFBB17A7F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B83E85-E4D2-1A49-32D1-25CB85BDA6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A72D49-ED0F-46F0-4BB8-6356BF501B82}"/>
              </a:ext>
            </a:extLst>
          </p:cNvPr>
          <p:cNvSpPr>
            <a:spLocks noGrp="1"/>
          </p:cNvSpPr>
          <p:nvPr>
            <p:ph type="dt" sz="half" idx="10"/>
          </p:nvPr>
        </p:nvSpPr>
        <p:spPr/>
        <p:txBody>
          <a:bodyPr/>
          <a:lstStyle/>
          <a:p>
            <a:fld id="{0D848F1C-E3FE-48DE-B43F-0B72D342D070}" type="datetimeFigureOut">
              <a:rPr lang="en-US" smtClean="0"/>
              <a:t>9/10/2023</a:t>
            </a:fld>
            <a:endParaRPr lang="en-US"/>
          </a:p>
        </p:txBody>
      </p:sp>
      <p:sp>
        <p:nvSpPr>
          <p:cNvPr id="5" name="Footer Placeholder 4">
            <a:extLst>
              <a:ext uri="{FF2B5EF4-FFF2-40B4-BE49-F238E27FC236}">
                <a16:creationId xmlns:a16="http://schemas.microsoft.com/office/drawing/2014/main" id="{7805EE63-AA66-E3FE-9AFA-E63A073A3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772FE-B0C1-11FF-BC1C-0E15D93C0B8B}"/>
              </a:ext>
            </a:extLst>
          </p:cNvPr>
          <p:cNvSpPr>
            <a:spLocks noGrp="1"/>
          </p:cNvSpPr>
          <p:nvPr>
            <p:ph type="sldNum" sz="quarter" idx="12"/>
          </p:nvPr>
        </p:nvSpPr>
        <p:spPr/>
        <p:txBody>
          <a:bodyPr/>
          <a:lstStyle/>
          <a:p>
            <a:fld id="{AFA3531D-E05D-41F1-91DE-A4FBFE080062}" type="slidenum">
              <a:rPr lang="en-US" smtClean="0"/>
              <a:t>‹#›</a:t>
            </a:fld>
            <a:endParaRPr lang="en-US"/>
          </a:p>
        </p:txBody>
      </p:sp>
    </p:spTree>
    <p:extLst>
      <p:ext uri="{BB962C8B-B14F-4D97-AF65-F5344CB8AC3E}">
        <p14:creationId xmlns:p14="http://schemas.microsoft.com/office/powerpoint/2010/main" val="116753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CB81-3A86-BCC7-7F29-E67D522A0D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0610A0-4A4F-1ACB-3403-6CA648A7C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C86766-6017-8DCF-4677-D98F2C53905A}"/>
              </a:ext>
            </a:extLst>
          </p:cNvPr>
          <p:cNvSpPr>
            <a:spLocks noGrp="1"/>
          </p:cNvSpPr>
          <p:nvPr>
            <p:ph type="dt" sz="half" idx="10"/>
          </p:nvPr>
        </p:nvSpPr>
        <p:spPr/>
        <p:txBody>
          <a:bodyPr/>
          <a:lstStyle/>
          <a:p>
            <a:fld id="{0D848F1C-E3FE-48DE-B43F-0B72D342D070}" type="datetimeFigureOut">
              <a:rPr lang="en-US" smtClean="0"/>
              <a:t>9/10/2023</a:t>
            </a:fld>
            <a:endParaRPr lang="en-US"/>
          </a:p>
        </p:txBody>
      </p:sp>
      <p:sp>
        <p:nvSpPr>
          <p:cNvPr id="5" name="Footer Placeholder 4">
            <a:extLst>
              <a:ext uri="{FF2B5EF4-FFF2-40B4-BE49-F238E27FC236}">
                <a16:creationId xmlns:a16="http://schemas.microsoft.com/office/drawing/2014/main" id="{4D214B1F-8A5D-533B-2172-873772236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29770-75E0-2524-377D-7A44228D4001}"/>
              </a:ext>
            </a:extLst>
          </p:cNvPr>
          <p:cNvSpPr>
            <a:spLocks noGrp="1"/>
          </p:cNvSpPr>
          <p:nvPr>
            <p:ph type="sldNum" sz="quarter" idx="12"/>
          </p:nvPr>
        </p:nvSpPr>
        <p:spPr/>
        <p:txBody>
          <a:bodyPr/>
          <a:lstStyle/>
          <a:p>
            <a:fld id="{AFA3531D-E05D-41F1-91DE-A4FBFE080062}" type="slidenum">
              <a:rPr lang="en-US" smtClean="0"/>
              <a:t>‹#›</a:t>
            </a:fld>
            <a:endParaRPr lang="en-US"/>
          </a:p>
        </p:txBody>
      </p:sp>
    </p:spTree>
    <p:extLst>
      <p:ext uri="{BB962C8B-B14F-4D97-AF65-F5344CB8AC3E}">
        <p14:creationId xmlns:p14="http://schemas.microsoft.com/office/powerpoint/2010/main" val="36701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DC78D6-4959-9269-B281-5C3B02EEFF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55A331-C0F3-49BA-5F61-B30305EFC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3629B-AF97-6316-48BA-5510467D66B0}"/>
              </a:ext>
            </a:extLst>
          </p:cNvPr>
          <p:cNvSpPr>
            <a:spLocks noGrp="1"/>
          </p:cNvSpPr>
          <p:nvPr>
            <p:ph type="dt" sz="half" idx="10"/>
          </p:nvPr>
        </p:nvSpPr>
        <p:spPr/>
        <p:txBody>
          <a:bodyPr/>
          <a:lstStyle/>
          <a:p>
            <a:fld id="{0D848F1C-E3FE-48DE-B43F-0B72D342D070}" type="datetimeFigureOut">
              <a:rPr lang="en-US" smtClean="0"/>
              <a:t>9/10/2023</a:t>
            </a:fld>
            <a:endParaRPr lang="en-US"/>
          </a:p>
        </p:txBody>
      </p:sp>
      <p:sp>
        <p:nvSpPr>
          <p:cNvPr id="5" name="Footer Placeholder 4">
            <a:extLst>
              <a:ext uri="{FF2B5EF4-FFF2-40B4-BE49-F238E27FC236}">
                <a16:creationId xmlns:a16="http://schemas.microsoft.com/office/drawing/2014/main" id="{834785D1-751F-7BF5-1B29-7A9B5F42A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311B4-6425-A7D2-C8FC-231F8A2CDD94}"/>
              </a:ext>
            </a:extLst>
          </p:cNvPr>
          <p:cNvSpPr>
            <a:spLocks noGrp="1"/>
          </p:cNvSpPr>
          <p:nvPr>
            <p:ph type="sldNum" sz="quarter" idx="12"/>
          </p:nvPr>
        </p:nvSpPr>
        <p:spPr/>
        <p:txBody>
          <a:bodyPr/>
          <a:lstStyle/>
          <a:p>
            <a:fld id="{AFA3531D-E05D-41F1-91DE-A4FBFE080062}" type="slidenum">
              <a:rPr lang="en-US" smtClean="0"/>
              <a:t>‹#›</a:t>
            </a:fld>
            <a:endParaRPr lang="en-US"/>
          </a:p>
        </p:txBody>
      </p:sp>
    </p:spTree>
    <p:extLst>
      <p:ext uri="{BB962C8B-B14F-4D97-AF65-F5344CB8AC3E}">
        <p14:creationId xmlns:p14="http://schemas.microsoft.com/office/powerpoint/2010/main" val="322270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DDFB-91BA-EA62-972F-5EC375D96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99148-F708-4A69-B259-B93006036F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CB244-770C-7E61-621B-5A91F7648A1F}"/>
              </a:ext>
            </a:extLst>
          </p:cNvPr>
          <p:cNvSpPr>
            <a:spLocks noGrp="1"/>
          </p:cNvSpPr>
          <p:nvPr>
            <p:ph type="dt" sz="half" idx="10"/>
          </p:nvPr>
        </p:nvSpPr>
        <p:spPr/>
        <p:txBody>
          <a:bodyPr/>
          <a:lstStyle/>
          <a:p>
            <a:fld id="{0D848F1C-E3FE-48DE-B43F-0B72D342D070}" type="datetimeFigureOut">
              <a:rPr lang="en-US" smtClean="0"/>
              <a:t>9/10/2023</a:t>
            </a:fld>
            <a:endParaRPr lang="en-US"/>
          </a:p>
        </p:txBody>
      </p:sp>
      <p:sp>
        <p:nvSpPr>
          <p:cNvPr id="5" name="Footer Placeholder 4">
            <a:extLst>
              <a:ext uri="{FF2B5EF4-FFF2-40B4-BE49-F238E27FC236}">
                <a16:creationId xmlns:a16="http://schemas.microsoft.com/office/drawing/2014/main" id="{F434A82D-DCF1-A26A-297D-CB299DF6D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AA11-623D-38CC-2660-C318AB68FCC4}"/>
              </a:ext>
            </a:extLst>
          </p:cNvPr>
          <p:cNvSpPr>
            <a:spLocks noGrp="1"/>
          </p:cNvSpPr>
          <p:nvPr>
            <p:ph type="sldNum" sz="quarter" idx="12"/>
          </p:nvPr>
        </p:nvSpPr>
        <p:spPr/>
        <p:txBody>
          <a:bodyPr/>
          <a:lstStyle/>
          <a:p>
            <a:fld id="{AFA3531D-E05D-41F1-91DE-A4FBFE080062}" type="slidenum">
              <a:rPr lang="en-US" smtClean="0"/>
              <a:t>‹#›</a:t>
            </a:fld>
            <a:endParaRPr lang="en-US"/>
          </a:p>
        </p:txBody>
      </p:sp>
    </p:spTree>
    <p:extLst>
      <p:ext uri="{BB962C8B-B14F-4D97-AF65-F5344CB8AC3E}">
        <p14:creationId xmlns:p14="http://schemas.microsoft.com/office/powerpoint/2010/main" val="287282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7787-E2D4-3ABB-1DE0-539E5295BD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C15AE1-3F87-4F23-05A5-5BFCF2E2C8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2CC05E-B372-086E-36E3-7E3FCB1D3A45}"/>
              </a:ext>
            </a:extLst>
          </p:cNvPr>
          <p:cNvSpPr>
            <a:spLocks noGrp="1"/>
          </p:cNvSpPr>
          <p:nvPr>
            <p:ph type="dt" sz="half" idx="10"/>
          </p:nvPr>
        </p:nvSpPr>
        <p:spPr/>
        <p:txBody>
          <a:bodyPr/>
          <a:lstStyle/>
          <a:p>
            <a:fld id="{0D848F1C-E3FE-48DE-B43F-0B72D342D070}" type="datetimeFigureOut">
              <a:rPr lang="en-US" smtClean="0"/>
              <a:t>9/10/2023</a:t>
            </a:fld>
            <a:endParaRPr lang="en-US"/>
          </a:p>
        </p:txBody>
      </p:sp>
      <p:sp>
        <p:nvSpPr>
          <p:cNvPr id="5" name="Footer Placeholder 4">
            <a:extLst>
              <a:ext uri="{FF2B5EF4-FFF2-40B4-BE49-F238E27FC236}">
                <a16:creationId xmlns:a16="http://schemas.microsoft.com/office/drawing/2014/main" id="{CBECFB4F-4D22-6025-1E35-DCD9147A6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3DF7C-DAC9-C70C-1EDF-6AC958321C7D}"/>
              </a:ext>
            </a:extLst>
          </p:cNvPr>
          <p:cNvSpPr>
            <a:spLocks noGrp="1"/>
          </p:cNvSpPr>
          <p:nvPr>
            <p:ph type="sldNum" sz="quarter" idx="12"/>
          </p:nvPr>
        </p:nvSpPr>
        <p:spPr/>
        <p:txBody>
          <a:bodyPr/>
          <a:lstStyle/>
          <a:p>
            <a:fld id="{AFA3531D-E05D-41F1-91DE-A4FBFE080062}" type="slidenum">
              <a:rPr lang="en-US" smtClean="0"/>
              <a:t>‹#›</a:t>
            </a:fld>
            <a:endParaRPr lang="en-US"/>
          </a:p>
        </p:txBody>
      </p:sp>
    </p:spTree>
    <p:extLst>
      <p:ext uri="{BB962C8B-B14F-4D97-AF65-F5344CB8AC3E}">
        <p14:creationId xmlns:p14="http://schemas.microsoft.com/office/powerpoint/2010/main" val="384895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70C9-03F2-A324-CFC2-95C4A31F06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39FD31-E079-F020-2CBC-C290296ADD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2C9CCD-56DF-AF4C-9EB4-B1C9446444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336F3C-8468-F27A-57F0-223E18DAEDB0}"/>
              </a:ext>
            </a:extLst>
          </p:cNvPr>
          <p:cNvSpPr>
            <a:spLocks noGrp="1"/>
          </p:cNvSpPr>
          <p:nvPr>
            <p:ph type="dt" sz="half" idx="10"/>
          </p:nvPr>
        </p:nvSpPr>
        <p:spPr/>
        <p:txBody>
          <a:bodyPr/>
          <a:lstStyle/>
          <a:p>
            <a:fld id="{0D848F1C-E3FE-48DE-B43F-0B72D342D070}" type="datetimeFigureOut">
              <a:rPr lang="en-US" smtClean="0"/>
              <a:t>9/10/2023</a:t>
            </a:fld>
            <a:endParaRPr lang="en-US"/>
          </a:p>
        </p:txBody>
      </p:sp>
      <p:sp>
        <p:nvSpPr>
          <p:cNvPr id="6" name="Footer Placeholder 5">
            <a:extLst>
              <a:ext uri="{FF2B5EF4-FFF2-40B4-BE49-F238E27FC236}">
                <a16:creationId xmlns:a16="http://schemas.microsoft.com/office/drawing/2014/main" id="{83E37E39-777F-D071-E893-3F9632EA7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592DA6-0325-3AE9-3B4F-1B210E515C84}"/>
              </a:ext>
            </a:extLst>
          </p:cNvPr>
          <p:cNvSpPr>
            <a:spLocks noGrp="1"/>
          </p:cNvSpPr>
          <p:nvPr>
            <p:ph type="sldNum" sz="quarter" idx="12"/>
          </p:nvPr>
        </p:nvSpPr>
        <p:spPr/>
        <p:txBody>
          <a:bodyPr/>
          <a:lstStyle/>
          <a:p>
            <a:fld id="{AFA3531D-E05D-41F1-91DE-A4FBFE080062}" type="slidenum">
              <a:rPr lang="en-US" smtClean="0"/>
              <a:t>‹#›</a:t>
            </a:fld>
            <a:endParaRPr lang="en-US"/>
          </a:p>
        </p:txBody>
      </p:sp>
    </p:spTree>
    <p:extLst>
      <p:ext uri="{BB962C8B-B14F-4D97-AF65-F5344CB8AC3E}">
        <p14:creationId xmlns:p14="http://schemas.microsoft.com/office/powerpoint/2010/main" val="295083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6101-6184-B462-7960-918A78E0D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552A1C-793D-4AB7-A2D4-59A56C7FC6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73F3D8-7510-5C88-C2AA-5BD2E599D5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1A59D0-3A8F-79CA-E0D2-7B9668F953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D95CAC-9692-7EC0-5B48-BC1314CD1A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DB8072-C093-F21A-A0B8-F1F20BA0ECB4}"/>
              </a:ext>
            </a:extLst>
          </p:cNvPr>
          <p:cNvSpPr>
            <a:spLocks noGrp="1"/>
          </p:cNvSpPr>
          <p:nvPr>
            <p:ph type="dt" sz="half" idx="10"/>
          </p:nvPr>
        </p:nvSpPr>
        <p:spPr/>
        <p:txBody>
          <a:bodyPr/>
          <a:lstStyle/>
          <a:p>
            <a:fld id="{0D848F1C-E3FE-48DE-B43F-0B72D342D070}" type="datetimeFigureOut">
              <a:rPr lang="en-US" smtClean="0"/>
              <a:t>9/10/2023</a:t>
            </a:fld>
            <a:endParaRPr lang="en-US"/>
          </a:p>
        </p:txBody>
      </p:sp>
      <p:sp>
        <p:nvSpPr>
          <p:cNvPr id="8" name="Footer Placeholder 7">
            <a:extLst>
              <a:ext uri="{FF2B5EF4-FFF2-40B4-BE49-F238E27FC236}">
                <a16:creationId xmlns:a16="http://schemas.microsoft.com/office/drawing/2014/main" id="{86D7652D-0EFC-F5E5-40D3-C987723E8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0283AC-60D2-0578-FDE5-25C249D1618B}"/>
              </a:ext>
            </a:extLst>
          </p:cNvPr>
          <p:cNvSpPr>
            <a:spLocks noGrp="1"/>
          </p:cNvSpPr>
          <p:nvPr>
            <p:ph type="sldNum" sz="quarter" idx="12"/>
          </p:nvPr>
        </p:nvSpPr>
        <p:spPr/>
        <p:txBody>
          <a:bodyPr/>
          <a:lstStyle/>
          <a:p>
            <a:fld id="{AFA3531D-E05D-41F1-91DE-A4FBFE080062}" type="slidenum">
              <a:rPr lang="en-US" smtClean="0"/>
              <a:t>‹#›</a:t>
            </a:fld>
            <a:endParaRPr lang="en-US"/>
          </a:p>
        </p:txBody>
      </p:sp>
    </p:spTree>
    <p:extLst>
      <p:ext uri="{BB962C8B-B14F-4D97-AF65-F5344CB8AC3E}">
        <p14:creationId xmlns:p14="http://schemas.microsoft.com/office/powerpoint/2010/main" val="4040037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056A-387C-CB97-10C5-7F1F93080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4DFC33-2890-D839-7392-938185DA28AA}"/>
              </a:ext>
            </a:extLst>
          </p:cNvPr>
          <p:cNvSpPr>
            <a:spLocks noGrp="1"/>
          </p:cNvSpPr>
          <p:nvPr>
            <p:ph type="dt" sz="half" idx="10"/>
          </p:nvPr>
        </p:nvSpPr>
        <p:spPr/>
        <p:txBody>
          <a:bodyPr/>
          <a:lstStyle/>
          <a:p>
            <a:fld id="{0D848F1C-E3FE-48DE-B43F-0B72D342D070}" type="datetimeFigureOut">
              <a:rPr lang="en-US" smtClean="0"/>
              <a:t>9/10/2023</a:t>
            </a:fld>
            <a:endParaRPr lang="en-US"/>
          </a:p>
        </p:txBody>
      </p:sp>
      <p:sp>
        <p:nvSpPr>
          <p:cNvPr id="4" name="Footer Placeholder 3">
            <a:extLst>
              <a:ext uri="{FF2B5EF4-FFF2-40B4-BE49-F238E27FC236}">
                <a16:creationId xmlns:a16="http://schemas.microsoft.com/office/drawing/2014/main" id="{F1CEA3BF-2C5C-61ED-2DB1-E0B58D7CB2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E72C40-5CF8-08AC-EBD5-11A2269AB711}"/>
              </a:ext>
            </a:extLst>
          </p:cNvPr>
          <p:cNvSpPr>
            <a:spLocks noGrp="1"/>
          </p:cNvSpPr>
          <p:nvPr>
            <p:ph type="sldNum" sz="quarter" idx="12"/>
          </p:nvPr>
        </p:nvSpPr>
        <p:spPr/>
        <p:txBody>
          <a:bodyPr/>
          <a:lstStyle/>
          <a:p>
            <a:fld id="{AFA3531D-E05D-41F1-91DE-A4FBFE080062}" type="slidenum">
              <a:rPr lang="en-US" smtClean="0"/>
              <a:t>‹#›</a:t>
            </a:fld>
            <a:endParaRPr lang="en-US"/>
          </a:p>
        </p:txBody>
      </p:sp>
    </p:spTree>
    <p:extLst>
      <p:ext uri="{BB962C8B-B14F-4D97-AF65-F5344CB8AC3E}">
        <p14:creationId xmlns:p14="http://schemas.microsoft.com/office/powerpoint/2010/main" val="398068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CA2316-9222-2224-6932-5F9A7B4B1CB6}"/>
              </a:ext>
            </a:extLst>
          </p:cNvPr>
          <p:cNvSpPr>
            <a:spLocks noGrp="1"/>
          </p:cNvSpPr>
          <p:nvPr>
            <p:ph type="dt" sz="half" idx="10"/>
          </p:nvPr>
        </p:nvSpPr>
        <p:spPr/>
        <p:txBody>
          <a:bodyPr/>
          <a:lstStyle/>
          <a:p>
            <a:fld id="{0D848F1C-E3FE-48DE-B43F-0B72D342D070}" type="datetimeFigureOut">
              <a:rPr lang="en-US" smtClean="0"/>
              <a:t>9/10/2023</a:t>
            </a:fld>
            <a:endParaRPr lang="en-US"/>
          </a:p>
        </p:txBody>
      </p:sp>
      <p:sp>
        <p:nvSpPr>
          <p:cNvPr id="3" name="Footer Placeholder 2">
            <a:extLst>
              <a:ext uri="{FF2B5EF4-FFF2-40B4-BE49-F238E27FC236}">
                <a16:creationId xmlns:a16="http://schemas.microsoft.com/office/drawing/2014/main" id="{10529848-6D2C-C775-C659-CD797EF003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D34F3-6A4E-374B-55DD-CE453C8ED5E6}"/>
              </a:ext>
            </a:extLst>
          </p:cNvPr>
          <p:cNvSpPr>
            <a:spLocks noGrp="1"/>
          </p:cNvSpPr>
          <p:nvPr>
            <p:ph type="sldNum" sz="quarter" idx="12"/>
          </p:nvPr>
        </p:nvSpPr>
        <p:spPr/>
        <p:txBody>
          <a:bodyPr/>
          <a:lstStyle/>
          <a:p>
            <a:fld id="{AFA3531D-E05D-41F1-91DE-A4FBFE080062}" type="slidenum">
              <a:rPr lang="en-US" smtClean="0"/>
              <a:t>‹#›</a:t>
            </a:fld>
            <a:endParaRPr lang="en-US"/>
          </a:p>
        </p:txBody>
      </p:sp>
    </p:spTree>
    <p:extLst>
      <p:ext uri="{BB962C8B-B14F-4D97-AF65-F5344CB8AC3E}">
        <p14:creationId xmlns:p14="http://schemas.microsoft.com/office/powerpoint/2010/main" val="129253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2F78-C7F4-0333-D560-3B1A38BE4A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3DA221-EAC1-8C93-B270-530F3F326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AD82C1-FBFF-0058-849A-C29DBC185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2FDBE0-91F4-8F2B-5243-D43FBFDA5BF5}"/>
              </a:ext>
            </a:extLst>
          </p:cNvPr>
          <p:cNvSpPr>
            <a:spLocks noGrp="1"/>
          </p:cNvSpPr>
          <p:nvPr>
            <p:ph type="dt" sz="half" idx="10"/>
          </p:nvPr>
        </p:nvSpPr>
        <p:spPr/>
        <p:txBody>
          <a:bodyPr/>
          <a:lstStyle/>
          <a:p>
            <a:fld id="{0D848F1C-E3FE-48DE-B43F-0B72D342D070}" type="datetimeFigureOut">
              <a:rPr lang="en-US" smtClean="0"/>
              <a:t>9/10/2023</a:t>
            </a:fld>
            <a:endParaRPr lang="en-US"/>
          </a:p>
        </p:txBody>
      </p:sp>
      <p:sp>
        <p:nvSpPr>
          <p:cNvPr id="6" name="Footer Placeholder 5">
            <a:extLst>
              <a:ext uri="{FF2B5EF4-FFF2-40B4-BE49-F238E27FC236}">
                <a16:creationId xmlns:a16="http://schemas.microsoft.com/office/drawing/2014/main" id="{B5B101CB-DBA2-2B49-1FC8-D03860DA5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F8A001-29A5-94B4-F493-D7CE6AE4E127}"/>
              </a:ext>
            </a:extLst>
          </p:cNvPr>
          <p:cNvSpPr>
            <a:spLocks noGrp="1"/>
          </p:cNvSpPr>
          <p:nvPr>
            <p:ph type="sldNum" sz="quarter" idx="12"/>
          </p:nvPr>
        </p:nvSpPr>
        <p:spPr/>
        <p:txBody>
          <a:bodyPr/>
          <a:lstStyle/>
          <a:p>
            <a:fld id="{AFA3531D-E05D-41F1-91DE-A4FBFE080062}" type="slidenum">
              <a:rPr lang="en-US" smtClean="0"/>
              <a:t>‹#›</a:t>
            </a:fld>
            <a:endParaRPr lang="en-US"/>
          </a:p>
        </p:txBody>
      </p:sp>
    </p:spTree>
    <p:extLst>
      <p:ext uri="{BB962C8B-B14F-4D97-AF65-F5344CB8AC3E}">
        <p14:creationId xmlns:p14="http://schemas.microsoft.com/office/powerpoint/2010/main" val="1948595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7DB3E-A786-F42B-5D83-644020885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8C48C7-C923-EC5E-9AC2-B66A837EB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075549-5B63-B129-2D4F-EBAFC00D5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CA259E-50AA-1A49-3EEF-939327F85D26}"/>
              </a:ext>
            </a:extLst>
          </p:cNvPr>
          <p:cNvSpPr>
            <a:spLocks noGrp="1"/>
          </p:cNvSpPr>
          <p:nvPr>
            <p:ph type="dt" sz="half" idx="10"/>
          </p:nvPr>
        </p:nvSpPr>
        <p:spPr/>
        <p:txBody>
          <a:bodyPr/>
          <a:lstStyle/>
          <a:p>
            <a:fld id="{0D848F1C-E3FE-48DE-B43F-0B72D342D070}" type="datetimeFigureOut">
              <a:rPr lang="en-US" smtClean="0"/>
              <a:t>9/10/2023</a:t>
            </a:fld>
            <a:endParaRPr lang="en-US"/>
          </a:p>
        </p:txBody>
      </p:sp>
      <p:sp>
        <p:nvSpPr>
          <p:cNvPr id="6" name="Footer Placeholder 5">
            <a:extLst>
              <a:ext uri="{FF2B5EF4-FFF2-40B4-BE49-F238E27FC236}">
                <a16:creationId xmlns:a16="http://schemas.microsoft.com/office/drawing/2014/main" id="{797D8C32-5FA5-A711-1DA2-50C5A4BAA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6E4E1-EB14-8824-2B95-E7D525FF92CB}"/>
              </a:ext>
            </a:extLst>
          </p:cNvPr>
          <p:cNvSpPr>
            <a:spLocks noGrp="1"/>
          </p:cNvSpPr>
          <p:nvPr>
            <p:ph type="sldNum" sz="quarter" idx="12"/>
          </p:nvPr>
        </p:nvSpPr>
        <p:spPr/>
        <p:txBody>
          <a:bodyPr/>
          <a:lstStyle/>
          <a:p>
            <a:fld id="{AFA3531D-E05D-41F1-91DE-A4FBFE080062}" type="slidenum">
              <a:rPr lang="en-US" smtClean="0"/>
              <a:t>‹#›</a:t>
            </a:fld>
            <a:endParaRPr lang="en-US"/>
          </a:p>
        </p:txBody>
      </p:sp>
    </p:spTree>
    <p:extLst>
      <p:ext uri="{BB962C8B-B14F-4D97-AF65-F5344CB8AC3E}">
        <p14:creationId xmlns:p14="http://schemas.microsoft.com/office/powerpoint/2010/main" val="192544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E9D85B-C40D-9A74-CDD3-EE466B0C0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456A59-FBE1-EB1E-DF28-A38F66D960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46300-3023-9379-7957-0C8CC51E83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48F1C-E3FE-48DE-B43F-0B72D342D070}" type="datetimeFigureOut">
              <a:rPr lang="en-US" smtClean="0"/>
              <a:t>9/10/2023</a:t>
            </a:fld>
            <a:endParaRPr lang="en-US"/>
          </a:p>
        </p:txBody>
      </p:sp>
      <p:sp>
        <p:nvSpPr>
          <p:cNvPr id="5" name="Footer Placeholder 4">
            <a:extLst>
              <a:ext uri="{FF2B5EF4-FFF2-40B4-BE49-F238E27FC236}">
                <a16:creationId xmlns:a16="http://schemas.microsoft.com/office/drawing/2014/main" id="{EEB185FF-4BF3-E4C2-BA73-0840EF1EFD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C18127-202A-D280-448B-93D8FC7953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3531D-E05D-41F1-91DE-A4FBFE080062}" type="slidenum">
              <a:rPr lang="en-US" smtClean="0"/>
              <a:t>‹#›</a:t>
            </a:fld>
            <a:endParaRPr lang="en-US"/>
          </a:p>
        </p:txBody>
      </p:sp>
    </p:spTree>
    <p:extLst>
      <p:ext uri="{BB962C8B-B14F-4D97-AF65-F5344CB8AC3E}">
        <p14:creationId xmlns:p14="http://schemas.microsoft.com/office/powerpoint/2010/main" val="11763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8" name="Picture 4" descr="vaccine protection">
            <a:extLst>
              <a:ext uri="{FF2B5EF4-FFF2-40B4-BE49-F238E27FC236}">
                <a16:creationId xmlns:a16="http://schemas.microsoft.com/office/drawing/2014/main" id="{2D14866A-D7D0-F5BF-5A4F-F210CDB35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464" y="2677762"/>
            <a:ext cx="5907535" cy="332298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1C4CD526-C4EA-30BA-72F8-B4000C9E7616}"/>
              </a:ext>
            </a:extLst>
          </p:cNvPr>
          <p:cNvSpPr>
            <a:spLocks noGrp="1"/>
          </p:cNvSpPr>
          <p:nvPr>
            <p:ph type="ctrTitle"/>
          </p:nvPr>
        </p:nvSpPr>
        <p:spPr>
          <a:xfrm>
            <a:off x="1203178" y="1271847"/>
            <a:ext cx="9464821" cy="1052061"/>
          </a:xfrm>
          <a:solidFill>
            <a:schemeClr val="bg1"/>
          </a:solidFill>
        </p:spPr>
        <p:txBody>
          <a:bodyPr>
            <a:noAutofit/>
          </a:bodyPr>
          <a:lstStyle/>
          <a:p>
            <a:r>
              <a:rPr lang="en-US" sz="7200" b="1" dirty="0">
                <a:solidFill>
                  <a:schemeClr val="accent2">
                    <a:lumMod val="75000"/>
                  </a:schemeClr>
                </a:solidFill>
                <a:effectLst/>
                <a:latin typeface="Calibri" panose="020F0502020204030204" pitchFamily="34" charset="0"/>
                <a:ea typeface="Calibri" panose="020F0502020204030204" pitchFamily="34" charset="0"/>
                <a:cs typeface="Lucida Sans Unicode" panose="020B0602030504020204" pitchFamily="34" charset="0"/>
              </a:rPr>
              <a:t>At Risk for COVID-19?</a:t>
            </a:r>
            <a:endParaRPr lang="en-US" sz="7200" dirty="0"/>
          </a:p>
        </p:txBody>
      </p:sp>
      <p:sp>
        <p:nvSpPr>
          <p:cNvPr id="9" name="Text Box 2"/>
          <p:cNvSpPr txBox="1">
            <a:spLocks noChangeArrowheads="1"/>
          </p:cNvSpPr>
          <p:nvPr/>
        </p:nvSpPr>
        <p:spPr bwMode="auto">
          <a:xfrm>
            <a:off x="631422" y="6426058"/>
            <a:ext cx="2236470" cy="224036"/>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Copyright © 2023 by University of </a:t>
            </a:r>
            <a:r>
              <a:rPr lang="en-US" sz="800" dirty="0" smtClean="0">
                <a:effectLst/>
                <a:latin typeface="Arial" panose="020B0604020202020204" pitchFamily="34" charset="0"/>
                <a:ea typeface="Calibri" panose="020F0502020204030204" pitchFamily="34" charset="0"/>
                <a:cs typeface="Times New Roman" panose="02020603050405020304" pitchFamily="18" charset="0"/>
              </a:rPr>
              <a:t>Rochester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485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11">
            <a:extLst>
              <a:ext uri="{FF2B5EF4-FFF2-40B4-BE49-F238E27FC236}">
                <a16:creationId xmlns:a16="http://schemas.microsoft.com/office/drawing/2014/main" id="{7CB29519-DD92-87B9-AB5A-9C50FC5B943D}"/>
              </a:ext>
            </a:extLst>
          </p:cNvPr>
          <p:cNvSpPr>
            <a:spLocks noGrp="1"/>
          </p:cNvSpPr>
          <p:nvPr>
            <p:ph type="subTitle" idx="1"/>
          </p:nvPr>
        </p:nvSpPr>
        <p:spPr>
          <a:xfrm>
            <a:off x="809702" y="286466"/>
            <a:ext cx="9281949" cy="5565694"/>
          </a:xfrm>
        </p:spPr>
        <p:txBody>
          <a:bodyPr>
            <a:noAutofit/>
          </a:bodyPr>
          <a:lstStyle/>
          <a:p>
            <a:pPr marL="0" marR="0" algn="l">
              <a:lnSpc>
                <a:spcPct val="107000"/>
              </a:lnSpc>
              <a:spcBef>
                <a:spcPts val="0"/>
              </a:spcBef>
              <a:spcAft>
                <a:spcPts val="0"/>
              </a:spcAft>
              <a:tabLst>
                <a:tab pos="971550" algn="l"/>
              </a:tabLst>
            </a:pPr>
            <a:r>
              <a:rPr lang="en-US" sz="32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Part 5:  COVID-19 testing</a:t>
            </a:r>
            <a:r>
              <a:rPr lang="en-US" sz="3200" b="1" dirty="0">
                <a:effectLst/>
                <a:latin typeface="Calibri" panose="020F0502020204030204" pitchFamily="34" charset="0"/>
                <a:ea typeface="Calibri" panose="020F0502020204030204" pitchFamily="34" charset="0"/>
                <a:cs typeface="Arial" panose="020B0604020202020204" pitchFamily="34" charset="0"/>
              </a:rPr>
              <a:t>	</a:t>
            </a:r>
            <a:r>
              <a:rPr lang="en-US" sz="32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	</a:t>
            </a:r>
            <a:endParaRPr lang="en-US"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200"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 </a:t>
            </a:r>
            <a:endParaRPr lang="en-US"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0000"/>
              </a:lnSpc>
              <a:spcBef>
                <a:spcPts val="0"/>
              </a:spcBef>
              <a:spcAft>
                <a:spcPts val="0"/>
              </a:spcAft>
            </a:pPr>
            <a:r>
              <a:rPr lang="en-US" sz="3200" dirty="0">
                <a:solidFill>
                  <a:srgbClr val="202124"/>
                </a:solidFill>
                <a:effectLst/>
                <a:latin typeface="Calibri" panose="020F0502020204030204" pitchFamily="34" charset="0"/>
                <a:ea typeface="Times New Roman" panose="02020603050405020304" pitchFamily="18" charset="0"/>
                <a:cs typeface="Arial" panose="020B0604020202020204" pitchFamily="34" charset="0"/>
              </a:rPr>
              <a:t>COVID-19 affects different people in different ways.  People infected with COVID-19 have reported a wide range of symptoms – from mild symptoms to severe illness.  Symptoms of COVID-19 may appear between 2-14 days after exposure to the virus.  People with these symptoms </a:t>
            </a:r>
            <a:r>
              <a:rPr lang="en-US" sz="3200" u="sng" dirty="0">
                <a:solidFill>
                  <a:srgbClr val="202124"/>
                </a:solidFill>
                <a:effectLst/>
                <a:latin typeface="Calibri" panose="020F0502020204030204" pitchFamily="34" charset="0"/>
                <a:ea typeface="Times New Roman" panose="02020603050405020304" pitchFamily="18" charset="0"/>
                <a:cs typeface="Arial" panose="020B0604020202020204" pitchFamily="34" charset="0"/>
              </a:rPr>
              <a:t>may</a:t>
            </a:r>
            <a:r>
              <a:rPr lang="en-US" sz="3200" dirty="0">
                <a:solidFill>
                  <a:srgbClr val="202124"/>
                </a:solidFill>
                <a:effectLst/>
                <a:latin typeface="Calibri" panose="020F0502020204030204" pitchFamily="34" charset="0"/>
                <a:ea typeface="Times New Roman" panose="02020603050405020304" pitchFamily="18" charset="0"/>
                <a:cs typeface="Arial" panose="020B0604020202020204" pitchFamily="34" charset="0"/>
              </a:rPr>
              <a:t> have COVID-19.   However, these symptoms could also be the result of other diseases such as a cold, the flu, or allergies.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3200" b="1" dirty="0">
              <a:solidFill>
                <a:schemeClr val="accent2">
                  <a:lumMod val="75000"/>
                </a:schemeClr>
              </a:solidFill>
            </a:endParaRPr>
          </a:p>
        </p:txBody>
      </p:sp>
    </p:spTree>
    <p:extLst>
      <p:ext uri="{BB962C8B-B14F-4D97-AF65-F5344CB8AC3E}">
        <p14:creationId xmlns:p14="http://schemas.microsoft.com/office/powerpoint/2010/main" val="94141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11">
            <a:extLst>
              <a:ext uri="{FF2B5EF4-FFF2-40B4-BE49-F238E27FC236}">
                <a16:creationId xmlns:a16="http://schemas.microsoft.com/office/drawing/2014/main" id="{7CB29519-DD92-87B9-AB5A-9C50FC5B943D}"/>
              </a:ext>
            </a:extLst>
          </p:cNvPr>
          <p:cNvSpPr>
            <a:spLocks noGrp="1"/>
          </p:cNvSpPr>
          <p:nvPr>
            <p:ph type="subTitle" idx="1"/>
          </p:nvPr>
        </p:nvSpPr>
        <p:spPr>
          <a:xfrm>
            <a:off x="1174992" y="586612"/>
            <a:ext cx="9144000" cy="5955503"/>
          </a:xfrm>
        </p:spPr>
        <p:txBody>
          <a:bodyPr>
            <a:normAutofit fontScale="25000" lnSpcReduction="20000"/>
          </a:bodyPr>
          <a:lstStyle/>
          <a:p>
            <a:pPr marL="342900" marR="0" lvl="0" indent="-342900" algn="l">
              <a:lnSpc>
                <a:spcPct val="107000"/>
              </a:lnSpc>
              <a:spcBef>
                <a:spcPts val="0"/>
              </a:spcBef>
              <a:spcAft>
                <a:spcPts val="0"/>
              </a:spcAft>
              <a:buFont typeface="+mj-lt"/>
              <a:buAutoNum type="arabicPeriod"/>
            </a:pPr>
            <a:r>
              <a:rPr lang="en-US" sz="9800" dirty="0">
                <a:latin typeface="Calibri" panose="020F0502020204030204" pitchFamily="34" charset="0"/>
                <a:ea typeface="Calibri" panose="020F0502020204030204" pitchFamily="34" charset="0"/>
                <a:cs typeface="Arial" panose="020B0604020202020204" pitchFamily="34" charset="0"/>
              </a:rPr>
              <a:t>It is </a:t>
            </a:r>
            <a:r>
              <a:rPr lang="en-US" sz="9800" dirty="0">
                <a:effectLst/>
                <a:latin typeface="Calibri" panose="020F0502020204030204" pitchFamily="34" charset="0"/>
                <a:ea typeface="Calibri" panose="020F0502020204030204" pitchFamily="34" charset="0"/>
                <a:cs typeface="Arial" panose="020B0604020202020204" pitchFamily="34" charset="0"/>
              </a:rPr>
              <a:t>approximately one week after the eight people were in contact with Sam.  All eight of the people have developed several symptoms of COVID-19.  Explain two reasons why they should be tested to see if they have COVID-19.</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 </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2. The cotton swab in the bag has a sample of nasal (nose) secretions</a:t>
            </a:r>
          </a:p>
          <a:p>
            <a:pPr marR="0" lvl="0" algn="l">
              <a:lnSpc>
                <a:spcPct val="107000"/>
              </a:lnSpc>
              <a:spcBef>
                <a:spcPts val="0"/>
              </a:spcBef>
              <a:spcAft>
                <a:spcPts val="0"/>
              </a:spcAft>
            </a:pPr>
            <a:r>
              <a:rPr lang="en-US" sz="9800" dirty="0">
                <a:latin typeface="Calibri" panose="020F0502020204030204" pitchFamily="34" charset="0"/>
                <a:ea typeface="Calibri" panose="020F0502020204030204" pitchFamily="34" charset="0"/>
                <a:cs typeface="Arial" panose="020B0604020202020204" pitchFamily="34" charset="0"/>
              </a:rPr>
              <a:t>   </a:t>
            </a:r>
            <a:r>
              <a:rPr lang="en-US" sz="9800" dirty="0">
                <a:effectLst/>
                <a:latin typeface="Calibri" panose="020F0502020204030204" pitchFamily="34" charset="0"/>
                <a:ea typeface="Calibri" panose="020F0502020204030204" pitchFamily="34" charset="0"/>
                <a:cs typeface="Arial" panose="020B0604020202020204" pitchFamily="34" charset="0"/>
              </a:rPr>
              <a:t> from one of the eight people who were in contact with Sam.  Write</a:t>
            </a:r>
          </a:p>
          <a:p>
            <a:pPr marR="0" lvl="0" algn="l">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    the name of the person who you will be testing on the line below.</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___________________________________________</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 </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3. Follow the </a:t>
            </a:r>
            <a:r>
              <a:rPr lang="en-US" sz="9800" b="1" dirty="0">
                <a:effectLst/>
                <a:latin typeface="Calibri" panose="020F0502020204030204" pitchFamily="34" charset="0"/>
                <a:ea typeface="Calibri" panose="020F0502020204030204" pitchFamily="34" charset="0"/>
                <a:cs typeface="Arial" panose="020B0604020202020204" pitchFamily="34" charset="0"/>
              </a:rPr>
              <a:t>COVID-19 </a:t>
            </a:r>
            <a:r>
              <a:rPr lang="en-US" sz="9800" b="1" dirty="0" err="1">
                <a:effectLst/>
                <a:latin typeface="Calibri" panose="020F0502020204030204" pitchFamily="34" charset="0"/>
                <a:ea typeface="Calibri" panose="020F0502020204030204" pitchFamily="34" charset="0"/>
                <a:cs typeface="Arial" panose="020B0604020202020204" pitchFamily="34" charset="0"/>
              </a:rPr>
              <a:t>QUIKTest</a:t>
            </a:r>
            <a:r>
              <a:rPr lang="en-US" sz="9800" b="1" dirty="0">
                <a:effectLst/>
                <a:latin typeface="Calibri" panose="020F0502020204030204" pitchFamily="34" charset="0"/>
                <a:ea typeface="Calibri" panose="020F0502020204030204" pitchFamily="34" charset="0"/>
                <a:cs typeface="Arial" panose="020B0604020202020204" pitchFamily="34" charset="0"/>
              </a:rPr>
              <a:t> Instructions</a:t>
            </a:r>
            <a:r>
              <a:rPr lang="en-US" sz="9800" dirty="0">
                <a:effectLst/>
                <a:latin typeface="Calibri" panose="020F0502020204030204" pitchFamily="34" charset="0"/>
                <a:ea typeface="Calibri" panose="020F0502020204030204" pitchFamily="34" charset="0"/>
                <a:cs typeface="Arial" panose="020B0604020202020204" pitchFamily="34" charset="0"/>
              </a:rPr>
              <a:t> to test that person’s </a:t>
            </a:r>
          </a:p>
          <a:p>
            <a:pPr marR="0" lvl="0" algn="l">
              <a:lnSpc>
                <a:spcPct val="107000"/>
              </a:lnSpc>
              <a:spcBef>
                <a:spcPts val="0"/>
              </a:spcBef>
              <a:spcAft>
                <a:spcPts val="0"/>
              </a:spcAft>
            </a:pPr>
            <a:r>
              <a:rPr lang="en-US" sz="9800" dirty="0">
                <a:latin typeface="Calibri" panose="020F0502020204030204" pitchFamily="34" charset="0"/>
                <a:ea typeface="Calibri" panose="020F0502020204030204" pitchFamily="34" charset="0"/>
                <a:cs typeface="Arial" panose="020B0604020202020204" pitchFamily="34" charset="0"/>
              </a:rPr>
              <a:t>    </a:t>
            </a:r>
            <a:r>
              <a:rPr lang="en-US" sz="9800" dirty="0">
                <a:effectLst/>
                <a:latin typeface="Calibri" panose="020F0502020204030204" pitchFamily="34" charset="0"/>
                <a:ea typeface="Calibri" panose="020F0502020204030204" pitchFamily="34" charset="0"/>
                <a:cs typeface="Arial" panose="020B0604020202020204" pitchFamily="34" charset="0"/>
              </a:rPr>
              <a:t>sample for COVID-19.  </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 </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4. Record the results of the COVID test for the person you tested in </a:t>
            </a:r>
            <a:r>
              <a:rPr lang="en-US" sz="9800" dirty="0" smtClean="0">
                <a:effectLst/>
                <a:latin typeface="Calibri" panose="020F0502020204030204" pitchFamily="34" charset="0"/>
                <a:ea typeface="Calibri" panose="020F0502020204030204" pitchFamily="34" charset="0"/>
                <a:cs typeface="Arial" panose="020B0604020202020204" pitchFamily="34" charset="0"/>
              </a:rPr>
              <a:t>   the </a:t>
            </a:r>
            <a:r>
              <a:rPr lang="en-US" sz="9800" dirty="0">
                <a:effectLst/>
                <a:latin typeface="Calibri" panose="020F0502020204030204" pitchFamily="34" charset="0"/>
                <a:ea typeface="Calibri" panose="020F0502020204030204" pitchFamily="34" charset="0"/>
                <a:cs typeface="Arial" panose="020B0604020202020204" pitchFamily="34" charset="0"/>
              </a:rPr>
              <a:t>appropriate row on the </a:t>
            </a:r>
            <a:r>
              <a:rPr lang="en-US" sz="9800" b="1" dirty="0">
                <a:latin typeface="Calibri" panose="020F0502020204030204" pitchFamily="34" charset="0"/>
                <a:ea typeface="Calibri" panose="020F0502020204030204" pitchFamily="34" charset="0"/>
                <a:cs typeface="Arial" panose="020B0604020202020204" pitchFamily="34" charset="0"/>
              </a:rPr>
              <a:t>Results of COVID-19 Testing</a:t>
            </a:r>
            <a:r>
              <a:rPr lang="en-US" sz="9800" dirty="0">
                <a:latin typeface="Calibri" panose="020F0502020204030204" pitchFamily="34" charset="0"/>
                <a:ea typeface="Calibri" panose="020F0502020204030204" pitchFamily="34" charset="0"/>
                <a:cs typeface="Arial" panose="020B0604020202020204" pitchFamily="34" charset="0"/>
              </a:rPr>
              <a:t> chart on the next </a:t>
            </a:r>
            <a:r>
              <a:rPr lang="en-US" sz="9800">
                <a:latin typeface="Calibri" panose="020F0502020204030204" pitchFamily="34" charset="0"/>
                <a:ea typeface="Calibri" panose="020F0502020204030204" pitchFamily="34" charset="0"/>
                <a:cs typeface="Arial" panose="020B0604020202020204" pitchFamily="34" charset="0"/>
              </a:rPr>
              <a:t>page</a:t>
            </a:r>
            <a:r>
              <a:rPr lang="en-US" sz="9800" smtClean="0">
                <a:latin typeface="Calibri" panose="020F0502020204030204" pitchFamily="34" charset="0"/>
                <a:ea typeface="Calibri" panose="020F0502020204030204" pitchFamily="34" charset="0"/>
                <a:cs typeface="Arial" panose="020B0604020202020204" pitchFamily="34" charset="0"/>
              </a:rPr>
              <a:t>.</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 </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9800" b="1" dirty="0">
              <a:solidFill>
                <a:schemeClr val="accent2">
                  <a:lumMod val="75000"/>
                </a:schemeClr>
              </a:solidFill>
            </a:endParaRPr>
          </a:p>
        </p:txBody>
      </p:sp>
    </p:spTree>
    <p:extLst>
      <p:ext uri="{BB962C8B-B14F-4D97-AF65-F5344CB8AC3E}">
        <p14:creationId xmlns:p14="http://schemas.microsoft.com/office/powerpoint/2010/main" val="335353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11">
            <a:extLst>
              <a:ext uri="{FF2B5EF4-FFF2-40B4-BE49-F238E27FC236}">
                <a16:creationId xmlns:a16="http://schemas.microsoft.com/office/drawing/2014/main" id="{7CB29519-DD92-87B9-AB5A-9C50FC5B943D}"/>
              </a:ext>
            </a:extLst>
          </p:cNvPr>
          <p:cNvSpPr>
            <a:spLocks noGrp="1"/>
          </p:cNvSpPr>
          <p:nvPr>
            <p:ph type="subTitle" idx="1"/>
          </p:nvPr>
        </p:nvSpPr>
        <p:spPr>
          <a:xfrm>
            <a:off x="1174992" y="586612"/>
            <a:ext cx="9144000" cy="5955503"/>
          </a:xfrm>
        </p:spPr>
        <p:txBody>
          <a:bodyPr>
            <a:normAutofit/>
          </a:bodyPr>
          <a:lstStyle/>
          <a:p>
            <a:pPr marR="0" lvl="0" algn="l">
              <a:lnSpc>
                <a:spcPct val="107000"/>
              </a:lnSpc>
              <a:spcBef>
                <a:spcPts val="0"/>
              </a:spcBef>
              <a:spcAft>
                <a:spcPts val="0"/>
              </a:spcAft>
            </a:pP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 </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9800" b="1" dirty="0">
              <a:solidFill>
                <a:schemeClr val="accent2">
                  <a:lumMod val="75000"/>
                </a:schemeClr>
              </a:solidFill>
            </a:endParaRPr>
          </a:p>
        </p:txBody>
      </p:sp>
      <p:pic>
        <p:nvPicPr>
          <p:cNvPr id="3" name="Picture 2">
            <a:extLst>
              <a:ext uri="{FF2B5EF4-FFF2-40B4-BE49-F238E27FC236}">
                <a16:creationId xmlns:a16="http://schemas.microsoft.com/office/drawing/2014/main" id="{E3A33114-6DB7-D5E7-301E-8A03019DF381}"/>
              </a:ext>
            </a:extLst>
          </p:cNvPr>
          <p:cNvPicPr>
            <a:picLocks noChangeAspect="1"/>
          </p:cNvPicPr>
          <p:nvPr/>
        </p:nvPicPr>
        <p:blipFill rotWithShape="1">
          <a:blip r:embed="rId2"/>
          <a:srcRect t="693" b="2458"/>
          <a:stretch/>
        </p:blipFill>
        <p:spPr>
          <a:xfrm>
            <a:off x="2638523" y="182879"/>
            <a:ext cx="6887029" cy="6641869"/>
          </a:xfrm>
          <a:prstGeom prst="rect">
            <a:avLst/>
          </a:prstGeom>
        </p:spPr>
      </p:pic>
    </p:spTree>
    <p:extLst>
      <p:ext uri="{BB962C8B-B14F-4D97-AF65-F5344CB8AC3E}">
        <p14:creationId xmlns:p14="http://schemas.microsoft.com/office/powerpoint/2010/main" val="114728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11">
            <a:extLst>
              <a:ext uri="{FF2B5EF4-FFF2-40B4-BE49-F238E27FC236}">
                <a16:creationId xmlns:a16="http://schemas.microsoft.com/office/drawing/2014/main" id="{7CB29519-DD92-87B9-AB5A-9C50FC5B943D}"/>
              </a:ext>
            </a:extLst>
          </p:cNvPr>
          <p:cNvSpPr>
            <a:spLocks noGrp="1"/>
          </p:cNvSpPr>
          <p:nvPr>
            <p:ph type="subTitle" idx="1"/>
          </p:nvPr>
        </p:nvSpPr>
        <p:spPr>
          <a:xfrm>
            <a:off x="1174992" y="586612"/>
            <a:ext cx="9144000" cy="5955503"/>
          </a:xfrm>
        </p:spPr>
        <p:txBody>
          <a:bodyPr>
            <a:normAutofit fontScale="25000" lnSpcReduction="20000"/>
          </a:bodyPr>
          <a:lstStyle/>
          <a:p>
            <a:pPr marR="0" lvl="0" algn="l">
              <a:lnSpc>
                <a:spcPct val="107000"/>
              </a:lnSpc>
              <a:spcBef>
                <a:spcPts val="0"/>
              </a:spcBef>
              <a:spcAft>
                <a:spcPts val="0"/>
              </a:spcAft>
            </a:pPr>
            <a:r>
              <a:rPr lang="en-US" sz="9800" dirty="0">
                <a:latin typeface="Calibri" panose="020F0502020204030204" pitchFamily="34" charset="0"/>
                <a:ea typeface="Calibri" panose="020F0502020204030204" pitchFamily="34" charset="0"/>
                <a:cs typeface="Arial" panose="020B0604020202020204" pitchFamily="34" charset="0"/>
              </a:rPr>
              <a:t>7. Based on the information in the chart, which people tested</a:t>
            </a:r>
          </a:p>
          <a:p>
            <a:pPr marR="0" lvl="0" algn="l">
              <a:lnSpc>
                <a:spcPct val="107000"/>
              </a:lnSpc>
              <a:spcBef>
                <a:spcPts val="0"/>
              </a:spcBef>
              <a:spcAft>
                <a:spcPts val="0"/>
              </a:spcAft>
            </a:pPr>
            <a:r>
              <a:rPr lang="en-US" sz="9800" dirty="0">
                <a:latin typeface="Calibri" panose="020F0502020204030204" pitchFamily="34" charset="0"/>
                <a:ea typeface="Calibri" panose="020F0502020204030204" pitchFamily="34" charset="0"/>
                <a:cs typeface="Arial" panose="020B0604020202020204" pitchFamily="34" charset="0"/>
              </a:rPr>
              <a:t>    positive indicating that they have COVID-19?  Explain how you </a:t>
            </a:r>
          </a:p>
          <a:p>
            <a:pPr marR="0" lvl="0" algn="l">
              <a:lnSpc>
                <a:spcPct val="107000"/>
              </a:lnSpc>
              <a:spcBef>
                <a:spcPts val="0"/>
              </a:spcBef>
              <a:spcAft>
                <a:spcPts val="0"/>
              </a:spcAft>
            </a:pPr>
            <a:r>
              <a:rPr lang="en-US" sz="9800" dirty="0">
                <a:latin typeface="Calibri" panose="020F0502020204030204" pitchFamily="34" charset="0"/>
                <a:ea typeface="Calibri" panose="020F0502020204030204" pitchFamily="34" charset="0"/>
                <a:cs typeface="Arial" panose="020B0604020202020204" pitchFamily="34" charset="0"/>
              </a:rPr>
              <a:t>    could tell.  </a:t>
            </a:r>
          </a:p>
          <a:p>
            <a:pPr marR="0" lvl="0" algn="l">
              <a:lnSpc>
                <a:spcPct val="107000"/>
              </a:lnSpc>
              <a:spcBef>
                <a:spcPts val="0"/>
              </a:spcBef>
              <a:spcAft>
                <a:spcPts val="0"/>
              </a:spcAft>
            </a:pP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 </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r>
              <a:rPr lang="en-US" sz="9800" dirty="0">
                <a:latin typeface="Calibri" panose="020F0502020204030204" pitchFamily="34" charset="0"/>
                <a:ea typeface="Calibri" panose="020F0502020204030204" pitchFamily="34" charset="0"/>
                <a:cs typeface="Arial" panose="020B0604020202020204" pitchFamily="34" charset="0"/>
              </a:rPr>
              <a:t>8</a:t>
            </a:r>
            <a:r>
              <a:rPr lang="en-US" sz="9800" dirty="0">
                <a:effectLst/>
                <a:latin typeface="Calibri" panose="020F0502020204030204" pitchFamily="34" charset="0"/>
                <a:ea typeface="Calibri" panose="020F0502020204030204" pitchFamily="34" charset="0"/>
                <a:cs typeface="Arial" panose="020B0604020202020204" pitchFamily="34" charset="0"/>
              </a:rPr>
              <a:t>. Based on the information in the chart, which people should be         </a:t>
            </a:r>
          </a:p>
          <a:p>
            <a:pPr marR="0" lvl="0" algn="l">
              <a:lnSpc>
                <a:spcPct val="107000"/>
              </a:lnSpc>
              <a:spcBef>
                <a:spcPts val="0"/>
              </a:spcBef>
              <a:spcAft>
                <a:spcPts val="0"/>
              </a:spcAft>
            </a:pPr>
            <a:r>
              <a:rPr lang="en-US" sz="9800" dirty="0">
                <a:latin typeface="Calibri" panose="020F0502020204030204" pitchFamily="34" charset="0"/>
                <a:ea typeface="Calibri" panose="020F0502020204030204" pitchFamily="34" charset="0"/>
                <a:cs typeface="Arial" panose="020B0604020202020204" pitchFamily="34" charset="0"/>
              </a:rPr>
              <a:t>     </a:t>
            </a:r>
            <a:r>
              <a:rPr lang="en-US" sz="9800" dirty="0">
                <a:effectLst/>
                <a:latin typeface="Calibri" panose="020F0502020204030204" pitchFamily="34" charset="0"/>
                <a:ea typeface="Calibri" panose="020F0502020204030204" pitchFamily="34" charset="0"/>
                <a:cs typeface="Arial" panose="020B0604020202020204" pitchFamily="34" charset="0"/>
              </a:rPr>
              <a:t>retested because the test did </a:t>
            </a:r>
            <a:r>
              <a:rPr lang="en-US" sz="9800" u="sng" dirty="0">
                <a:effectLst/>
                <a:latin typeface="Calibri" panose="020F0502020204030204" pitchFamily="34" charset="0"/>
                <a:ea typeface="Calibri" panose="020F0502020204030204" pitchFamily="34" charset="0"/>
                <a:cs typeface="Arial" panose="020B0604020202020204" pitchFamily="34" charset="0"/>
              </a:rPr>
              <a:t>not</a:t>
            </a:r>
            <a:r>
              <a:rPr lang="en-US" sz="9800" dirty="0">
                <a:effectLst/>
                <a:latin typeface="Calibri" panose="020F0502020204030204" pitchFamily="34" charset="0"/>
                <a:ea typeface="Calibri" panose="020F0502020204030204" pitchFamily="34" charset="0"/>
                <a:cs typeface="Arial" panose="020B0604020202020204" pitchFamily="34" charset="0"/>
              </a:rPr>
              <a:t> work properly? </a:t>
            </a:r>
            <a:r>
              <a:rPr lang="en-US" sz="9800" dirty="0">
                <a:latin typeface="Calibri" panose="020F0502020204030204" pitchFamily="34" charset="0"/>
                <a:ea typeface="Calibri" panose="020F0502020204030204" pitchFamily="34" charset="0"/>
                <a:cs typeface="Arial" panose="020B0604020202020204" pitchFamily="34" charset="0"/>
              </a:rPr>
              <a:t>Explain how you </a:t>
            </a:r>
          </a:p>
          <a:p>
            <a:pPr marR="0" lvl="0" algn="l">
              <a:lnSpc>
                <a:spcPct val="107000"/>
              </a:lnSpc>
              <a:spcBef>
                <a:spcPts val="0"/>
              </a:spcBef>
              <a:spcAft>
                <a:spcPts val="0"/>
              </a:spcAft>
            </a:pPr>
            <a:r>
              <a:rPr lang="en-US" sz="9800" dirty="0">
                <a:latin typeface="Calibri" panose="020F0502020204030204" pitchFamily="34" charset="0"/>
                <a:ea typeface="Calibri" panose="020F0502020204030204" pitchFamily="34" charset="0"/>
                <a:cs typeface="Arial" panose="020B0604020202020204" pitchFamily="34" charset="0"/>
              </a:rPr>
              <a:t>    could tell.</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endParaRPr lang="en-US" sz="9800" dirty="0">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 </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r>
              <a:rPr lang="en-US" sz="9800" dirty="0">
                <a:latin typeface="Calibri" panose="020F0502020204030204" pitchFamily="34" charset="0"/>
                <a:ea typeface="Calibri" panose="020F0502020204030204" pitchFamily="34" charset="0"/>
                <a:cs typeface="Arial" panose="020B0604020202020204" pitchFamily="34" charset="0"/>
              </a:rPr>
              <a:t>9</a:t>
            </a:r>
            <a:r>
              <a:rPr lang="en-US" sz="9800" dirty="0">
                <a:effectLst/>
                <a:latin typeface="Calibri" panose="020F0502020204030204" pitchFamily="34" charset="0"/>
                <a:ea typeface="Calibri" panose="020F0502020204030204" pitchFamily="34" charset="0"/>
                <a:cs typeface="Arial" panose="020B0604020202020204" pitchFamily="34" charset="0"/>
              </a:rPr>
              <a:t>. </a:t>
            </a:r>
            <a:r>
              <a:rPr lang="en-US" sz="9800" dirty="0">
                <a:latin typeface="Calibri" panose="020F0502020204030204" pitchFamily="34" charset="0"/>
                <a:ea typeface="Calibri" panose="020F0502020204030204" pitchFamily="34" charset="0"/>
                <a:cs typeface="Arial" panose="020B0604020202020204" pitchFamily="34" charset="0"/>
              </a:rPr>
              <a:t>Based on the information in the chart, which people tested</a:t>
            </a:r>
          </a:p>
          <a:p>
            <a:pPr marR="0" lvl="0" algn="l">
              <a:lnSpc>
                <a:spcPct val="107000"/>
              </a:lnSpc>
              <a:spcBef>
                <a:spcPts val="0"/>
              </a:spcBef>
              <a:spcAft>
                <a:spcPts val="0"/>
              </a:spcAft>
            </a:pPr>
            <a:r>
              <a:rPr lang="en-US" sz="9800" dirty="0">
                <a:latin typeface="Calibri" panose="020F0502020204030204" pitchFamily="34" charset="0"/>
                <a:ea typeface="Calibri" panose="020F0502020204030204" pitchFamily="34" charset="0"/>
                <a:cs typeface="Arial" panose="020B0604020202020204" pitchFamily="34" charset="0"/>
              </a:rPr>
              <a:t>    negative indicating that they do </a:t>
            </a:r>
            <a:r>
              <a:rPr lang="en-US" sz="9800" u="sng" dirty="0">
                <a:latin typeface="Calibri" panose="020F0502020204030204" pitchFamily="34" charset="0"/>
                <a:ea typeface="Calibri" panose="020F0502020204030204" pitchFamily="34" charset="0"/>
                <a:cs typeface="Arial" panose="020B0604020202020204" pitchFamily="34" charset="0"/>
              </a:rPr>
              <a:t>not</a:t>
            </a:r>
            <a:r>
              <a:rPr lang="en-US" sz="9800" dirty="0">
                <a:latin typeface="Calibri" panose="020F0502020204030204" pitchFamily="34" charset="0"/>
                <a:ea typeface="Calibri" panose="020F0502020204030204" pitchFamily="34" charset="0"/>
                <a:cs typeface="Arial" panose="020B0604020202020204" pitchFamily="34" charset="0"/>
              </a:rPr>
              <a:t> have COVID-19?  Explain how</a:t>
            </a:r>
          </a:p>
          <a:p>
            <a:pPr marR="0" lvl="0" algn="l">
              <a:lnSpc>
                <a:spcPct val="107000"/>
              </a:lnSpc>
              <a:spcBef>
                <a:spcPts val="0"/>
              </a:spcBef>
              <a:spcAft>
                <a:spcPts val="0"/>
              </a:spcAft>
            </a:pPr>
            <a:r>
              <a:rPr lang="en-US" sz="9800" dirty="0">
                <a:latin typeface="Calibri" panose="020F0502020204030204" pitchFamily="34" charset="0"/>
                <a:ea typeface="Calibri" panose="020F0502020204030204" pitchFamily="34" charset="0"/>
                <a:cs typeface="Arial" panose="020B0604020202020204" pitchFamily="34" charset="0"/>
              </a:rPr>
              <a:t>    you could tell. </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 </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9800" b="1" dirty="0">
              <a:solidFill>
                <a:schemeClr val="accent2">
                  <a:lumMod val="75000"/>
                </a:schemeClr>
              </a:solidFill>
            </a:endParaRPr>
          </a:p>
        </p:txBody>
      </p:sp>
    </p:spTree>
    <p:extLst>
      <p:ext uri="{BB962C8B-B14F-4D97-AF65-F5344CB8AC3E}">
        <p14:creationId xmlns:p14="http://schemas.microsoft.com/office/powerpoint/2010/main" val="238582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11">
            <a:extLst>
              <a:ext uri="{FF2B5EF4-FFF2-40B4-BE49-F238E27FC236}">
                <a16:creationId xmlns:a16="http://schemas.microsoft.com/office/drawing/2014/main" id="{7CB29519-DD92-87B9-AB5A-9C50FC5B943D}"/>
              </a:ext>
            </a:extLst>
          </p:cNvPr>
          <p:cNvSpPr>
            <a:spLocks noGrp="1"/>
          </p:cNvSpPr>
          <p:nvPr>
            <p:ph type="subTitle" idx="1"/>
          </p:nvPr>
        </p:nvSpPr>
        <p:spPr>
          <a:xfrm>
            <a:off x="1140091" y="1291608"/>
            <a:ext cx="9144000" cy="5955503"/>
          </a:xfrm>
        </p:spPr>
        <p:txBody>
          <a:bodyPr>
            <a:normAutofit fontScale="40000" lnSpcReduction="20000"/>
          </a:bodyPr>
          <a:lstStyle/>
          <a:p>
            <a:pPr marR="0" lvl="0" algn="l">
              <a:lnSpc>
                <a:spcPct val="107000"/>
              </a:lnSpc>
              <a:spcBef>
                <a:spcPts val="0"/>
              </a:spcBef>
              <a:spcAft>
                <a:spcPts val="0"/>
              </a:spcAft>
            </a:pPr>
            <a:r>
              <a:rPr lang="en-US" sz="7700" dirty="0">
                <a:latin typeface="Calibri" panose="020F0502020204030204" pitchFamily="34" charset="0"/>
                <a:ea typeface="Calibri" panose="020F0502020204030204" pitchFamily="34" charset="0"/>
                <a:cs typeface="Arial" panose="020B0604020202020204" pitchFamily="34" charset="0"/>
              </a:rPr>
              <a:t>10. State two reasons why testing is important for </a:t>
            </a:r>
          </a:p>
          <a:p>
            <a:pPr marR="0" lvl="0" algn="l">
              <a:lnSpc>
                <a:spcPct val="107000"/>
              </a:lnSpc>
              <a:spcBef>
                <a:spcPts val="0"/>
              </a:spcBef>
              <a:spcAft>
                <a:spcPts val="0"/>
              </a:spcAft>
            </a:pPr>
            <a:r>
              <a:rPr lang="en-US" sz="7700" dirty="0">
                <a:latin typeface="Calibri" panose="020F0502020204030204" pitchFamily="34" charset="0"/>
                <a:ea typeface="Calibri" panose="020F0502020204030204" pitchFamily="34" charset="0"/>
                <a:cs typeface="Arial" panose="020B0604020202020204" pitchFamily="34" charset="0"/>
              </a:rPr>
              <a:t>       someone who was exposed to COVID-19.</a:t>
            </a:r>
          </a:p>
          <a:p>
            <a:pPr marR="0" lvl="0" algn="l">
              <a:lnSpc>
                <a:spcPct val="107000"/>
              </a:lnSpc>
              <a:spcBef>
                <a:spcPts val="0"/>
              </a:spcBef>
              <a:spcAft>
                <a:spcPts val="0"/>
              </a:spcAft>
            </a:pPr>
            <a:endParaRPr lang="en-US" sz="77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7700" dirty="0">
                <a:effectLst/>
                <a:latin typeface="Calibri" panose="020F0502020204030204" pitchFamily="34" charset="0"/>
                <a:ea typeface="Calibri" panose="020F0502020204030204" pitchFamily="34" charset="0"/>
                <a:cs typeface="Arial" panose="020B0604020202020204" pitchFamily="34" charset="0"/>
              </a:rPr>
              <a:t> </a:t>
            </a:r>
            <a:endParaRPr lang="en-US" sz="77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r>
              <a:rPr lang="en-US" sz="7700" dirty="0">
                <a:effectLst/>
                <a:latin typeface="Calibri" panose="020F0502020204030204" pitchFamily="34" charset="0"/>
                <a:ea typeface="Calibri" panose="020F0502020204030204" pitchFamily="34" charset="0"/>
                <a:cs typeface="Arial" panose="020B0604020202020204" pitchFamily="34" charset="0"/>
              </a:rPr>
              <a:t>11. </a:t>
            </a:r>
            <a:r>
              <a:rPr lang="en-US" sz="7700" dirty="0">
                <a:latin typeface="Calibri" panose="020F0502020204030204" pitchFamily="34" charset="0"/>
                <a:ea typeface="Calibri" panose="020F0502020204030204" pitchFamily="34" charset="0"/>
                <a:cs typeface="Arial" panose="020B0604020202020204" pitchFamily="34" charset="0"/>
              </a:rPr>
              <a:t>F</a:t>
            </a:r>
            <a:r>
              <a:rPr lang="en-US" sz="7700" dirty="0">
                <a:effectLst/>
                <a:latin typeface="Calibri" panose="020F0502020204030204" pitchFamily="34" charset="0"/>
                <a:ea typeface="Calibri" panose="020F0502020204030204" pitchFamily="34" charset="0"/>
                <a:cs typeface="Arial" panose="020B0604020202020204" pitchFamily="34" charset="0"/>
              </a:rPr>
              <a:t>ree COVID-19 testing is available in most </a:t>
            </a:r>
          </a:p>
          <a:p>
            <a:pPr marR="0" lvl="0" algn="l">
              <a:lnSpc>
                <a:spcPct val="107000"/>
              </a:lnSpc>
              <a:spcBef>
                <a:spcPts val="0"/>
              </a:spcBef>
              <a:spcAft>
                <a:spcPts val="0"/>
              </a:spcAft>
            </a:pPr>
            <a:r>
              <a:rPr lang="en-US" sz="7700" dirty="0">
                <a:latin typeface="Calibri" panose="020F0502020204030204" pitchFamily="34" charset="0"/>
                <a:ea typeface="Calibri" panose="020F0502020204030204" pitchFamily="34" charset="0"/>
                <a:cs typeface="Arial" panose="020B0604020202020204" pitchFamily="34" charset="0"/>
              </a:rPr>
              <a:t>      </a:t>
            </a:r>
            <a:r>
              <a:rPr lang="en-US" sz="7700" dirty="0">
                <a:effectLst/>
                <a:latin typeface="Calibri" panose="020F0502020204030204" pitchFamily="34" charset="0"/>
                <a:ea typeface="Calibri" panose="020F0502020204030204" pitchFamily="34" charset="0"/>
                <a:cs typeface="Arial" panose="020B0604020202020204" pitchFamily="34" charset="0"/>
              </a:rPr>
              <a:t>communities.  Where could people go to get free</a:t>
            </a:r>
          </a:p>
          <a:p>
            <a:pPr marR="0" lvl="0" algn="l">
              <a:lnSpc>
                <a:spcPct val="107000"/>
              </a:lnSpc>
              <a:spcBef>
                <a:spcPts val="0"/>
              </a:spcBef>
              <a:spcAft>
                <a:spcPts val="0"/>
              </a:spcAft>
            </a:pPr>
            <a:r>
              <a:rPr lang="en-US" sz="7700" dirty="0">
                <a:latin typeface="Calibri" panose="020F0502020204030204" pitchFamily="34" charset="0"/>
                <a:ea typeface="Calibri" panose="020F0502020204030204" pitchFamily="34" charset="0"/>
                <a:cs typeface="Arial" panose="020B0604020202020204" pitchFamily="34" charset="0"/>
              </a:rPr>
              <a:t>     </a:t>
            </a:r>
            <a:r>
              <a:rPr lang="en-US" sz="7700" dirty="0">
                <a:effectLst/>
                <a:latin typeface="Calibri" panose="020F0502020204030204" pitchFamily="34" charset="0"/>
                <a:ea typeface="Calibri" panose="020F0502020204030204" pitchFamily="34" charset="0"/>
                <a:cs typeface="Arial" panose="020B0604020202020204" pitchFamily="34" charset="0"/>
              </a:rPr>
              <a:t> COVID-19 testing in </a:t>
            </a:r>
            <a:r>
              <a:rPr lang="en-US" sz="7700" u="sng" dirty="0">
                <a:effectLst/>
                <a:latin typeface="Calibri" panose="020F0502020204030204" pitchFamily="34" charset="0"/>
                <a:ea typeface="Calibri" panose="020F0502020204030204" pitchFamily="34" charset="0"/>
                <a:cs typeface="Arial" panose="020B0604020202020204" pitchFamily="34" charset="0"/>
              </a:rPr>
              <a:t>your</a:t>
            </a:r>
            <a:r>
              <a:rPr lang="en-US" sz="7700" dirty="0">
                <a:effectLst/>
                <a:latin typeface="Calibri" panose="020F0502020204030204" pitchFamily="34" charset="0"/>
                <a:ea typeface="Calibri" panose="020F0502020204030204" pitchFamily="34" charset="0"/>
                <a:cs typeface="Arial" panose="020B0604020202020204" pitchFamily="34" charset="0"/>
              </a:rPr>
              <a:t> community.</a:t>
            </a:r>
            <a:endParaRPr lang="en-US" sz="77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endParaRPr lang="en-US" sz="7700" dirty="0">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 </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r>
              <a:rPr lang="en-US" sz="9800" dirty="0">
                <a:latin typeface="Calibri" panose="020F0502020204030204" pitchFamily="34" charset="0"/>
                <a:ea typeface="Calibri" panose="020F0502020204030204" pitchFamily="34" charset="0"/>
                <a:cs typeface="Arial" panose="020B0604020202020204" pitchFamily="34" charset="0"/>
              </a:rPr>
              <a:t> </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9800" dirty="0">
                <a:effectLst/>
                <a:latin typeface="Calibri" panose="020F0502020204030204" pitchFamily="34" charset="0"/>
                <a:ea typeface="Calibri" panose="020F0502020204030204" pitchFamily="34" charset="0"/>
                <a:cs typeface="Arial" panose="020B0604020202020204" pitchFamily="34" charset="0"/>
              </a:rPr>
              <a:t> </a:t>
            </a:r>
            <a:endParaRPr lang="en-US" sz="9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9800" b="1" dirty="0">
              <a:solidFill>
                <a:schemeClr val="accent2">
                  <a:lumMod val="75000"/>
                </a:schemeClr>
              </a:solidFill>
            </a:endParaRPr>
          </a:p>
        </p:txBody>
      </p:sp>
    </p:spTree>
    <p:extLst>
      <p:ext uri="{BB962C8B-B14F-4D97-AF65-F5344CB8AC3E}">
        <p14:creationId xmlns:p14="http://schemas.microsoft.com/office/powerpoint/2010/main" val="187754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11">
            <a:extLst>
              <a:ext uri="{FF2B5EF4-FFF2-40B4-BE49-F238E27FC236}">
                <a16:creationId xmlns:a16="http://schemas.microsoft.com/office/drawing/2014/main" id="{7CB29519-DD92-87B9-AB5A-9C50FC5B943D}"/>
              </a:ext>
            </a:extLst>
          </p:cNvPr>
          <p:cNvSpPr>
            <a:spLocks noGrp="1"/>
          </p:cNvSpPr>
          <p:nvPr>
            <p:ph type="subTitle" idx="1"/>
          </p:nvPr>
        </p:nvSpPr>
        <p:spPr>
          <a:xfrm>
            <a:off x="604840" y="242109"/>
            <a:ext cx="7026685" cy="4979807"/>
          </a:xfrm>
        </p:spPr>
        <p:txBody>
          <a:bodyPr>
            <a:noAutofit/>
          </a:bodyPr>
          <a:lstStyle/>
          <a:p>
            <a:pPr marL="0" marR="0" algn="l">
              <a:lnSpc>
                <a:spcPct val="107000"/>
              </a:lnSpc>
              <a:spcBef>
                <a:spcPts val="0"/>
              </a:spcBef>
              <a:spcAft>
                <a:spcPts val="0"/>
              </a:spcAft>
            </a:pPr>
            <a:r>
              <a:rPr lang="en-US" sz="32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Part 6:  Protecting yourself and others</a:t>
            </a:r>
          </a:p>
          <a:p>
            <a:pPr marL="0" marR="0" algn="l">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0000"/>
              </a:lnSpc>
              <a:spcBef>
                <a:spcPts val="0"/>
              </a:spcBef>
              <a:spcAft>
                <a:spcPts val="0"/>
              </a:spcAft>
              <a:buFont typeface="+mj-lt"/>
              <a:buAutoNum type="arabicPeriod"/>
            </a:pPr>
            <a:r>
              <a:rPr lang="en-US" sz="3000" dirty="0">
                <a:effectLst/>
                <a:latin typeface="Calibri" panose="020F0502020204030204" pitchFamily="34" charset="0"/>
                <a:ea typeface="Calibri" panose="020F0502020204030204" pitchFamily="34" charset="0"/>
                <a:cs typeface="Arial" panose="020B0604020202020204" pitchFamily="34" charset="0"/>
              </a:rPr>
              <a:t> The </a:t>
            </a:r>
            <a:r>
              <a:rPr lang="en-US" sz="3000" b="1" dirty="0">
                <a:effectLst/>
                <a:latin typeface="Calibri" panose="020F0502020204030204" pitchFamily="34" charset="0"/>
                <a:ea typeface="Calibri" panose="020F0502020204030204" pitchFamily="34" charset="0"/>
                <a:cs typeface="Arial" panose="020B0604020202020204" pitchFamily="34" charset="0"/>
              </a:rPr>
              <a:t>Four Signs </a:t>
            </a:r>
            <a:r>
              <a:rPr lang="en-US" sz="3000" dirty="0">
                <a:effectLst/>
                <a:latin typeface="Calibri" panose="020F0502020204030204" pitchFamily="34" charset="0"/>
                <a:ea typeface="Calibri" panose="020F0502020204030204" pitchFamily="34" charset="0"/>
                <a:cs typeface="Arial" panose="020B0604020202020204" pitchFamily="34" charset="0"/>
              </a:rPr>
              <a:t>(A, B, C and D) were designed to encourage people to wear masks when they are likely to encounter others.  Which of the signs do you think would be most effective in encouraging people to wear masks?  Explain your choice.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l">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3200" b="1" dirty="0">
              <a:solidFill>
                <a:schemeClr val="accent2">
                  <a:lumMod val="75000"/>
                </a:schemeClr>
              </a:solidFill>
            </a:endParaRPr>
          </a:p>
        </p:txBody>
      </p:sp>
      <p:pic>
        <p:nvPicPr>
          <p:cNvPr id="3" name="Picture 2">
            <a:extLst>
              <a:ext uri="{FF2B5EF4-FFF2-40B4-BE49-F238E27FC236}">
                <a16:creationId xmlns:a16="http://schemas.microsoft.com/office/drawing/2014/main" id="{6C4BAFBC-CD48-1E1A-5D6C-E71C1CEEA06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87486" y="1033063"/>
            <a:ext cx="4035439" cy="4917517"/>
          </a:xfrm>
          <a:prstGeom prst="rect">
            <a:avLst/>
          </a:prstGeom>
        </p:spPr>
      </p:pic>
    </p:spTree>
    <p:extLst>
      <p:ext uri="{BB962C8B-B14F-4D97-AF65-F5344CB8AC3E}">
        <p14:creationId xmlns:p14="http://schemas.microsoft.com/office/powerpoint/2010/main" val="1820818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11">
            <a:extLst>
              <a:ext uri="{FF2B5EF4-FFF2-40B4-BE49-F238E27FC236}">
                <a16:creationId xmlns:a16="http://schemas.microsoft.com/office/drawing/2014/main" id="{7CB29519-DD92-87B9-AB5A-9C50FC5B943D}"/>
              </a:ext>
            </a:extLst>
          </p:cNvPr>
          <p:cNvSpPr>
            <a:spLocks noGrp="1"/>
          </p:cNvSpPr>
          <p:nvPr>
            <p:ph type="subTitle" idx="1"/>
          </p:nvPr>
        </p:nvSpPr>
        <p:spPr>
          <a:xfrm>
            <a:off x="898071" y="1206133"/>
            <a:ext cx="9916788" cy="2983482"/>
          </a:xfrm>
        </p:spPr>
        <p:txBody>
          <a:bodyPr>
            <a:noAutofit/>
          </a:bodyPr>
          <a:lstStyle/>
          <a:p>
            <a:pPr marR="0" lvl="0" algn="l">
              <a:lnSpc>
                <a:spcPct val="100000"/>
              </a:lnSpc>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2. </a:t>
            </a:r>
            <a:r>
              <a:rPr lang="en-US" sz="3000" dirty="0">
                <a:effectLst/>
                <a:latin typeface="Calibri" panose="020F0502020204030204" pitchFamily="34" charset="0"/>
                <a:ea typeface="Calibri" panose="020F0502020204030204" pitchFamily="34" charset="0"/>
                <a:cs typeface="Arial" panose="020B0604020202020204" pitchFamily="34" charset="0"/>
              </a:rPr>
              <a:t>Design a sign, pin, poster, T-shirt, or other item that would encourage people to protect </a:t>
            </a:r>
            <a:r>
              <a:rPr lang="en-US" sz="3000" u="sng" dirty="0">
                <a:effectLst/>
                <a:latin typeface="Calibri" panose="020F0502020204030204" pitchFamily="34" charset="0"/>
                <a:ea typeface="Calibri" panose="020F0502020204030204" pitchFamily="34" charset="0"/>
                <a:cs typeface="Arial" panose="020B0604020202020204" pitchFamily="34" charset="0"/>
              </a:rPr>
              <a:t>themselves and others</a:t>
            </a:r>
            <a:r>
              <a:rPr lang="en-US" sz="3000" dirty="0">
                <a:effectLst/>
                <a:latin typeface="Calibri" panose="020F0502020204030204" pitchFamily="34" charset="0"/>
                <a:ea typeface="Calibri" panose="020F0502020204030204" pitchFamily="34" charset="0"/>
                <a:cs typeface="Arial" panose="020B0604020202020204" pitchFamily="34" charset="0"/>
              </a:rPr>
              <a:t> by getting vaccinated and staying up to date with COVID-19 vaccines.  Draw your idea in the space below or on a separate page.</a:t>
            </a:r>
            <a:endParaRPr lang="en-US" sz="3000" b="1" dirty="0">
              <a:solidFill>
                <a:schemeClr val="accent2">
                  <a:lumMod val="75000"/>
                </a:schemeClr>
              </a:solidFill>
            </a:endParaRPr>
          </a:p>
        </p:txBody>
      </p:sp>
    </p:spTree>
    <p:extLst>
      <p:ext uri="{BB962C8B-B14F-4D97-AF65-F5344CB8AC3E}">
        <p14:creationId xmlns:p14="http://schemas.microsoft.com/office/powerpoint/2010/main" val="814742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11">
            <a:extLst>
              <a:ext uri="{FF2B5EF4-FFF2-40B4-BE49-F238E27FC236}">
                <a16:creationId xmlns:a16="http://schemas.microsoft.com/office/drawing/2014/main" id="{7CB29519-DD92-87B9-AB5A-9C50FC5B943D}"/>
              </a:ext>
            </a:extLst>
          </p:cNvPr>
          <p:cNvSpPr>
            <a:spLocks noGrp="1"/>
          </p:cNvSpPr>
          <p:nvPr>
            <p:ph type="subTitle" idx="1"/>
          </p:nvPr>
        </p:nvSpPr>
        <p:spPr>
          <a:xfrm>
            <a:off x="1243144" y="1207845"/>
            <a:ext cx="9144000" cy="4178801"/>
          </a:xfrm>
        </p:spPr>
        <p:txBody>
          <a:bodyPr>
            <a:normAutofit fontScale="25000" lnSpcReduction="20000"/>
          </a:bodyPr>
          <a:lstStyle/>
          <a:p>
            <a:pPr marR="0" lvl="0" algn="l">
              <a:lnSpc>
                <a:spcPct val="107000"/>
              </a:lnSpc>
              <a:spcBef>
                <a:spcPts val="0"/>
              </a:spcBef>
              <a:spcAft>
                <a:spcPts val="0"/>
              </a:spcAft>
            </a:pPr>
            <a:r>
              <a:rPr lang="en-US" sz="12800" dirty="0">
                <a:effectLst/>
                <a:latin typeface="Calibri" panose="020F0502020204030204" pitchFamily="34" charset="0"/>
                <a:ea typeface="Calibri" panose="020F0502020204030204" pitchFamily="34" charset="0"/>
                <a:cs typeface="Arial" panose="020B0604020202020204" pitchFamily="34" charset="0"/>
              </a:rPr>
              <a:t>3. What is the most </a:t>
            </a:r>
            <a:r>
              <a:rPr lang="en-US" sz="128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interesting</a:t>
            </a:r>
            <a:r>
              <a:rPr lang="en-US" sz="12800" dirty="0">
                <a:effectLst/>
                <a:latin typeface="Calibri" panose="020F0502020204030204" pitchFamily="34" charset="0"/>
                <a:ea typeface="Calibri" panose="020F0502020204030204" pitchFamily="34" charset="0"/>
                <a:cs typeface="Arial" panose="020B0604020202020204" pitchFamily="34" charset="0"/>
              </a:rPr>
              <a:t> or </a:t>
            </a:r>
            <a:r>
              <a:rPr lang="en-US" sz="128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important</a:t>
            </a:r>
            <a:r>
              <a:rPr lang="en-US" sz="12800" dirty="0">
                <a:effectLst/>
                <a:latin typeface="Calibri" panose="020F0502020204030204" pitchFamily="34" charset="0"/>
                <a:ea typeface="Calibri" panose="020F0502020204030204" pitchFamily="34" charset="0"/>
                <a:cs typeface="Arial" panose="020B0604020202020204" pitchFamily="34" charset="0"/>
              </a:rPr>
              <a:t> thing that you learned from this lesson?</a:t>
            </a: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l">
              <a:lnSpc>
                <a:spcPct val="107000"/>
              </a:lnSpc>
              <a:spcBef>
                <a:spcPts val="0"/>
              </a:spcBef>
              <a:spcAft>
                <a:spcPts val="0"/>
              </a:spcAft>
            </a:pPr>
            <a:r>
              <a:rPr lang="en-US" sz="128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800" dirty="0">
                <a:effectLst/>
                <a:latin typeface="Calibri" panose="020F0502020204030204" pitchFamily="34" charset="0"/>
                <a:ea typeface="Calibri" panose="020F0502020204030204" pitchFamily="34" charset="0"/>
                <a:cs typeface="Arial" panose="020B0604020202020204" pitchFamily="34" charset="0"/>
              </a:rPr>
              <a:t> </a:t>
            </a: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800" dirty="0">
                <a:effectLst/>
                <a:latin typeface="Calibri" panose="020F0502020204030204" pitchFamily="34" charset="0"/>
                <a:ea typeface="Calibri" panose="020F0502020204030204" pitchFamily="34" charset="0"/>
                <a:cs typeface="Arial" panose="020B0604020202020204" pitchFamily="34" charset="0"/>
              </a:rPr>
              <a:t> </a:t>
            </a: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r>
              <a:rPr lang="en-US" sz="12800" dirty="0">
                <a:latin typeface="Calibri" panose="020F0502020204030204" pitchFamily="34" charset="0"/>
                <a:ea typeface="Calibri" panose="020F0502020204030204" pitchFamily="34" charset="0"/>
                <a:cs typeface="Arial" panose="020B0604020202020204" pitchFamily="34" charset="0"/>
              </a:rPr>
              <a:t>4. </a:t>
            </a:r>
            <a:r>
              <a:rPr lang="en-US" sz="12800" dirty="0">
                <a:effectLst/>
                <a:latin typeface="Calibri" panose="020F0502020204030204" pitchFamily="34" charset="0"/>
                <a:ea typeface="Calibri" panose="020F0502020204030204" pitchFamily="34" charset="0"/>
                <a:cs typeface="Arial" panose="020B0604020202020204" pitchFamily="34" charset="0"/>
              </a:rPr>
              <a:t>What is one thing you learned that you would want other people to know?  </a:t>
            </a: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12800" dirty="0">
                <a:effectLst/>
                <a:latin typeface="Calibri" panose="020F0502020204030204" pitchFamily="34" charset="0"/>
                <a:ea typeface="Calibri" panose="020F0502020204030204" pitchFamily="34" charset="0"/>
                <a:cs typeface="Arial" panose="020B0604020202020204" pitchFamily="34" charset="0"/>
              </a:rPr>
              <a:t> </a:t>
            </a: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solidFill>
                <a:schemeClr val="accent2">
                  <a:lumMod val="75000"/>
                </a:schemeClr>
              </a:solidFill>
            </a:endParaRPr>
          </a:p>
        </p:txBody>
      </p:sp>
    </p:spTree>
    <p:extLst>
      <p:ext uri="{BB962C8B-B14F-4D97-AF65-F5344CB8AC3E}">
        <p14:creationId xmlns:p14="http://schemas.microsoft.com/office/powerpoint/2010/main" val="308636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B7A38E-9868-D531-139D-C842C82AA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4288" y="1438053"/>
            <a:ext cx="4457801" cy="3343351"/>
          </a:xfrm>
          <a:prstGeom prst="rect">
            <a:avLst/>
          </a:prstGeom>
        </p:spPr>
      </p:pic>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11">
            <a:extLst>
              <a:ext uri="{FF2B5EF4-FFF2-40B4-BE49-F238E27FC236}">
                <a16:creationId xmlns:a16="http://schemas.microsoft.com/office/drawing/2014/main" id="{7CB29519-DD92-87B9-AB5A-9C50FC5B943D}"/>
              </a:ext>
            </a:extLst>
          </p:cNvPr>
          <p:cNvSpPr>
            <a:spLocks noGrp="1"/>
          </p:cNvSpPr>
          <p:nvPr>
            <p:ph type="subTitle" idx="1"/>
          </p:nvPr>
        </p:nvSpPr>
        <p:spPr>
          <a:xfrm>
            <a:off x="649160" y="286466"/>
            <a:ext cx="8021015" cy="5011470"/>
          </a:xfrm>
          <a:solidFill>
            <a:schemeClr val="bg1"/>
          </a:solidFill>
        </p:spPr>
        <p:txBody>
          <a:bodyPr>
            <a:noAutofit/>
          </a:bodyPr>
          <a:lstStyle/>
          <a:p>
            <a:pPr marL="0" marR="0" algn="l">
              <a:lnSpc>
                <a:spcPct val="107000"/>
              </a:lnSpc>
              <a:spcBef>
                <a:spcPts val="0"/>
              </a:spcBef>
              <a:spcAft>
                <a:spcPts val="0"/>
              </a:spcAft>
            </a:pPr>
            <a:r>
              <a:rPr lang="en-US" sz="32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Part 1:  Why was Sam not vaccinated? </a:t>
            </a:r>
            <a:endParaRPr lang="en-US"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0000"/>
              </a:lnSpc>
              <a:spcBef>
                <a:spcPts val="0"/>
              </a:spcBef>
              <a:spcAft>
                <a:spcPts val="0"/>
              </a:spcAft>
            </a:pPr>
            <a:r>
              <a:rPr lang="en-US" sz="3000" dirty="0">
                <a:effectLst/>
                <a:latin typeface="Calibri" panose="020F0502020204030204" pitchFamily="34" charset="0"/>
                <a:ea typeface="Calibri" panose="020F0502020204030204" pitchFamily="34" charset="0"/>
                <a:cs typeface="Arial" panose="020B0604020202020204" pitchFamily="34" charset="0"/>
              </a:rPr>
              <a:t>Sam Robinson, a 16-year-old cashier at the Town Market grocery store, left work early four days ago.  He had a bad headache, his arms and neck ached, and he had a fever.  Sam’s friends suspect that he has COVID-19.  They know that Sam did not get the COVID-19 vaccine.  The grocery store manager told Sam that he could not return to work until he had a negative COVID-19 test.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2743200">
              <a:lnSpc>
                <a:spcPct val="100000"/>
              </a:lnSpc>
              <a:spcBef>
                <a:spcPts val="0"/>
              </a:spcBef>
              <a:spcAft>
                <a:spcPts val="0"/>
              </a:spcAft>
            </a:pPr>
            <a:r>
              <a:rPr lang="en-US" sz="3000" dirty="0">
                <a:effectLst/>
                <a:latin typeface="Calibri" panose="020F0502020204030204" pitchFamily="34" charset="0"/>
                <a:ea typeface="Calibri" panose="020F0502020204030204" pitchFamily="34" charset="0"/>
                <a:cs typeface="Arial" panose="020B060402020202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3200" b="1" dirty="0">
              <a:solidFill>
                <a:schemeClr val="accent2">
                  <a:lumMod val="75000"/>
                </a:schemeClr>
              </a:solidFill>
            </a:endParaRPr>
          </a:p>
        </p:txBody>
      </p:sp>
      <p:sp>
        <p:nvSpPr>
          <p:cNvPr id="6" name="TextBox 5">
            <a:extLst>
              <a:ext uri="{FF2B5EF4-FFF2-40B4-BE49-F238E27FC236}">
                <a16:creationId xmlns:a16="http://schemas.microsoft.com/office/drawing/2014/main" id="{3887F936-E0E9-4629-8EA9-8B1259DCB6C1}"/>
              </a:ext>
            </a:extLst>
          </p:cNvPr>
          <p:cNvSpPr txBox="1"/>
          <p:nvPr/>
        </p:nvSpPr>
        <p:spPr>
          <a:xfrm>
            <a:off x="649160" y="5420424"/>
            <a:ext cx="10840170" cy="1015663"/>
          </a:xfrm>
          <a:prstGeom prst="rect">
            <a:avLst/>
          </a:prstGeom>
          <a:noFill/>
        </p:spPr>
        <p:txBody>
          <a:bodyPr wrap="square" rtlCol="0">
            <a:spAutoFit/>
          </a:bodyPr>
          <a:lstStyle/>
          <a:p>
            <a:pPr marL="514350" indent="-514350">
              <a:buAutoNum type="arabicPeriod"/>
            </a:pPr>
            <a:r>
              <a:rPr lang="en-US" sz="3000" dirty="0">
                <a:latin typeface="Calibri" panose="020F0502020204030204" pitchFamily="34" charset="0"/>
                <a:ea typeface="Calibri" panose="020F0502020204030204" pitchFamily="34" charset="0"/>
                <a:cs typeface="Arial" panose="020B0604020202020204" pitchFamily="34" charset="0"/>
              </a:rPr>
              <a:t>Work</a:t>
            </a:r>
            <a:r>
              <a:rPr lang="en-US" sz="3000" dirty="0">
                <a:effectLst/>
                <a:latin typeface="Calibri" panose="020F0502020204030204" pitchFamily="34" charset="0"/>
                <a:ea typeface="Calibri" panose="020F0502020204030204" pitchFamily="34" charset="0"/>
                <a:cs typeface="Arial" panose="020B0604020202020204" pitchFamily="34" charset="0"/>
              </a:rPr>
              <a:t> with your partner.  Make a list of </a:t>
            </a:r>
            <a:r>
              <a:rPr lang="en-US" sz="3000" u="sng" dirty="0">
                <a:effectLst/>
                <a:latin typeface="Calibri" panose="020F0502020204030204" pitchFamily="34" charset="0"/>
                <a:ea typeface="Calibri" panose="020F0502020204030204" pitchFamily="34" charset="0"/>
                <a:cs typeface="Arial" panose="020B0604020202020204" pitchFamily="34" charset="0"/>
              </a:rPr>
              <a:t>four</a:t>
            </a:r>
            <a:r>
              <a:rPr lang="en-US" sz="3000" dirty="0">
                <a:effectLst/>
                <a:latin typeface="Calibri" panose="020F0502020204030204" pitchFamily="34" charset="0"/>
                <a:ea typeface="Calibri" panose="020F0502020204030204" pitchFamily="34" charset="0"/>
                <a:cs typeface="Arial" panose="020B0604020202020204" pitchFamily="34" charset="0"/>
              </a:rPr>
              <a:t> explanations  </a:t>
            </a:r>
          </a:p>
          <a:p>
            <a:r>
              <a:rPr lang="en-US" sz="3000" dirty="0">
                <a:latin typeface="Calibri" panose="020F0502020204030204" pitchFamily="34" charset="0"/>
                <a:ea typeface="Calibri" panose="020F0502020204030204" pitchFamily="34" charset="0"/>
                <a:cs typeface="Arial" panose="020B0604020202020204" pitchFamily="34" charset="0"/>
              </a:rPr>
              <a:t>      </a:t>
            </a:r>
            <a:r>
              <a:rPr lang="en-US" sz="3000" dirty="0">
                <a:effectLst/>
                <a:latin typeface="Calibri" panose="020F0502020204030204" pitchFamily="34" charset="0"/>
                <a:ea typeface="Calibri" panose="020F0502020204030204" pitchFamily="34" charset="0"/>
                <a:cs typeface="Arial" panose="020B0604020202020204" pitchFamily="34" charset="0"/>
              </a:rPr>
              <a:t>that Sam might give for why he did not get the COVID-19 vaccine.</a:t>
            </a:r>
            <a:endParaRPr lang="en-US" sz="3000" dirty="0"/>
          </a:p>
        </p:txBody>
      </p:sp>
    </p:spTree>
    <p:extLst>
      <p:ext uri="{BB962C8B-B14F-4D97-AF65-F5344CB8AC3E}">
        <p14:creationId xmlns:p14="http://schemas.microsoft.com/office/powerpoint/2010/main" val="233211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11">
            <a:extLst>
              <a:ext uri="{FF2B5EF4-FFF2-40B4-BE49-F238E27FC236}">
                <a16:creationId xmlns:a16="http://schemas.microsoft.com/office/drawing/2014/main" id="{7CB29519-DD92-87B9-AB5A-9C50FC5B943D}"/>
              </a:ext>
            </a:extLst>
          </p:cNvPr>
          <p:cNvSpPr>
            <a:spLocks noGrp="1"/>
          </p:cNvSpPr>
          <p:nvPr>
            <p:ph type="subTitle" idx="1"/>
          </p:nvPr>
        </p:nvSpPr>
        <p:spPr>
          <a:xfrm>
            <a:off x="921382" y="286465"/>
            <a:ext cx="9060234" cy="3903150"/>
          </a:xfrm>
        </p:spPr>
        <p:txBody>
          <a:bodyPr>
            <a:normAutofit fontScale="25000" lnSpcReduction="20000"/>
          </a:bodyPr>
          <a:lstStyle/>
          <a:p>
            <a:pPr marL="0" marR="0" algn="l">
              <a:lnSpc>
                <a:spcPct val="107000"/>
              </a:lnSpc>
              <a:spcBef>
                <a:spcPts val="0"/>
              </a:spcBef>
              <a:spcAft>
                <a:spcPts val="0"/>
              </a:spcAft>
            </a:pPr>
            <a:r>
              <a:rPr lang="en-US" sz="1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Part 2:  Does Sam have COVID-19?  </a:t>
            </a:r>
            <a:endParaRPr lang="en-US" sz="1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800" b="1" dirty="0">
                <a:effectLst/>
                <a:latin typeface="Calibri" panose="020F0502020204030204" pitchFamily="34" charset="0"/>
                <a:ea typeface="Calibri" panose="020F0502020204030204" pitchFamily="34" charset="0"/>
                <a:cs typeface="Arial" panose="020B0604020202020204" pitchFamily="34" charset="0"/>
              </a:rPr>
              <a:t>  </a:t>
            </a: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0" dirty="0">
                <a:effectLst/>
                <a:latin typeface="Calibri" panose="020F0502020204030204" pitchFamily="34" charset="0"/>
                <a:ea typeface="Calibri" panose="020F0502020204030204" pitchFamily="34" charset="0"/>
                <a:cs typeface="Arial" panose="020B0604020202020204" pitchFamily="34" charset="0"/>
              </a:rPr>
              <a:t>The cotton swab in the bag labeled “Sam Robinson” has a sample of nasal (nose) secretions from Sam.  </a:t>
            </a:r>
            <a:endParaRPr lang="en-US" sz="1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0" dirty="0">
                <a:effectLst/>
                <a:latin typeface="Calibri" panose="020F0502020204030204" pitchFamily="34" charset="0"/>
                <a:ea typeface="Calibri" panose="020F0502020204030204" pitchFamily="34" charset="0"/>
                <a:cs typeface="Arial" panose="020B0604020202020204" pitchFamily="34" charset="0"/>
              </a:rPr>
              <a:t> </a:t>
            </a:r>
            <a:endParaRPr lang="en-US" sz="1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eriod"/>
            </a:pPr>
            <a:r>
              <a:rPr lang="en-US" sz="12000" dirty="0">
                <a:latin typeface="Calibri" panose="020F0502020204030204" pitchFamily="34" charset="0"/>
                <a:ea typeface="Calibri" panose="020F0502020204030204" pitchFamily="34" charset="0"/>
                <a:cs typeface="Arial" panose="020B0604020202020204" pitchFamily="34" charset="0"/>
              </a:rPr>
              <a:t> </a:t>
            </a:r>
            <a:r>
              <a:rPr lang="en-US" sz="12000" dirty="0">
                <a:effectLst/>
                <a:latin typeface="Calibri" panose="020F0502020204030204" pitchFamily="34" charset="0"/>
                <a:ea typeface="Calibri" panose="020F0502020204030204" pitchFamily="34" charset="0"/>
                <a:cs typeface="Arial" panose="020B0604020202020204" pitchFamily="34" charset="0"/>
              </a:rPr>
              <a:t>Follow the COVID-19 </a:t>
            </a:r>
            <a:r>
              <a:rPr lang="en-US" sz="12000" dirty="0" err="1">
                <a:effectLst/>
                <a:latin typeface="Calibri" panose="020F0502020204030204" pitchFamily="34" charset="0"/>
                <a:ea typeface="Calibri" panose="020F0502020204030204" pitchFamily="34" charset="0"/>
                <a:cs typeface="Arial" panose="020B0604020202020204" pitchFamily="34" charset="0"/>
              </a:rPr>
              <a:t>QUIKTest</a:t>
            </a:r>
            <a:r>
              <a:rPr lang="en-US" sz="12000" dirty="0">
                <a:effectLst/>
                <a:latin typeface="Calibri" panose="020F0502020204030204" pitchFamily="34" charset="0"/>
                <a:ea typeface="Calibri" panose="020F0502020204030204" pitchFamily="34" charset="0"/>
                <a:cs typeface="Arial" panose="020B0604020202020204" pitchFamily="34" charset="0"/>
              </a:rPr>
              <a:t> </a:t>
            </a:r>
          </a:p>
          <a:p>
            <a:pPr marR="0" lvl="0" algn="l">
              <a:lnSpc>
                <a:spcPct val="107000"/>
              </a:lnSpc>
              <a:spcBef>
                <a:spcPts val="0"/>
              </a:spcBef>
              <a:spcAft>
                <a:spcPts val="0"/>
              </a:spcAft>
            </a:pPr>
            <a:r>
              <a:rPr lang="en-US" sz="12000" dirty="0">
                <a:latin typeface="Calibri" panose="020F0502020204030204" pitchFamily="34" charset="0"/>
                <a:ea typeface="Calibri" panose="020F0502020204030204" pitchFamily="34" charset="0"/>
                <a:cs typeface="Arial" panose="020B0604020202020204" pitchFamily="34" charset="0"/>
              </a:rPr>
              <a:t>    </a:t>
            </a:r>
            <a:r>
              <a:rPr lang="en-US" sz="12000" dirty="0">
                <a:effectLst/>
                <a:latin typeface="Calibri" panose="020F0502020204030204" pitchFamily="34" charset="0"/>
                <a:ea typeface="Calibri" panose="020F0502020204030204" pitchFamily="34" charset="0"/>
                <a:cs typeface="Arial" panose="020B0604020202020204" pitchFamily="34" charset="0"/>
              </a:rPr>
              <a:t>Instructions sheet to test </a:t>
            </a:r>
          </a:p>
          <a:p>
            <a:pPr marR="0" lvl="0" algn="l">
              <a:lnSpc>
                <a:spcPct val="107000"/>
              </a:lnSpc>
              <a:spcBef>
                <a:spcPts val="0"/>
              </a:spcBef>
              <a:spcAft>
                <a:spcPts val="0"/>
              </a:spcAft>
            </a:pPr>
            <a:r>
              <a:rPr lang="en-US" sz="12000" dirty="0">
                <a:latin typeface="Calibri" panose="020F0502020204030204" pitchFamily="34" charset="0"/>
                <a:ea typeface="Calibri" panose="020F0502020204030204" pitchFamily="34" charset="0"/>
                <a:cs typeface="Arial" panose="020B0604020202020204" pitchFamily="34" charset="0"/>
              </a:rPr>
              <a:t>    </a:t>
            </a:r>
            <a:r>
              <a:rPr lang="en-US" sz="12000" dirty="0">
                <a:effectLst/>
                <a:latin typeface="Calibri" panose="020F0502020204030204" pitchFamily="34" charset="0"/>
                <a:ea typeface="Calibri" panose="020F0502020204030204" pitchFamily="34" charset="0"/>
                <a:cs typeface="Arial" panose="020B0604020202020204" pitchFamily="34" charset="0"/>
              </a:rPr>
              <a:t>Sam’s sample.  </a:t>
            </a:r>
            <a:endParaRPr lang="en-US" sz="12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12800" dirty="0">
                <a:effectLst/>
                <a:latin typeface="Calibri" panose="020F0502020204030204" pitchFamily="34" charset="0"/>
                <a:ea typeface="Calibri" panose="020F0502020204030204" pitchFamily="34" charset="0"/>
                <a:cs typeface="Arial" panose="020B0604020202020204" pitchFamily="34" charset="0"/>
              </a:rPr>
              <a:t> </a:t>
            </a: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solidFill>
                <a:schemeClr val="accent2">
                  <a:lumMod val="75000"/>
                </a:schemeClr>
              </a:solidFill>
            </a:endParaRPr>
          </a:p>
        </p:txBody>
      </p:sp>
      <p:pic>
        <p:nvPicPr>
          <p:cNvPr id="9" name="Picture 8">
            <a:extLst>
              <a:ext uri="{FF2B5EF4-FFF2-40B4-BE49-F238E27FC236}">
                <a16:creationId xmlns:a16="http://schemas.microsoft.com/office/drawing/2014/main" id="{769C640A-3AB5-3DCE-3CEC-31BDB0415E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63070" y="2238040"/>
            <a:ext cx="3377222" cy="4370523"/>
          </a:xfrm>
          <a:prstGeom prst="rect">
            <a:avLst/>
          </a:prstGeom>
          <a:ln>
            <a:solidFill>
              <a:schemeClr val="tx1"/>
            </a:solidFill>
          </a:ln>
        </p:spPr>
      </p:pic>
    </p:spTree>
    <p:extLst>
      <p:ext uri="{BB962C8B-B14F-4D97-AF65-F5344CB8AC3E}">
        <p14:creationId xmlns:p14="http://schemas.microsoft.com/office/powerpoint/2010/main" val="323221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11">
            <a:extLst>
              <a:ext uri="{FF2B5EF4-FFF2-40B4-BE49-F238E27FC236}">
                <a16:creationId xmlns:a16="http://schemas.microsoft.com/office/drawing/2014/main" id="{7CB29519-DD92-87B9-AB5A-9C50FC5B943D}"/>
              </a:ext>
            </a:extLst>
          </p:cNvPr>
          <p:cNvSpPr>
            <a:spLocks noGrp="1"/>
          </p:cNvSpPr>
          <p:nvPr>
            <p:ph type="subTitle" idx="1"/>
          </p:nvPr>
        </p:nvSpPr>
        <p:spPr>
          <a:xfrm>
            <a:off x="1140090" y="1466112"/>
            <a:ext cx="9949087" cy="2981198"/>
          </a:xfrm>
        </p:spPr>
        <p:txBody>
          <a:bodyPr>
            <a:noAutofit/>
          </a:bodyPr>
          <a:lstStyle/>
          <a:p>
            <a:pPr marR="0" lvl="0" algn="l">
              <a:lnSpc>
                <a:spcPct val="100000"/>
              </a:lnSpc>
              <a:spcBef>
                <a:spcPts val="0"/>
              </a:spcBef>
              <a:spcAft>
                <a:spcPts val="0"/>
              </a:spcAft>
            </a:pPr>
            <a:r>
              <a:rPr lang="en-US" sz="3000" dirty="0">
                <a:latin typeface="Calibri" panose="020F0502020204030204" pitchFamily="34" charset="0"/>
                <a:ea typeface="Calibri" panose="020F0502020204030204" pitchFamily="34" charset="0"/>
                <a:cs typeface="Arial" panose="020B0604020202020204" pitchFamily="34" charset="0"/>
              </a:rPr>
              <a:t>2. </a:t>
            </a:r>
            <a:r>
              <a:rPr lang="en-US" sz="3000" dirty="0">
                <a:effectLst/>
                <a:latin typeface="Calibri" panose="020F0502020204030204" pitchFamily="34" charset="0"/>
                <a:ea typeface="Calibri" panose="020F0502020204030204" pitchFamily="34" charset="0"/>
                <a:cs typeface="Arial" panose="020B0604020202020204" pitchFamily="34" charset="0"/>
              </a:rPr>
              <a:t>Does Sam have COVID-19?  Explain how you could </a:t>
            </a:r>
            <a:r>
              <a:rPr lang="en-US" sz="3000" dirty="0">
                <a:latin typeface="Calibri" panose="020F0502020204030204" pitchFamily="34" charset="0"/>
                <a:ea typeface="Calibri" panose="020F0502020204030204" pitchFamily="34" charset="0"/>
                <a:cs typeface="Arial" panose="020B0604020202020204" pitchFamily="34" charset="0"/>
              </a:rPr>
              <a:t>tell.</a:t>
            </a: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0000"/>
              </a:lnSpc>
              <a:spcBef>
                <a:spcPts val="0"/>
              </a:spcBef>
              <a:spcAft>
                <a:spcPts val="0"/>
              </a:spcAft>
            </a:pPr>
            <a:endParaRPr lang="en-US" sz="30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457200" marR="0" algn="l">
              <a:lnSpc>
                <a:spcPct val="100000"/>
              </a:lnSpc>
              <a:spcBef>
                <a:spcPts val="0"/>
              </a:spcBef>
              <a:spcAft>
                <a:spcPts val="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0000"/>
              </a:lnSpc>
              <a:spcBef>
                <a:spcPts val="0"/>
              </a:spcBef>
              <a:spcAft>
                <a:spcPts val="0"/>
              </a:spcAft>
            </a:pPr>
            <a:r>
              <a:rPr lang="en-US" sz="3000" dirty="0">
                <a:effectLst/>
                <a:latin typeface="Calibri" panose="020F0502020204030204" pitchFamily="34" charset="0"/>
                <a:ea typeface="Calibri" panose="020F0502020204030204" pitchFamily="34" charset="0"/>
                <a:cs typeface="Arial" panose="020B0604020202020204" pitchFamily="34" charset="0"/>
              </a:rPr>
              <a:t>3. Based on the results of Sam’s COVID-19 test, </a:t>
            </a:r>
            <a:r>
              <a:rPr lang="en-US" sz="3000" dirty="0" smtClean="0">
                <a:effectLst/>
                <a:latin typeface="Calibri" panose="020F0502020204030204" pitchFamily="34" charset="0"/>
                <a:ea typeface="Calibri" panose="020F0502020204030204" pitchFamily="34" charset="0"/>
                <a:cs typeface="Arial" panose="020B0604020202020204" pitchFamily="34" charset="0"/>
              </a:rPr>
              <a:t>could</a:t>
            </a:r>
          </a:p>
          <a:p>
            <a:pPr marR="0" lvl="0" algn="l">
              <a:lnSpc>
                <a:spcPct val="100000"/>
              </a:lnSpc>
              <a:spcBef>
                <a:spcPts val="0"/>
              </a:spcBef>
              <a:spcAft>
                <a:spcPts val="0"/>
              </a:spcAft>
            </a:pPr>
            <a:r>
              <a:rPr lang="en-US" sz="3000" dirty="0" smtClean="0">
                <a:latin typeface="Calibri" panose="020F0502020204030204" pitchFamily="34" charset="0"/>
                <a:ea typeface="Calibri" panose="020F0502020204030204" pitchFamily="34" charset="0"/>
                <a:cs typeface="Arial" panose="020B0604020202020204" pitchFamily="34" charset="0"/>
              </a:rPr>
              <a:t>   </a:t>
            </a:r>
            <a:r>
              <a:rPr lang="en-US" sz="3000" dirty="0" smtClean="0">
                <a:effectLst/>
                <a:latin typeface="Calibri" panose="020F0502020204030204" pitchFamily="34" charset="0"/>
                <a:ea typeface="Calibri" panose="020F0502020204030204" pitchFamily="34" charset="0"/>
                <a:cs typeface="Arial" panose="020B0604020202020204" pitchFamily="34" charset="0"/>
              </a:rPr>
              <a:t> Sam have put other people at risk for getting</a:t>
            </a:r>
          </a:p>
          <a:p>
            <a:pPr marR="0" lvl="0" algn="l">
              <a:lnSpc>
                <a:spcPct val="100000"/>
              </a:lnSpc>
              <a:spcBef>
                <a:spcPts val="0"/>
              </a:spcBef>
              <a:spcAft>
                <a:spcPts val="0"/>
              </a:spcAft>
            </a:pPr>
            <a:r>
              <a:rPr lang="en-US" sz="3000" dirty="0" smtClean="0">
                <a:latin typeface="Calibri" panose="020F0502020204030204" pitchFamily="34" charset="0"/>
                <a:ea typeface="Calibri" panose="020F0502020204030204" pitchFamily="34" charset="0"/>
                <a:cs typeface="Arial" panose="020B0604020202020204" pitchFamily="34" charset="0"/>
              </a:rPr>
              <a:t>    </a:t>
            </a:r>
            <a:r>
              <a:rPr lang="en-US" sz="3000" dirty="0">
                <a:effectLst/>
                <a:latin typeface="Calibri" panose="020F0502020204030204" pitchFamily="34" charset="0"/>
                <a:ea typeface="Calibri" panose="020F0502020204030204" pitchFamily="34" charset="0"/>
                <a:cs typeface="Arial" panose="020B0604020202020204" pitchFamily="34" charset="0"/>
              </a:rPr>
              <a:t>COVID-19?  Explain why or why not.</a:t>
            </a:r>
          </a:p>
          <a:p>
            <a:pPr marR="0" lvl="0" algn="l">
              <a:lnSpc>
                <a:spcPct val="100000"/>
              </a:lnSpc>
              <a:spcBef>
                <a:spcPts val="0"/>
              </a:spcBef>
              <a:spcAft>
                <a:spcPts val="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0000"/>
              </a:lnSpc>
              <a:spcBef>
                <a:spcPts val="0"/>
              </a:spcBef>
              <a:spcAft>
                <a:spcPts val="0"/>
              </a:spcAft>
            </a:pPr>
            <a:r>
              <a:rPr lang="en-US" sz="3000" dirty="0">
                <a:effectLst/>
                <a:latin typeface="Calibri" panose="020F0502020204030204" pitchFamily="34" charset="0"/>
                <a:ea typeface="Calibri" panose="020F0502020204030204" pitchFamily="34" charset="0"/>
                <a:cs typeface="Arial" panose="020B060402020202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l">
              <a:lnSpc>
                <a:spcPct val="100000"/>
              </a:lnSpc>
              <a:spcBef>
                <a:spcPts val="0"/>
              </a:spcBef>
              <a:spcAft>
                <a:spcPts val="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3000" b="1" dirty="0">
              <a:solidFill>
                <a:schemeClr val="accent2">
                  <a:lumMod val="75000"/>
                </a:schemeClr>
              </a:solidFill>
            </a:endParaRPr>
          </a:p>
        </p:txBody>
      </p:sp>
    </p:spTree>
    <p:extLst>
      <p:ext uri="{BB962C8B-B14F-4D97-AF65-F5344CB8AC3E}">
        <p14:creationId xmlns:p14="http://schemas.microsoft.com/office/powerpoint/2010/main" val="304130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BFFB763F-1B96-0C35-B565-097730DB026B}"/>
              </a:ext>
            </a:extLst>
          </p:cNvPr>
          <p:cNvSpPr>
            <a:spLocks noGrp="1" noChangeArrowheads="1"/>
          </p:cNvSpPr>
          <p:nvPr>
            <p:ph type="subTitle" idx="1"/>
          </p:nvPr>
        </p:nvSpPr>
        <p:spPr bwMode="auto">
          <a:xfrm>
            <a:off x="661391" y="204988"/>
            <a:ext cx="1081918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Part 3:  Who is likely to be hospitalized for COVID-19?</a:t>
            </a:r>
            <a:r>
              <a:rPr kumimoji="0" lang="en-US"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a:t>
            </a:r>
            <a:r>
              <a:rPr kumimoji="0" lang="en-US" altLang="en-US" sz="3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People Who Had Contact with Sam </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sheet shows eight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people who had contact with Sam the day before he started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having symptoms for COVID-19.  How at risk are each of these people for becoming very sick and hospitalized if they get COVID-19?    </a:t>
            </a:r>
          </a:p>
        </p:txBody>
      </p:sp>
      <p:pic>
        <p:nvPicPr>
          <p:cNvPr id="9" name="Picture 8">
            <a:extLst>
              <a:ext uri="{FF2B5EF4-FFF2-40B4-BE49-F238E27FC236}">
                <a16:creationId xmlns:a16="http://schemas.microsoft.com/office/drawing/2014/main" id="{AF442BA9-5B9B-B033-457C-DAD162B61AD2}"/>
              </a:ext>
            </a:extLst>
          </p:cNvPr>
          <p:cNvPicPr>
            <a:picLocks noChangeAspect="1"/>
          </p:cNvPicPr>
          <p:nvPr/>
        </p:nvPicPr>
        <p:blipFill>
          <a:blip r:embed="rId2"/>
          <a:stretch>
            <a:fillRect/>
          </a:stretch>
        </p:blipFill>
        <p:spPr>
          <a:xfrm>
            <a:off x="3690514" y="3067310"/>
            <a:ext cx="4546066" cy="3562951"/>
          </a:xfrm>
          <a:prstGeom prst="rect">
            <a:avLst/>
          </a:prstGeom>
          <a:ln>
            <a:solidFill>
              <a:schemeClr val="tx1"/>
            </a:solidFill>
          </a:ln>
        </p:spPr>
      </p:pic>
    </p:spTree>
    <p:extLst>
      <p:ext uri="{BB962C8B-B14F-4D97-AF65-F5344CB8AC3E}">
        <p14:creationId xmlns:p14="http://schemas.microsoft.com/office/powerpoint/2010/main" val="285620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BFFB763F-1B96-0C35-B565-097730DB026B}"/>
              </a:ext>
            </a:extLst>
          </p:cNvPr>
          <p:cNvSpPr>
            <a:spLocks noGrp="1" noChangeArrowheads="1"/>
          </p:cNvSpPr>
          <p:nvPr>
            <p:ph type="subTitle" idx="1"/>
          </p:nvPr>
        </p:nvSpPr>
        <p:spPr bwMode="auto">
          <a:xfrm>
            <a:off x="851324" y="4503772"/>
            <a:ext cx="10754089"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14350" marR="0" lvl="0" indent="-514350" algn="l" defTabSz="914400" rtl="0" eaLnBrk="0" fontAlgn="base" latinLnBrk="0" hangingPunct="0">
              <a:lnSpc>
                <a:spcPct val="100000"/>
              </a:lnSpc>
              <a:spcBef>
                <a:spcPct val="0"/>
              </a:spcBef>
              <a:spcAft>
                <a:spcPct val="0"/>
              </a:spcAft>
              <a:buClrTx/>
              <a:buSzTx/>
              <a:buAutoNum type="arabicPeriod"/>
              <a:tabLst/>
            </a:pP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Use the beads to predict each person’s risk for becoming </a:t>
            </a:r>
          </a:p>
          <a:p>
            <a:pPr marR="0" lvl="0" algn="l" defTabSz="914400" rtl="0" eaLnBrk="0" fontAlgn="base" latinLnBrk="0" hangingPunct="0">
              <a:lnSpc>
                <a:spcPct val="100000"/>
              </a:lnSpc>
              <a:spcBef>
                <a:spcPct val="0"/>
              </a:spcBef>
              <a:spcAft>
                <a:spcPct val="0"/>
              </a:spcAft>
              <a:buClrTx/>
              <a:buSzTx/>
              <a:tabLst/>
            </a:pPr>
            <a:r>
              <a:rPr lang="en-US" altLang="en-US" sz="3000" dirty="0">
                <a:latin typeface="Calibri" panose="020F0502020204030204" pitchFamily="34" charset="0"/>
                <a:ea typeface="Calibri" panose="020F0502020204030204" pitchFamily="34" charset="0"/>
                <a:cs typeface="Arial" panose="020B0604020202020204" pitchFamily="34" charset="0"/>
              </a:rPr>
              <a:t>      </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very sick and hospitalized.  Refer to the </a:t>
            </a:r>
            <a:r>
              <a:rPr kumimoji="0" lang="en-US" altLang="en-US" sz="3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Key for Beads.</a:t>
            </a:r>
          </a:p>
          <a:p>
            <a:pPr marR="0" lvl="0" defTabSz="914400" rtl="0" eaLnBrk="0" fontAlgn="base" latinLnBrk="0" hangingPunct="0">
              <a:lnSpc>
                <a:spcPct val="100000"/>
              </a:lnSpc>
              <a:spcBef>
                <a:spcPts val="2400"/>
              </a:spcBef>
              <a:spcAft>
                <a:spcPct val="0"/>
              </a:spcAft>
              <a:buClrTx/>
              <a:buSzTx/>
              <a:tabLst/>
            </a:pPr>
            <a:r>
              <a:rPr lang="en-US" altLang="en-US" sz="3200" b="1" dirty="0">
                <a:solidFill>
                  <a:srgbClr val="FF0000"/>
                </a:solidFill>
                <a:latin typeface="Calibri" panose="020F0502020204030204" pitchFamily="34" charset="0"/>
                <a:cs typeface="Arial" panose="020B0604020202020204" pitchFamily="34" charset="0"/>
              </a:rPr>
              <a:t>Red = likely     </a:t>
            </a:r>
            <a:r>
              <a:rPr lang="en-US" altLang="en-US" sz="3200" b="1" dirty="0">
                <a:solidFill>
                  <a:srgbClr val="7030A0"/>
                </a:solidFill>
                <a:latin typeface="Calibri" panose="020F0502020204030204" pitchFamily="34" charset="0"/>
                <a:cs typeface="Arial" panose="020B0604020202020204" pitchFamily="34" charset="0"/>
              </a:rPr>
              <a:t>Purple = somewhat likely     </a:t>
            </a:r>
            <a:r>
              <a:rPr lang="en-US" altLang="en-US" sz="3200" b="1" dirty="0">
                <a:solidFill>
                  <a:srgbClr val="0000FF"/>
                </a:solidFill>
                <a:latin typeface="Calibri" panose="020F0502020204030204" pitchFamily="34" charset="0"/>
                <a:cs typeface="Arial" panose="020B0604020202020204" pitchFamily="34" charset="0"/>
              </a:rPr>
              <a:t>Blue = not likely</a:t>
            </a:r>
            <a:endParaRPr kumimoji="0" lang="en-US" altLang="en-US" sz="3200" b="0" i="0" u="none" strike="noStrike" cap="none" normalizeH="0" baseline="0" dirty="0">
              <a:ln>
                <a:noFill/>
              </a:ln>
              <a:solidFill>
                <a:srgbClr val="0000FF"/>
              </a:solidFill>
              <a:effectLst/>
            </a:endParaRPr>
          </a:p>
        </p:txBody>
      </p:sp>
      <p:pic>
        <p:nvPicPr>
          <p:cNvPr id="2" name="Picture 1">
            <a:extLst>
              <a:ext uri="{FF2B5EF4-FFF2-40B4-BE49-F238E27FC236}">
                <a16:creationId xmlns:a16="http://schemas.microsoft.com/office/drawing/2014/main" id="{2DE89EBA-D1A3-9CFB-5831-167DC5D2F432}"/>
              </a:ext>
            </a:extLst>
          </p:cNvPr>
          <p:cNvPicPr>
            <a:picLocks noChangeAspect="1"/>
          </p:cNvPicPr>
          <p:nvPr/>
        </p:nvPicPr>
        <p:blipFill>
          <a:blip r:embed="rId2"/>
          <a:stretch>
            <a:fillRect/>
          </a:stretch>
        </p:blipFill>
        <p:spPr>
          <a:xfrm>
            <a:off x="3264725" y="476791"/>
            <a:ext cx="4546066" cy="3562951"/>
          </a:xfrm>
          <a:prstGeom prst="rect">
            <a:avLst/>
          </a:prstGeom>
          <a:ln>
            <a:solidFill>
              <a:schemeClr val="tx1"/>
            </a:solidFill>
          </a:ln>
        </p:spPr>
      </p:pic>
    </p:spTree>
    <p:extLst>
      <p:ext uri="{BB962C8B-B14F-4D97-AF65-F5344CB8AC3E}">
        <p14:creationId xmlns:p14="http://schemas.microsoft.com/office/powerpoint/2010/main" val="421074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11">
            <a:extLst>
              <a:ext uri="{FF2B5EF4-FFF2-40B4-BE49-F238E27FC236}">
                <a16:creationId xmlns:a16="http://schemas.microsoft.com/office/drawing/2014/main" id="{7CB29519-DD92-87B9-AB5A-9C50FC5B943D}"/>
              </a:ext>
            </a:extLst>
          </p:cNvPr>
          <p:cNvSpPr>
            <a:spLocks noGrp="1"/>
          </p:cNvSpPr>
          <p:nvPr>
            <p:ph type="subTitle" idx="1"/>
          </p:nvPr>
        </p:nvSpPr>
        <p:spPr>
          <a:xfrm>
            <a:off x="1390919" y="1062406"/>
            <a:ext cx="9144000" cy="4565310"/>
          </a:xfrm>
        </p:spPr>
        <p:txBody>
          <a:bodyPr>
            <a:no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2. Explain what things you considered when</a:t>
            </a:r>
          </a:p>
          <a:p>
            <a:pPr marL="0" marR="0" lvl="0" indent="0" algn="l" defTabSz="914400" rtl="0" eaLnBrk="0" fontAlgn="base" latinLnBrk="0" hangingPunct="0">
              <a:lnSpc>
                <a:spcPct val="100000"/>
              </a:lnSpc>
              <a:spcBef>
                <a:spcPct val="0"/>
              </a:spcBef>
              <a:spcAft>
                <a:spcPct val="0"/>
              </a:spcAft>
              <a:buClrTx/>
              <a:buSzTx/>
              <a:tabLst/>
            </a:pPr>
            <a:r>
              <a:rPr lang="en-US" altLang="en-US" sz="3000" dirty="0">
                <a:latin typeface="Calibri" panose="020F0502020204030204" pitchFamily="34" charset="0"/>
                <a:ea typeface="Calibri" panose="020F0502020204030204" pitchFamily="34" charset="0"/>
                <a:cs typeface="Arial" panose="020B0604020202020204" pitchFamily="34" charset="0"/>
              </a:rPr>
              <a:t>   </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predicting the person’s risk for becoming very sick</a:t>
            </a:r>
          </a:p>
          <a:p>
            <a:pPr marL="0" marR="0" lvl="0" indent="0" algn="l" defTabSz="914400" rtl="0" eaLnBrk="0" fontAlgn="base" latinLnBrk="0" hangingPunct="0">
              <a:lnSpc>
                <a:spcPct val="100000"/>
              </a:lnSpc>
              <a:spcBef>
                <a:spcPct val="0"/>
              </a:spcBef>
              <a:spcAft>
                <a:spcPct val="0"/>
              </a:spcAft>
              <a:buClrTx/>
              <a:buSzTx/>
              <a:tabLst/>
            </a:pPr>
            <a:r>
              <a:rPr lang="en-US" altLang="en-US" sz="3000" dirty="0">
                <a:latin typeface="Calibri" panose="020F0502020204030204" pitchFamily="34" charset="0"/>
                <a:ea typeface="Calibri" panose="020F0502020204030204" pitchFamily="34" charset="0"/>
                <a:cs typeface="Arial" panose="020B0604020202020204" pitchFamily="34" charset="0"/>
              </a:rPr>
              <a:t>   </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and hospitalized if they get COVID-19.  </a:t>
            </a:r>
          </a:p>
          <a:p>
            <a:pPr marL="0" marR="0" lvl="0" indent="0" algn="l" defTabSz="914400" rtl="0" eaLnBrk="0" fontAlgn="base" latinLnBrk="0" hangingPunct="0">
              <a:lnSpc>
                <a:spcPct val="100000"/>
              </a:lnSpc>
              <a:spcBef>
                <a:spcPct val="0"/>
              </a:spcBef>
              <a:spcAft>
                <a:spcPct val="0"/>
              </a:spcAft>
              <a:buClrTx/>
              <a:buSzTx/>
              <a:tabLst/>
            </a:pPr>
            <a:endParaRPr lang="en-US" altLang="en-US" sz="3000" dirty="0">
              <a:latin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3000" dirty="0"/>
          </a:p>
          <a:p>
            <a:pPr marL="0" marR="0" lvl="0" indent="0" algn="l" defTabSz="914400" rtl="0" eaLnBrk="0" fontAlgn="base" latinLnBrk="0" hangingPunct="0">
              <a:lnSpc>
                <a:spcPct val="100000"/>
              </a:lnSpc>
              <a:spcBef>
                <a:spcPct val="0"/>
              </a:spcBef>
              <a:spcAft>
                <a:spcPct val="0"/>
              </a:spcAft>
              <a:buClrTx/>
              <a:buSzTx/>
              <a:tabLst/>
            </a:pP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3. What kinds of additional information would help you    </a:t>
            </a:r>
          </a:p>
          <a:p>
            <a:pPr marL="0" marR="0" lvl="0" indent="0" algn="l" defTabSz="914400" rtl="0" eaLnBrk="0" fontAlgn="base" latinLnBrk="0" hangingPunct="0">
              <a:lnSpc>
                <a:spcPct val="100000"/>
              </a:lnSpc>
              <a:spcBef>
                <a:spcPct val="0"/>
              </a:spcBef>
              <a:spcAft>
                <a:spcPct val="0"/>
              </a:spcAft>
              <a:buClrTx/>
              <a:buSzTx/>
              <a:tabLst/>
            </a:pPr>
            <a:r>
              <a:rPr lang="en-US" altLang="en-US" sz="3000" dirty="0">
                <a:latin typeface="Calibri" panose="020F0502020204030204" pitchFamily="34" charset="0"/>
                <a:ea typeface="Calibri" panose="020F0502020204030204" pitchFamily="34" charset="0"/>
                <a:cs typeface="Arial" panose="020B0604020202020204" pitchFamily="34" charset="0"/>
              </a:rPr>
              <a:t>     </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decide which people are more at risk of being </a:t>
            </a:r>
          </a:p>
          <a:p>
            <a:pPr marL="0" marR="0" lvl="0" indent="0" algn="l" defTabSz="914400" rtl="0" eaLnBrk="0" fontAlgn="base" latinLnBrk="0" hangingPunct="0">
              <a:lnSpc>
                <a:spcPct val="100000"/>
              </a:lnSpc>
              <a:spcBef>
                <a:spcPct val="0"/>
              </a:spcBef>
              <a:spcAft>
                <a:spcPct val="0"/>
              </a:spcAft>
              <a:buClrTx/>
              <a:buSzTx/>
              <a:tabLst/>
            </a:pPr>
            <a:r>
              <a:rPr lang="en-US" altLang="en-US" sz="3000" dirty="0">
                <a:latin typeface="Calibri" panose="020F0502020204030204" pitchFamily="34" charset="0"/>
                <a:ea typeface="Calibri" panose="020F0502020204030204" pitchFamily="34" charset="0"/>
                <a:cs typeface="Arial" panose="020B0604020202020204" pitchFamily="34" charset="0"/>
              </a:rPr>
              <a:t>     </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hospitalized if they get COVID-19?</a:t>
            </a:r>
            <a:endParaRPr kumimoji="0" lang="en-US" altLang="en-US" sz="3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000" b="1" dirty="0">
              <a:solidFill>
                <a:schemeClr val="accent2">
                  <a:lumMod val="75000"/>
                </a:schemeClr>
              </a:solidFill>
            </a:endParaRPr>
          </a:p>
        </p:txBody>
      </p:sp>
    </p:spTree>
    <p:extLst>
      <p:ext uri="{BB962C8B-B14F-4D97-AF65-F5344CB8AC3E}">
        <p14:creationId xmlns:p14="http://schemas.microsoft.com/office/powerpoint/2010/main" val="250965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50181C8-E90B-F90B-103C-0523454C2B8F}"/>
              </a:ext>
            </a:extLst>
          </p:cNvPr>
          <p:cNvSpPr txBox="1"/>
          <p:nvPr/>
        </p:nvSpPr>
        <p:spPr>
          <a:xfrm>
            <a:off x="664640" y="221391"/>
            <a:ext cx="10416225" cy="6415218"/>
          </a:xfrm>
          <a:prstGeom prst="rect">
            <a:avLst/>
          </a:prstGeom>
          <a:noFill/>
        </p:spPr>
        <p:txBody>
          <a:bodyPr wrap="square">
            <a:spAutoFit/>
          </a:bodyPr>
          <a:lstStyle/>
          <a:p>
            <a:pPr marL="0" marR="0">
              <a:lnSpc>
                <a:spcPct val="107000"/>
              </a:lnSpc>
              <a:spcBef>
                <a:spcPts val="0"/>
              </a:spcBef>
              <a:spcAft>
                <a:spcPts val="0"/>
              </a:spcAft>
            </a:pPr>
            <a:r>
              <a:rPr lang="en-US" sz="32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Part 4:  Who is at risk if they get COVID-19?</a:t>
            </a:r>
          </a:p>
          <a:p>
            <a:pPr marL="0" marR="0">
              <a:lnSpc>
                <a:spcPct val="107000"/>
              </a:lnSpc>
              <a:spcBef>
                <a:spcPts val="0"/>
              </a:spcBef>
              <a:spcAft>
                <a:spcPts val="0"/>
              </a:spcAft>
            </a:pPr>
            <a:r>
              <a:rPr lang="en-US"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3000" dirty="0">
                <a:effectLst/>
                <a:latin typeface="Calibri" panose="020F0502020204030204" pitchFamily="34" charset="0"/>
                <a:ea typeface="Calibri" panose="020F0502020204030204" pitchFamily="34" charset="0"/>
                <a:cs typeface="Arial" panose="020B0604020202020204" pitchFamily="34" charset="0"/>
              </a:rPr>
              <a:t> The </a:t>
            </a:r>
            <a:r>
              <a:rPr lang="en-US" sz="3000" b="1" dirty="0">
                <a:effectLst/>
                <a:latin typeface="Calibri" panose="020F0502020204030204" pitchFamily="34" charset="0"/>
                <a:ea typeface="Calibri" panose="020F0502020204030204" pitchFamily="34" charset="0"/>
                <a:cs typeface="Arial" panose="020B0604020202020204" pitchFamily="34" charset="0"/>
              </a:rPr>
              <a:t>Health Information Cards</a:t>
            </a:r>
            <a:r>
              <a:rPr lang="en-US" sz="3000" dirty="0">
                <a:effectLst/>
                <a:latin typeface="Calibri" panose="020F0502020204030204" pitchFamily="34" charset="0"/>
                <a:ea typeface="Calibri" panose="020F0502020204030204" pitchFamily="34" charset="0"/>
                <a:cs typeface="Arial" panose="020B0604020202020204" pitchFamily="34" charset="0"/>
              </a:rPr>
              <a:t> provide information on each person’s health.  Match the cards with the people on the </a:t>
            </a:r>
            <a:r>
              <a:rPr lang="en-US" sz="3000" b="1" dirty="0">
                <a:effectLst/>
                <a:latin typeface="Calibri" panose="020F0502020204030204" pitchFamily="34" charset="0"/>
                <a:ea typeface="Calibri" panose="020F0502020204030204" pitchFamily="34" charset="0"/>
                <a:cs typeface="Arial" panose="020B0604020202020204" pitchFamily="34" charset="0"/>
              </a:rPr>
              <a:t>People Who Had Contact with Sam</a:t>
            </a:r>
            <a:r>
              <a:rPr lang="en-US" sz="3000" dirty="0">
                <a:effectLst/>
                <a:latin typeface="Calibri" panose="020F0502020204030204" pitchFamily="34" charset="0"/>
                <a:ea typeface="Calibri" panose="020F0502020204030204" pitchFamily="34" charset="0"/>
                <a:cs typeface="Arial" panose="020B0604020202020204" pitchFamily="34" charset="0"/>
              </a:rPr>
              <a:t> sheet.  Place each Health Information card next to the appropriate person.</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0" dirty="0">
                <a:effectLst/>
                <a:latin typeface="Calibri" panose="020F0502020204030204" pitchFamily="34" charset="0"/>
                <a:ea typeface="Calibri" panose="020F0502020204030204" pitchFamily="34" charset="0"/>
                <a:cs typeface="Arial" panose="020B060402020202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000" dirty="0">
                <a:effectLst/>
                <a:latin typeface="Calibri" panose="020F0502020204030204" pitchFamily="34" charset="0"/>
                <a:ea typeface="Calibri" panose="020F0502020204030204" pitchFamily="34" charset="0"/>
                <a:cs typeface="Arial" panose="020B0604020202020204" pitchFamily="34" charset="0"/>
              </a:rPr>
              <a:t>2. Circle the names of the people who are “at risk” being</a:t>
            </a:r>
          </a:p>
          <a:p>
            <a:pPr marR="0" lvl="0">
              <a:lnSpc>
                <a:spcPct val="107000"/>
              </a:lnSpc>
              <a:spcBef>
                <a:spcPts val="0"/>
              </a:spcBef>
              <a:spcAft>
                <a:spcPts val="0"/>
              </a:spcAft>
            </a:pPr>
            <a:r>
              <a:rPr lang="en-US" sz="3000" dirty="0">
                <a:latin typeface="Calibri" panose="020F0502020204030204" pitchFamily="34" charset="0"/>
                <a:ea typeface="Calibri" panose="020F0502020204030204" pitchFamily="34" charset="0"/>
                <a:cs typeface="Arial" panose="020B0604020202020204" pitchFamily="34" charset="0"/>
              </a:rPr>
              <a:t>   </a:t>
            </a:r>
            <a:r>
              <a:rPr lang="en-US" sz="3000" dirty="0">
                <a:effectLst/>
                <a:latin typeface="Calibri" panose="020F0502020204030204" pitchFamily="34" charset="0"/>
                <a:ea typeface="Calibri" panose="020F0502020204030204" pitchFamily="34" charset="0"/>
                <a:cs typeface="Arial" panose="020B0604020202020204" pitchFamily="34" charset="0"/>
              </a:rPr>
              <a:t> hospitalized if they get COVID-19.</a:t>
            </a:r>
            <a:r>
              <a:rPr lang="en-US" sz="3200" dirty="0">
                <a:effectLst/>
                <a:latin typeface="Calibri" panose="020F0502020204030204" pitchFamily="34"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Angel Perez			           Nevada Cody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Nilsa Crowder			Bonny </a:t>
            </a:r>
            <a:r>
              <a:rPr lang="en-US" sz="2800" dirty="0" err="1">
                <a:effectLst/>
                <a:latin typeface="Calibri" panose="020F0502020204030204" pitchFamily="34" charset="0"/>
                <a:ea typeface="Calibri" panose="020F0502020204030204" pitchFamily="34" charset="0"/>
                <a:cs typeface="Arial" panose="020B0604020202020204" pitchFamily="34" charset="0"/>
              </a:rPr>
              <a:t>Blankston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Dean Trembly			Mason </a:t>
            </a:r>
            <a:r>
              <a:rPr lang="en-US" sz="2800" dirty="0" err="1">
                <a:effectLst/>
                <a:latin typeface="Calibri" panose="020F0502020204030204" pitchFamily="34" charset="0"/>
                <a:ea typeface="Calibri" panose="020F0502020204030204" pitchFamily="34" charset="0"/>
                <a:cs typeface="Arial" panose="020B0604020202020204" pitchFamily="34" charset="0"/>
              </a:rPr>
              <a:t>Blankston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Tia Sierra				Greg </a:t>
            </a:r>
            <a:r>
              <a:rPr lang="en-US" sz="2800" dirty="0" err="1">
                <a:effectLst/>
                <a:latin typeface="Calibri" panose="020F0502020204030204" pitchFamily="34" charset="0"/>
                <a:ea typeface="Calibri" panose="020F0502020204030204" pitchFamily="34" charset="0"/>
                <a:cs typeface="Arial" panose="020B0604020202020204" pitchFamily="34" charset="0"/>
              </a:rPr>
              <a:t>Nhan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3360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A46F3-13F2-D827-4133-56300EB51FA1}"/>
              </a:ext>
            </a:extLst>
          </p:cNvPr>
          <p:cNvSpPr/>
          <p:nvPr/>
        </p:nvSpPr>
        <p:spPr>
          <a:xfrm>
            <a:off x="0"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BFDFB-6353-0183-E449-9E39A9EFA2D2}"/>
              </a:ext>
            </a:extLst>
          </p:cNvPr>
          <p:cNvSpPr/>
          <p:nvPr/>
        </p:nvSpPr>
        <p:spPr>
          <a:xfrm>
            <a:off x="11856953" y="0"/>
            <a:ext cx="335047"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18F73-6F64-A6EF-36A3-64FDC78C139B}"/>
              </a:ext>
            </a:extLst>
          </p:cNvPr>
          <p:cNvCxnSpPr/>
          <p:nvPr/>
        </p:nvCxnSpPr>
        <p:spPr>
          <a:xfrm>
            <a:off x="362970" y="0"/>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2A9C39-90E1-8051-7F97-5BF4CCA271FC}"/>
              </a:ext>
            </a:extLst>
          </p:cNvPr>
          <p:cNvCxnSpPr/>
          <p:nvPr/>
        </p:nvCxnSpPr>
        <p:spPr>
          <a:xfrm>
            <a:off x="11834847" y="-1"/>
            <a:ext cx="0" cy="6798669"/>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11">
            <a:extLst>
              <a:ext uri="{FF2B5EF4-FFF2-40B4-BE49-F238E27FC236}">
                <a16:creationId xmlns:a16="http://schemas.microsoft.com/office/drawing/2014/main" id="{7CB29519-DD92-87B9-AB5A-9C50FC5B943D}"/>
              </a:ext>
            </a:extLst>
          </p:cNvPr>
          <p:cNvSpPr>
            <a:spLocks noGrp="1"/>
          </p:cNvSpPr>
          <p:nvPr>
            <p:ph type="subTitle" idx="1"/>
          </p:nvPr>
        </p:nvSpPr>
        <p:spPr>
          <a:xfrm>
            <a:off x="795738" y="677353"/>
            <a:ext cx="9872262" cy="1655762"/>
          </a:xfrm>
        </p:spPr>
        <p:txBody>
          <a:bodyPr>
            <a:normAutofit fontScale="25000" lnSpcReduction="20000"/>
          </a:bodyPr>
          <a:lstStyle/>
          <a:p>
            <a:pPr marR="0" lvl="0" algn="l">
              <a:lnSpc>
                <a:spcPct val="107000"/>
              </a:lnSpc>
              <a:spcBef>
                <a:spcPts val="0"/>
              </a:spcBef>
              <a:spcAft>
                <a:spcPts val="0"/>
              </a:spcAft>
            </a:pPr>
            <a:r>
              <a:rPr lang="en-US" sz="12800" dirty="0">
                <a:effectLst/>
                <a:latin typeface="Calibri" panose="020F0502020204030204" pitchFamily="34" charset="0"/>
                <a:ea typeface="Calibri" panose="020F0502020204030204" pitchFamily="34" charset="0"/>
                <a:cs typeface="Arial" panose="020B0604020202020204" pitchFamily="34" charset="0"/>
              </a:rPr>
              <a:t>3. Could you tell just by looking at pictures of the</a:t>
            </a:r>
          </a:p>
          <a:p>
            <a:pPr marR="0" lvl="0" algn="l">
              <a:lnSpc>
                <a:spcPct val="107000"/>
              </a:lnSpc>
              <a:spcBef>
                <a:spcPts val="0"/>
              </a:spcBef>
              <a:spcAft>
                <a:spcPts val="0"/>
              </a:spcAft>
            </a:pPr>
            <a:r>
              <a:rPr lang="en-US" sz="12800" dirty="0">
                <a:latin typeface="Calibri" panose="020F0502020204030204" pitchFamily="34" charset="0"/>
                <a:ea typeface="Calibri" panose="020F0502020204030204" pitchFamily="34" charset="0"/>
                <a:cs typeface="Arial" panose="020B0604020202020204" pitchFamily="34" charset="0"/>
              </a:rPr>
              <a:t>   </a:t>
            </a:r>
            <a:r>
              <a:rPr lang="en-US" sz="12800" dirty="0">
                <a:effectLst/>
                <a:latin typeface="Calibri" panose="020F0502020204030204" pitchFamily="34" charset="0"/>
                <a:ea typeface="Calibri" panose="020F0502020204030204" pitchFamily="34" charset="0"/>
                <a:cs typeface="Arial" panose="020B0604020202020204" pitchFamily="34" charset="0"/>
              </a:rPr>
              <a:t> people whether getting COVID-19 will be dangerous</a:t>
            </a:r>
          </a:p>
          <a:p>
            <a:pPr marR="0" lvl="0" algn="l">
              <a:lnSpc>
                <a:spcPct val="107000"/>
              </a:lnSpc>
              <a:spcBef>
                <a:spcPts val="0"/>
              </a:spcBef>
              <a:spcAft>
                <a:spcPts val="0"/>
              </a:spcAft>
            </a:pPr>
            <a:r>
              <a:rPr lang="en-US" sz="12800" dirty="0">
                <a:latin typeface="Calibri" panose="020F0502020204030204" pitchFamily="34" charset="0"/>
                <a:ea typeface="Calibri" panose="020F0502020204030204" pitchFamily="34" charset="0"/>
                <a:cs typeface="Arial" panose="020B0604020202020204" pitchFamily="34" charset="0"/>
              </a:rPr>
              <a:t>   </a:t>
            </a:r>
            <a:r>
              <a:rPr lang="en-US" sz="12800" dirty="0">
                <a:effectLst/>
                <a:latin typeface="Calibri" panose="020F0502020204030204" pitchFamily="34" charset="0"/>
                <a:ea typeface="Calibri" panose="020F0502020204030204" pitchFamily="34" charset="0"/>
                <a:cs typeface="Arial" panose="020B0604020202020204" pitchFamily="34" charset="0"/>
              </a:rPr>
              <a:t> for them?  Explain why or why not.</a:t>
            </a: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800" dirty="0">
                <a:effectLst/>
                <a:latin typeface="Calibri" panose="020F0502020204030204" pitchFamily="34" charset="0"/>
                <a:ea typeface="Calibri" panose="020F0502020204030204" pitchFamily="34" charset="0"/>
                <a:cs typeface="Arial" panose="020B0604020202020204" pitchFamily="34" charset="0"/>
              </a:rPr>
              <a:t> </a:t>
            </a: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800" dirty="0">
                <a:effectLst/>
                <a:latin typeface="Calibri" panose="020F0502020204030204" pitchFamily="34" charset="0"/>
                <a:ea typeface="Calibri" panose="020F0502020204030204" pitchFamily="34" charset="0"/>
                <a:cs typeface="Arial" panose="020B0604020202020204" pitchFamily="34" charset="0"/>
              </a:rPr>
              <a:t> </a:t>
            </a: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r>
              <a:rPr lang="en-US" sz="12800" dirty="0">
                <a:effectLst/>
                <a:latin typeface="Calibri" panose="020F0502020204030204" pitchFamily="34" charset="0"/>
                <a:ea typeface="Calibri" panose="020F0502020204030204" pitchFamily="34" charset="0"/>
                <a:cs typeface="Arial" panose="020B0604020202020204" pitchFamily="34" charset="0"/>
              </a:rPr>
              <a:t>4. What things could “at risk” people do to avoid</a:t>
            </a:r>
          </a:p>
          <a:p>
            <a:pPr marR="0" lvl="0" algn="l">
              <a:lnSpc>
                <a:spcPct val="107000"/>
              </a:lnSpc>
              <a:spcBef>
                <a:spcPts val="0"/>
              </a:spcBef>
              <a:spcAft>
                <a:spcPts val="0"/>
              </a:spcAft>
            </a:pPr>
            <a:r>
              <a:rPr lang="en-US" sz="12800" dirty="0">
                <a:latin typeface="Calibri" panose="020F0502020204030204" pitchFamily="34" charset="0"/>
                <a:ea typeface="Calibri" panose="020F0502020204030204" pitchFamily="34" charset="0"/>
                <a:cs typeface="Arial" panose="020B0604020202020204" pitchFamily="34" charset="0"/>
              </a:rPr>
              <a:t>    </a:t>
            </a:r>
            <a:r>
              <a:rPr lang="en-US" sz="12800" dirty="0">
                <a:effectLst/>
                <a:latin typeface="Calibri" panose="020F0502020204030204" pitchFamily="34" charset="0"/>
                <a:ea typeface="Calibri" panose="020F0502020204030204" pitchFamily="34" charset="0"/>
                <a:cs typeface="Arial" panose="020B0604020202020204" pitchFamily="34" charset="0"/>
              </a:rPr>
              <a:t> getting COVID-19?</a:t>
            </a: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endParaRPr lang="en-US" sz="12800" dirty="0">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r>
              <a:rPr lang="en-US" sz="12800" dirty="0">
                <a:effectLst/>
                <a:latin typeface="Calibri" panose="020F0502020204030204" pitchFamily="34" charset="0"/>
                <a:ea typeface="Calibri" panose="020F0502020204030204" pitchFamily="34" charset="0"/>
                <a:cs typeface="Arial" panose="020B0604020202020204" pitchFamily="34" charset="0"/>
              </a:rPr>
              <a:t>5. What things could </a:t>
            </a:r>
            <a:r>
              <a:rPr lang="en-US" sz="12800" u="sng" dirty="0">
                <a:effectLst/>
                <a:latin typeface="Calibri" panose="020F0502020204030204" pitchFamily="34" charset="0"/>
                <a:ea typeface="Calibri" panose="020F0502020204030204" pitchFamily="34" charset="0"/>
                <a:cs typeface="Arial" panose="020B0604020202020204" pitchFamily="34" charset="0"/>
              </a:rPr>
              <a:t>you</a:t>
            </a:r>
            <a:r>
              <a:rPr lang="en-US" sz="12800" dirty="0">
                <a:effectLst/>
                <a:latin typeface="Calibri" panose="020F0502020204030204" pitchFamily="34" charset="0"/>
                <a:ea typeface="Calibri" panose="020F0502020204030204" pitchFamily="34" charset="0"/>
                <a:cs typeface="Arial" panose="020B0604020202020204" pitchFamily="34" charset="0"/>
              </a:rPr>
              <a:t> do to protect “at risk”</a:t>
            </a:r>
          </a:p>
          <a:p>
            <a:pPr marR="0" lvl="0" algn="l">
              <a:lnSpc>
                <a:spcPct val="107000"/>
              </a:lnSpc>
              <a:spcBef>
                <a:spcPts val="0"/>
              </a:spcBef>
              <a:spcAft>
                <a:spcPts val="0"/>
              </a:spcAft>
            </a:pPr>
            <a:r>
              <a:rPr lang="en-US" sz="12800" dirty="0">
                <a:latin typeface="Calibri" panose="020F0502020204030204" pitchFamily="34" charset="0"/>
                <a:ea typeface="Calibri" panose="020F0502020204030204" pitchFamily="34" charset="0"/>
                <a:cs typeface="Arial" panose="020B0604020202020204" pitchFamily="34" charset="0"/>
              </a:rPr>
              <a:t>    </a:t>
            </a:r>
            <a:r>
              <a:rPr lang="en-US" sz="12800" dirty="0">
                <a:effectLst/>
                <a:latin typeface="Calibri" panose="020F0502020204030204" pitchFamily="34" charset="0"/>
                <a:ea typeface="Calibri" panose="020F0502020204030204" pitchFamily="34" charset="0"/>
                <a:cs typeface="Arial" panose="020B0604020202020204" pitchFamily="34" charset="0"/>
              </a:rPr>
              <a:t> people from getting COVID-19?  </a:t>
            </a: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12800" dirty="0">
                <a:effectLst/>
                <a:latin typeface="Calibri" panose="020F0502020204030204" pitchFamily="34" charset="0"/>
                <a:ea typeface="Calibri" panose="020F0502020204030204" pitchFamily="34" charset="0"/>
                <a:cs typeface="Arial" panose="020B0604020202020204" pitchFamily="34" charset="0"/>
              </a:rPr>
              <a:t> </a:t>
            </a: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endParaRPr lang="en-US" sz="1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solidFill>
                <a:schemeClr val="accent2">
                  <a:lumMod val="75000"/>
                </a:schemeClr>
              </a:solidFill>
            </a:endParaRPr>
          </a:p>
        </p:txBody>
      </p:sp>
    </p:spTree>
    <p:extLst>
      <p:ext uri="{BB962C8B-B14F-4D97-AF65-F5344CB8AC3E}">
        <p14:creationId xmlns:p14="http://schemas.microsoft.com/office/powerpoint/2010/main" val="3355305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1051</Words>
  <Application>Microsoft Office PowerPoint</Application>
  <PresentationFormat>Widescreen</PresentationFormat>
  <Paragraphs>122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Lucida Sans Unicode</vt:lpstr>
      <vt:lpstr>Times New Roman</vt:lpstr>
      <vt:lpstr>Office Theme</vt:lpstr>
      <vt:lpstr>At Risk for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of COVID-19?</dc:title>
  <dc:creator>Susan Holt</dc:creator>
  <cp:lastModifiedBy>Markowitz, Dina G</cp:lastModifiedBy>
  <cp:revision>39</cp:revision>
  <dcterms:created xsi:type="dcterms:W3CDTF">2022-08-05T21:58:23Z</dcterms:created>
  <dcterms:modified xsi:type="dcterms:W3CDTF">2023-09-10T21:29:56Z</dcterms:modified>
</cp:coreProperties>
</file>