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5.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heme/themeOverride1.xml" ContentType="application/vnd.openxmlformats-officedocument.themeOverr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charts/chart2.xml" ContentType="application/vnd.openxmlformats-officedocument.drawingml.chart+xml"/>
  <Override PartName="/ppt/drawings/drawing1.xml" ContentType="application/vnd.openxmlformats-officedocument.drawingml.chartshapes+xml"/>
  <Override PartName="/ppt/notesSlides/notesSlide24.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rts/colors1.xml" ContentType="application/vnd.ms-office.chartcolorstyle+xml"/>
  <Override PartName="/ppt/charts/style1.xml" ContentType="application/vnd.ms-office.chartstyle+xml"/>
  <Override PartName="/ppt/charts/colors2.xml" ContentType="application/vnd.ms-office.chartcolorstyle+xml"/>
  <Override PartName="/ppt/charts/style2.xml" ContentType="application/vnd.ms-office.chartstyle+xml"/>
  <Override PartName="/ppt/charts/colors3.xml" ContentType="application/vnd.ms-office.chartcolorstyle+xml"/>
  <Override PartName="/ppt/charts/style3.xml" ContentType="application/vnd.ms-office.chartstyle+xml"/>
  <Override PartName="/ppt/charts/colors4.xml" ContentType="application/vnd.ms-office.chartcolorstyle+xml"/>
  <Override PartName="/ppt/charts/style4.xml" ContentType="application/vnd.ms-office.chartstyle+xml"/>
  <Override PartName="/ppt/charts/colors5.xml" ContentType="application/vnd.ms-office.chartcolorstyle+xml"/>
  <Override PartName="/ppt/charts/style5.xml" ContentType="application/vnd.ms-office.chartstyle+xml"/>
  <Override PartName="/ppt/charts/colors6.xml" ContentType="application/vnd.ms-office.chartcolorstyle+xml"/>
  <Override PartName="/ppt/charts/style6.xml" ContentType="application/vnd.ms-office.chartstyle+xml"/>
  <Override PartName="/ppt/charts/colors7.xml" ContentType="application/vnd.ms-office.chartcolorstyle+xml"/>
  <Override PartName="/ppt/charts/style7.xml" ContentType="application/vnd.ms-office.chart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83" r:id="rId1"/>
    <p:sldMasterId id="2147483701" r:id="rId2"/>
    <p:sldMasterId id="2147483724" r:id="rId3"/>
    <p:sldMasterId id="2147483736" r:id="rId4"/>
    <p:sldMasterId id="2147483781" r:id="rId5"/>
    <p:sldMasterId id="2147483800" r:id="rId6"/>
    <p:sldMasterId id="2147483806" r:id="rId7"/>
  </p:sldMasterIdLst>
  <p:notesMasterIdLst>
    <p:notesMasterId r:id="rId89"/>
  </p:notesMasterIdLst>
  <p:handoutMasterIdLst>
    <p:handoutMasterId r:id="rId90"/>
  </p:handoutMasterIdLst>
  <p:sldIdLst>
    <p:sldId id="549" r:id="rId8"/>
    <p:sldId id="438" r:id="rId9"/>
    <p:sldId id="548" r:id="rId10"/>
    <p:sldId id="433" r:id="rId11"/>
    <p:sldId id="470" r:id="rId12"/>
    <p:sldId id="454" r:id="rId13"/>
    <p:sldId id="380" r:id="rId14"/>
    <p:sldId id="471" r:id="rId15"/>
    <p:sldId id="472" r:id="rId16"/>
    <p:sldId id="473" r:id="rId17"/>
    <p:sldId id="474" r:id="rId18"/>
    <p:sldId id="475" r:id="rId19"/>
    <p:sldId id="476" r:id="rId20"/>
    <p:sldId id="477" r:id="rId21"/>
    <p:sldId id="455" r:id="rId22"/>
    <p:sldId id="439" r:id="rId23"/>
    <p:sldId id="479" r:id="rId24"/>
    <p:sldId id="440" r:id="rId25"/>
    <p:sldId id="398" r:id="rId26"/>
    <p:sldId id="400" r:id="rId27"/>
    <p:sldId id="441" r:id="rId28"/>
    <p:sldId id="478" r:id="rId29"/>
    <p:sldId id="466" r:id="rId30"/>
    <p:sldId id="465" r:id="rId31"/>
    <p:sldId id="537" r:id="rId32"/>
    <p:sldId id="538" r:id="rId33"/>
    <p:sldId id="539" r:id="rId34"/>
    <p:sldId id="540" r:id="rId35"/>
    <p:sldId id="541" r:id="rId36"/>
    <p:sldId id="542" r:id="rId37"/>
    <p:sldId id="543" r:id="rId38"/>
    <p:sldId id="544" r:id="rId39"/>
    <p:sldId id="545" r:id="rId40"/>
    <p:sldId id="546" r:id="rId41"/>
    <p:sldId id="547" r:id="rId42"/>
    <p:sldId id="491" r:id="rId43"/>
    <p:sldId id="492" r:id="rId44"/>
    <p:sldId id="493" r:id="rId45"/>
    <p:sldId id="494" r:id="rId46"/>
    <p:sldId id="495" r:id="rId47"/>
    <p:sldId id="496" r:id="rId48"/>
    <p:sldId id="497" r:id="rId49"/>
    <p:sldId id="498" r:id="rId50"/>
    <p:sldId id="499" r:id="rId51"/>
    <p:sldId id="500" r:id="rId52"/>
    <p:sldId id="501" r:id="rId53"/>
    <p:sldId id="502" r:id="rId54"/>
    <p:sldId id="503" r:id="rId55"/>
    <p:sldId id="504" r:id="rId56"/>
    <p:sldId id="505" r:id="rId57"/>
    <p:sldId id="506" r:id="rId58"/>
    <p:sldId id="507" r:id="rId59"/>
    <p:sldId id="508" r:id="rId60"/>
    <p:sldId id="509" r:id="rId61"/>
    <p:sldId id="510" r:id="rId62"/>
    <p:sldId id="511" r:id="rId63"/>
    <p:sldId id="512" r:id="rId64"/>
    <p:sldId id="513" r:id="rId65"/>
    <p:sldId id="514" r:id="rId66"/>
    <p:sldId id="515" r:id="rId67"/>
    <p:sldId id="516" r:id="rId68"/>
    <p:sldId id="517" r:id="rId69"/>
    <p:sldId id="518" r:id="rId70"/>
    <p:sldId id="519" r:id="rId71"/>
    <p:sldId id="520" r:id="rId72"/>
    <p:sldId id="521" r:id="rId73"/>
    <p:sldId id="522" r:id="rId74"/>
    <p:sldId id="523" r:id="rId75"/>
    <p:sldId id="524" r:id="rId76"/>
    <p:sldId id="525" r:id="rId77"/>
    <p:sldId id="526" r:id="rId78"/>
    <p:sldId id="527" r:id="rId79"/>
    <p:sldId id="528" r:id="rId80"/>
    <p:sldId id="529" r:id="rId81"/>
    <p:sldId id="530" r:id="rId82"/>
    <p:sldId id="531" r:id="rId83"/>
    <p:sldId id="532" r:id="rId84"/>
    <p:sldId id="533" r:id="rId85"/>
    <p:sldId id="534" r:id="rId86"/>
    <p:sldId id="535" r:id="rId87"/>
    <p:sldId id="536" r:id="rId88"/>
  </p:sldIdLst>
  <p:sldSz cx="9144000" cy="6858000" type="screen4x3"/>
  <p:notesSz cx="6858000" cy="9296400"/>
  <p:embeddedFontLst>
    <p:embeddedFont>
      <p:font typeface="Calibri" panose="020F0502020204030204" pitchFamily="34" charset="0"/>
      <p:regular r:id="rId91"/>
      <p:bold r:id="rId92"/>
      <p:italic r:id="rId93"/>
      <p:boldItalic r:id="rId94"/>
    </p:embeddedFont>
    <p:embeddedFont>
      <p:font typeface="Garamond" panose="02020404030301010803" pitchFamily="18" charset="0"/>
      <p:regular r:id="rId95"/>
      <p:bold r:id="rId96"/>
      <p:italic r:id="rId97"/>
    </p:embeddedFont>
    <p:embeddedFont>
      <p:font typeface="Myriad Web Pro" panose="020B0604020202020204" charset="0"/>
      <p:regular r:id="rId98"/>
      <p:bold r:id="rId99"/>
      <p:italic r:id="rId100"/>
    </p:embeddedFont>
    <p:embeddedFont>
      <p:font typeface="Palatino Linotype" panose="02040502050505030304" pitchFamily="18" charset="0"/>
      <p:regular r:id="rId101"/>
      <p:bold r:id="rId102"/>
      <p:italic r:id="rId103"/>
      <p:boldItalic r:id="rId104"/>
    </p:embeddedFont>
    <p:embeddedFont>
      <p:font typeface="Candara" panose="020E0502030303020204" pitchFamily="34" charset="0"/>
      <p:regular r:id="rId105"/>
      <p:bold r:id="rId106"/>
      <p:italic r:id="rId107"/>
      <p:boldItalic r:id="rId108"/>
    </p:embeddedFont>
    <p:embeddedFont>
      <p:font typeface="Calibri Light" panose="020F0302020204030204" pitchFamily="34" charset="0"/>
      <p:regular r:id="rId109"/>
      <p:italic r:id="rId110"/>
    </p:embeddedFont>
    <p:embeddedFont>
      <p:font typeface="Wingdings 3" panose="05040102010807070707" pitchFamily="18" charset="2"/>
      <p:regular r:id="rId11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2928">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Bonner, Aja (CDC/OCOO/OSEP)" initials="BA(" lastIdx="1" clrIdx="0"/>
  <p:cmAuthor id="1" name="Cathy Young" initials="cay2" lastIdx="6" clrIdx="1"/>
  <p:cmAuthor id="2" name="CDC User" initials="CU" lastIdx="13" clrIdx="2"/>
  <p:cmAuthor id="3" name="Crick, Cynthia (CDC/OID/NCHHSTP)" initials="CC(" lastIdx="1"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5FD69"/>
    <a:srgbClr val="7F7F7F"/>
    <a:srgbClr val="99FF66"/>
    <a:srgbClr val="66FF66"/>
    <a:srgbClr val="66FF33"/>
    <a:srgbClr val="FFFFFF"/>
    <a:srgbClr val="FFF2CC"/>
    <a:srgbClr val="7030A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611" autoAdjust="0"/>
    <p:restoredTop sz="78508" autoAdjust="0"/>
  </p:normalViewPr>
  <p:slideViewPr>
    <p:cSldViewPr>
      <p:cViewPr>
        <p:scale>
          <a:sx n="77" d="100"/>
          <a:sy n="77" d="100"/>
        </p:scale>
        <p:origin x="-1896" y="-72"/>
      </p:cViewPr>
      <p:guideLst>
        <p:guide orient="horz" pos="2160"/>
        <p:guide pos="2880"/>
      </p:guideLst>
    </p:cSldViewPr>
  </p:slideViewPr>
  <p:notesTextViewPr>
    <p:cViewPr>
      <p:scale>
        <a:sx n="100" d="100"/>
        <a:sy n="100" d="100"/>
      </p:scale>
      <p:origin x="0" y="0"/>
    </p:cViewPr>
  </p:notesTextViewPr>
  <p:sorterViewPr>
    <p:cViewPr>
      <p:scale>
        <a:sx n="170" d="100"/>
        <a:sy n="170" d="100"/>
      </p:scale>
      <p:origin x="0" y="0"/>
    </p:cViewPr>
  </p:sorterViewPr>
  <p:notesViewPr>
    <p:cSldViewPr>
      <p:cViewPr>
        <p:scale>
          <a:sx n="200" d="100"/>
          <a:sy n="200" d="100"/>
        </p:scale>
        <p:origin x="-1392" y="204"/>
      </p:cViewPr>
      <p:guideLst>
        <p:guide orient="horz" pos="2928"/>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84" Type="http://schemas.openxmlformats.org/officeDocument/2006/relationships/slide" Target="slides/slide77.xml"/><Relationship Id="rId89" Type="http://schemas.openxmlformats.org/officeDocument/2006/relationships/notesMaster" Target="notesMasters/notesMaster1.xml"/><Relationship Id="rId112" Type="http://schemas.openxmlformats.org/officeDocument/2006/relationships/commentAuthors" Target="commentAuthors.xml"/><Relationship Id="rId16" Type="http://schemas.openxmlformats.org/officeDocument/2006/relationships/slide" Target="slides/slide9.xml"/><Relationship Id="rId107" Type="http://schemas.openxmlformats.org/officeDocument/2006/relationships/font" Target="fonts/font17.fntdata"/><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slide" Target="slides/slide59.xml"/><Relationship Id="rId74" Type="http://schemas.openxmlformats.org/officeDocument/2006/relationships/slide" Target="slides/slide67.xml"/><Relationship Id="rId79" Type="http://schemas.openxmlformats.org/officeDocument/2006/relationships/slide" Target="slides/slide72.xml"/><Relationship Id="rId87" Type="http://schemas.openxmlformats.org/officeDocument/2006/relationships/slide" Target="slides/slide80.xml"/><Relationship Id="rId102" Type="http://schemas.openxmlformats.org/officeDocument/2006/relationships/font" Target="fonts/font12.fntdata"/><Relationship Id="rId110" Type="http://schemas.openxmlformats.org/officeDocument/2006/relationships/font" Target="fonts/font20.fntdata"/><Relationship Id="rId115"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slide" Target="slides/slide54.xml"/><Relationship Id="rId82" Type="http://schemas.openxmlformats.org/officeDocument/2006/relationships/slide" Target="slides/slide75.xml"/><Relationship Id="rId90" Type="http://schemas.openxmlformats.org/officeDocument/2006/relationships/handoutMaster" Target="handoutMasters/handoutMaster1.xml"/><Relationship Id="rId95" Type="http://schemas.openxmlformats.org/officeDocument/2006/relationships/font" Target="fonts/font5.fntdata"/><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77" Type="http://schemas.openxmlformats.org/officeDocument/2006/relationships/slide" Target="slides/slide70.xml"/><Relationship Id="rId100" Type="http://schemas.openxmlformats.org/officeDocument/2006/relationships/font" Target="fonts/font10.fntdata"/><Relationship Id="rId105" Type="http://schemas.openxmlformats.org/officeDocument/2006/relationships/font" Target="fonts/font15.fntdata"/><Relationship Id="rId113" Type="http://schemas.openxmlformats.org/officeDocument/2006/relationships/presProps" Target="presProps.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80" Type="http://schemas.openxmlformats.org/officeDocument/2006/relationships/slide" Target="slides/slide73.xml"/><Relationship Id="rId85" Type="http://schemas.openxmlformats.org/officeDocument/2006/relationships/slide" Target="slides/slide78.xml"/><Relationship Id="rId93" Type="http://schemas.openxmlformats.org/officeDocument/2006/relationships/font" Target="fonts/font3.fntdata"/><Relationship Id="rId98" Type="http://schemas.openxmlformats.org/officeDocument/2006/relationships/font" Target="fonts/font8.fntdata"/><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103" Type="http://schemas.openxmlformats.org/officeDocument/2006/relationships/font" Target="fonts/font13.fntdata"/><Relationship Id="rId108" Type="http://schemas.openxmlformats.org/officeDocument/2006/relationships/font" Target="fonts/font18.fntdata"/><Relationship Id="rId116" Type="http://schemas.openxmlformats.org/officeDocument/2006/relationships/tableStyles" Target="tableStyles.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slide" Target="slides/slide68.xml"/><Relationship Id="rId83" Type="http://schemas.openxmlformats.org/officeDocument/2006/relationships/slide" Target="slides/slide76.xml"/><Relationship Id="rId88" Type="http://schemas.openxmlformats.org/officeDocument/2006/relationships/slide" Target="slides/slide81.xml"/><Relationship Id="rId91" Type="http://schemas.openxmlformats.org/officeDocument/2006/relationships/font" Target="fonts/font1.fntdata"/><Relationship Id="rId96" Type="http://schemas.openxmlformats.org/officeDocument/2006/relationships/font" Target="fonts/font6.fntdata"/><Relationship Id="rId111" Type="http://schemas.openxmlformats.org/officeDocument/2006/relationships/font" Target="fonts/font21.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6" Type="http://schemas.openxmlformats.org/officeDocument/2006/relationships/font" Target="fonts/font16.fntdata"/><Relationship Id="rId114" Type="http://schemas.openxmlformats.org/officeDocument/2006/relationships/viewProps" Target="viewProps.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slide" Target="slides/slide71.xml"/><Relationship Id="rId81" Type="http://schemas.openxmlformats.org/officeDocument/2006/relationships/slide" Target="slides/slide74.xml"/><Relationship Id="rId86" Type="http://schemas.openxmlformats.org/officeDocument/2006/relationships/slide" Target="slides/slide79.xml"/><Relationship Id="rId94" Type="http://schemas.openxmlformats.org/officeDocument/2006/relationships/font" Target="fonts/font4.fntdata"/><Relationship Id="rId99" Type="http://schemas.openxmlformats.org/officeDocument/2006/relationships/font" Target="fonts/font9.fntdata"/><Relationship Id="rId101" Type="http://schemas.openxmlformats.org/officeDocument/2006/relationships/font" Target="fonts/font11.fntdata"/><Relationship Id="rId4" Type="http://schemas.openxmlformats.org/officeDocument/2006/relationships/slideMaster" Target="slideMasters/slideMaster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109" Type="http://schemas.openxmlformats.org/officeDocument/2006/relationships/font" Target="fonts/font19.fntdata"/><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97" Type="http://schemas.openxmlformats.org/officeDocument/2006/relationships/font" Target="fonts/font7.fntdata"/><Relationship Id="rId104" Type="http://schemas.openxmlformats.org/officeDocument/2006/relationships/font" Target="fonts/font14.fntdata"/><Relationship Id="rId7" Type="http://schemas.openxmlformats.org/officeDocument/2006/relationships/slideMaster" Target="slideMasters/slideMaster7.xml"/><Relationship Id="rId71" Type="http://schemas.openxmlformats.org/officeDocument/2006/relationships/slide" Target="slides/slide64.xml"/><Relationship Id="rId92" Type="http://schemas.openxmlformats.org/officeDocument/2006/relationships/font" Target="fonts/font2.fntdata"/><Relationship Id="rId2" Type="http://schemas.openxmlformats.org/officeDocument/2006/relationships/slideMaster" Target="slideMasters/slideMaster2.xml"/><Relationship Id="rId29" Type="http://schemas.openxmlformats.org/officeDocument/2006/relationships/slide" Target="slides/slide22.xml"/></Relationships>
</file>

<file path=ppt/charts/_rels/chart1.xml.rels><?xml version="1.0" encoding="UTF-8" standalone="yes"?>
<Relationships xmlns="http://schemas.openxmlformats.org/package/2006/relationships"><Relationship Id="rId3" Type="http://schemas.microsoft.com/office/2011/relationships/chartStyle" Target="style1.xml"/><Relationship Id="rId2" Type="http://schemas.microsoft.com/office/2011/relationships/chartColorStyle" Target="colors1.xml"/><Relationship Id="rId1" Type="http://schemas.openxmlformats.org/officeDocument/2006/relationships/oleObject" Target="file:///C:\Users\bmw05\Desktop\JFK_Summary_Graphs.xlsx" TargetMode="External"/></Relationships>
</file>

<file path=ppt/charts/_rels/chart2.xml.rels><?xml version="1.0" encoding="UTF-8" standalone="yes"?>
<Relationships xmlns="http://schemas.openxmlformats.org/package/2006/relationships"><Relationship Id="rId3" Type="http://schemas.microsoft.com/office/2011/relationships/chartColorStyle" Target="colors2.xml"/><Relationship Id="rId2" Type="http://schemas.openxmlformats.org/officeDocument/2006/relationships/chartUserShapes" Target="../drawings/drawing1.xml"/><Relationship Id="rId1" Type="http://schemas.openxmlformats.org/officeDocument/2006/relationships/oleObject" Target="file:///C:\Users\bmw05\Desktop\JFK_Summary_Graphs.xlsx" TargetMode="External"/><Relationship Id="rId4" Type="http://schemas.microsoft.com/office/2011/relationships/chartStyle" Target="style2.xml"/></Relationships>
</file>

<file path=ppt/charts/_rels/chart3.xml.rels><?xml version="1.0" encoding="UTF-8" standalone="yes"?>
<Relationships xmlns="http://schemas.openxmlformats.org/package/2006/relationships"><Relationship Id="rId3" Type="http://schemas.microsoft.com/office/2011/relationships/chartStyle" Target="style3.xml"/><Relationship Id="rId2" Type="http://schemas.microsoft.com/office/2011/relationships/chartColorStyle" Target="colors3.xml"/><Relationship Id="rId1" Type="http://schemas.openxmlformats.org/officeDocument/2006/relationships/oleObject" Target="file:///C:\Users\bmw05\Desktop\JFK_Summary_Graphs.xlsx" TargetMode="External"/></Relationships>
</file>

<file path=ppt/charts/_rels/chart4.xml.rels><?xml version="1.0" encoding="UTF-8" standalone="yes"?>
<Relationships xmlns="http://schemas.openxmlformats.org/package/2006/relationships"><Relationship Id="rId3" Type="http://schemas.microsoft.com/office/2011/relationships/chartStyle" Target="style4.xml"/><Relationship Id="rId2" Type="http://schemas.microsoft.com/office/2011/relationships/chartColorStyle" Target="colors4.xml"/><Relationship Id="rId1" Type="http://schemas.openxmlformats.org/officeDocument/2006/relationships/oleObject" Target="file:///C:\Users\bmw05\Desktop\JFK_Summary_Graphs.xlsx" TargetMode="External"/></Relationships>
</file>

<file path=ppt/charts/_rels/chart5.xml.rels><?xml version="1.0" encoding="UTF-8" standalone="yes"?>
<Relationships xmlns="http://schemas.openxmlformats.org/package/2006/relationships"><Relationship Id="rId3" Type="http://schemas.microsoft.com/office/2011/relationships/chartStyle" Target="style5.xml"/><Relationship Id="rId2" Type="http://schemas.microsoft.com/office/2011/relationships/chartColorStyle" Target="colors5.xml"/><Relationship Id="rId1" Type="http://schemas.openxmlformats.org/officeDocument/2006/relationships/oleObject" Target="file:///C:\Users\bmw05\Desktop\JFK_Summary_Graphs.xlsx" TargetMode="External"/></Relationships>
</file>

<file path=ppt/charts/_rels/chart6.xml.rels><?xml version="1.0" encoding="UTF-8" standalone="yes"?>
<Relationships xmlns="http://schemas.openxmlformats.org/package/2006/relationships"><Relationship Id="rId3" Type="http://schemas.microsoft.com/office/2011/relationships/chartStyle" Target="style6.xml"/><Relationship Id="rId2" Type="http://schemas.microsoft.com/office/2011/relationships/chartColorStyle" Target="colors6.xml"/><Relationship Id="rId1" Type="http://schemas.openxmlformats.org/officeDocument/2006/relationships/oleObject" Target="file:///C:\Users\bmw05\Desktop\JFK_Summary_Graphs.xlsx" TargetMode="External"/></Relationships>
</file>

<file path=ppt/charts/_rels/chart7.xml.rels><?xml version="1.0" encoding="UTF-8" standalone="yes"?>
<Relationships xmlns="http://schemas.openxmlformats.org/package/2006/relationships"><Relationship Id="rId3" Type="http://schemas.microsoft.com/office/2011/relationships/chartStyle" Target="style7.xml"/><Relationship Id="rId2" Type="http://schemas.microsoft.com/office/2011/relationships/chartColorStyle" Target="colors7.xml"/><Relationship Id="rId1" Type="http://schemas.openxmlformats.org/officeDocument/2006/relationships/oleObject" Target="file:///C:\Users\bmw05\Desktop\JFK_Summary_Graph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'Country Data'!$B$2</c:f>
              <c:strCache>
                <c:ptCount val="1"/>
                <c:pt idx="0">
                  <c:v>Travelers</c:v>
                </c:pt>
              </c:strCache>
            </c:strRef>
          </c:tx>
          <c:spPr>
            <a:solidFill>
              <a:schemeClr val="accent6">
                <a:lumMod val="60000"/>
                <a:lumOff val="40000"/>
              </a:schemeClr>
            </a:solidFill>
            <a:ln>
              <a:noFill/>
            </a:ln>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'Country Data'!$A$3:$A$9</c:f>
              <c:strCache>
                <c:ptCount val="7"/>
                <c:pt idx="0">
                  <c:v>Guinea</c:v>
                </c:pt>
                <c:pt idx="1">
                  <c:v>Liberia</c:v>
                </c:pt>
                <c:pt idx="2">
                  <c:v>Mali</c:v>
                </c:pt>
                <c:pt idx="3">
                  <c:v>Sierra Leone</c:v>
                </c:pt>
                <c:pt idx="4">
                  <c:v>Multiple Countries</c:v>
                </c:pt>
                <c:pt idx="5">
                  <c:v>Unknown</c:v>
                </c:pt>
                <c:pt idx="6">
                  <c:v>Total</c:v>
                </c:pt>
              </c:strCache>
            </c:strRef>
          </c:cat>
          <c:val>
            <c:numRef>
              <c:f>'Country Data'!$B$3:$B$9</c:f>
              <c:numCache>
                <c:formatCode>General</c:formatCode>
                <c:ptCount val="7"/>
                <c:pt idx="0">
                  <c:v>474</c:v>
                </c:pt>
                <c:pt idx="1">
                  <c:v>235</c:v>
                </c:pt>
                <c:pt idx="2">
                  <c:v>260</c:v>
                </c:pt>
                <c:pt idx="3">
                  <c:v>151</c:v>
                </c:pt>
                <c:pt idx="4">
                  <c:v>45</c:v>
                </c:pt>
                <c:pt idx="5">
                  <c:v>11</c:v>
                </c:pt>
                <c:pt idx="6">
                  <c:v>1176</c:v>
                </c:pt>
              </c:numCache>
            </c:numRef>
          </c:val>
        </c:ser>
        <c:dLbls>
          <c:dLblPos val="outEnd"/>
          <c:showLegendKey val="0"/>
          <c:showVal val="1"/>
          <c:showCatName val="0"/>
          <c:showSerName val="0"/>
          <c:showPercent val="0"/>
          <c:showBubbleSize val="0"/>
        </c:dLbls>
        <c:gapWidth val="100"/>
        <c:overlap val="-24"/>
        <c:axId val="150493056"/>
        <c:axId val="150516480"/>
      </c:barChart>
      <c:catAx>
        <c:axId val="150493056"/>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50516480"/>
        <c:crosses val="autoZero"/>
        <c:auto val="1"/>
        <c:lblAlgn val="ctr"/>
        <c:lblOffset val="100"/>
        <c:noMultiLvlLbl val="0"/>
      </c:catAx>
      <c:valAx>
        <c:axId val="15051648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5049305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1444351709783602"/>
          <c:y val="3.3782146228290934E-2"/>
          <c:w val="0.58215693795770174"/>
          <c:h val="0.93264936544166965"/>
        </c:manualLayout>
      </c:layout>
      <c:doughnutChart>
        <c:varyColors val="1"/>
        <c:ser>
          <c:idx val="0"/>
          <c:order val="0"/>
          <c:tx>
            <c:strRef>
              <c:f>'Country Data'!$E$1:$E$2</c:f>
              <c:strCache>
                <c:ptCount val="2"/>
                <c:pt idx="0">
                  <c:v>11/18/2014-01/05/2015</c:v>
                </c:pt>
                <c:pt idx="1">
                  <c:v>Travelers</c:v>
                </c:pt>
              </c:strCache>
            </c:strRef>
          </c:tx>
          <c:dPt>
            <c:idx val="0"/>
            <c:bubble3D val="0"/>
            <c:spPr>
              <a:solidFill>
                <a:schemeClr val="accent6">
                  <a:lumMod val="60000"/>
                  <a:lumOff val="40000"/>
                </a:schemeClr>
              </a:solidFill>
              <a:ln>
                <a:noFill/>
              </a:ln>
              <a:effectLst/>
              <a:scene3d>
                <a:camera prst="orthographicFront"/>
                <a:lightRig rig="brightRoom" dir="t"/>
              </a:scene3d>
              <a:sp3d prstMaterial="flat">
                <a:bevelT w="50800" h="101600" prst="angle"/>
                <a:contourClr>
                  <a:srgbClr val="000000"/>
                </a:contourClr>
              </a:sp3d>
            </c:spPr>
          </c:dPt>
          <c:dPt>
            <c:idx val="1"/>
            <c:bubble3D val="0"/>
            <c:spPr>
              <a:solidFill>
                <a:schemeClr val="accent2"/>
              </a:solidFill>
              <a:ln>
                <a:noFill/>
              </a:ln>
              <a:effectLst/>
              <a:scene3d>
                <a:camera prst="orthographicFront"/>
                <a:lightRig rig="brightRoom" dir="t"/>
              </a:scene3d>
              <a:sp3d prstMaterial="flat">
                <a:bevelT w="50800" h="101600" prst="angle"/>
                <a:contourClr>
                  <a:srgbClr val="000000"/>
                </a:contourClr>
              </a:sp3d>
            </c:spPr>
          </c:dPt>
          <c:dPt>
            <c:idx val="2"/>
            <c:bubble3D val="0"/>
            <c:spPr>
              <a:solidFill>
                <a:schemeClr val="accent3">
                  <a:lumMod val="60000"/>
                  <a:lumOff val="40000"/>
                </a:schemeClr>
              </a:solidFill>
              <a:ln>
                <a:noFill/>
              </a:ln>
              <a:effectLst/>
              <a:scene3d>
                <a:camera prst="orthographicFront"/>
                <a:lightRig rig="brightRoom" dir="t"/>
              </a:scene3d>
              <a:sp3d prstMaterial="flat">
                <a:bevelT w="50800" h="101600" prst="angle"/>
                <a:contourClr>
                  <a:srgbClr val="000000"/>
                </a:contourClr>
              </a:sp3d>
            </c:spPr>
          </c:dPt>
          <c:dPt>
            <c:idx val="3"/>
            <c:bubble3D val="0"/>
            <c:spPr>
              <a:solidFill>
                <a:schemeClr val="accent4"/>
              </a:solidFill>
              <a:ln>
                <a:noFill/>
              </a:ln>
              <a:effectLst/>
              <a:scene3d>
                <a:camera prst="orthographicFront"/>
                <a:lightRig rig="brightRoom" dir="t"/>
              </a:scene3d>
              <a:sp3d prstMaterial="flat">
                <a:bevelT w="50800" h="101600" prst="angle"/>
                <a:contourClr>
                  <a:srgbClr val="000000"/>
                </a:contourClr>
              </a:sp3d>
            </c:spPr>
          </c:dPt>
          <c:dPt>
            <c:idx val="4"/>
            <c:bubble3D val="0"/>
            <c:spPr>
              <a:solidFill>
                <a:schemeClr val="accent5"/>
              </a:solidFill>
              <a:ln>
                <a:noFill/>
              </a:ln>
              <a:effectLst/>
              <a:scene3d>
                <a:camera prst="orthographicFront"/>
                <a:lightRig rig="brightRoom" dir="t"/>
              </a:scene3d>
              <a:sp3d prstMaterial="flat">
                <a:bevelT w="50800" h="101600" prst="angle"/>
                <a:contourClr>
                  <a:srgbClr val="000000"/>
                </a:contourClr>
              </a:sp3d>
            </c:spPr>
          </c:dPt>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2">
                        <a:lumMod val="10000"/>
                      </a:schemeClr>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'Country Data'!$D$3:$D$7</c:f>
              <c:strCache>
                <c:ptCount val="5"/>
                <c:pt idx="0">
                  <c:v>Guinea</c:v>
                </c:pt>
                <c:pt idx="1">
                  <c:v>Liberia</c:v>
                </c:pt>
                <c:pt idx="2">
                  <c:v>Mali</c:v>
                </c:pt>
                <c:pt idx="3">
                  <c:v>Sierra Leone</c:v>
                </c:pt>
                <c:pt idx="4">
                  <c:v>Multiple Countries</c:v>
                </c:pt>
              </c:strCache>
            </c:strRef>
          </c:cat>
          <c:val>
            <c:numRef>
              <c:f>'Country Data'!$E$3:$E$7</c:f>
              <c:numCache>
                <c:formatCode>General</c:formatCode>
                <c:ptCount val="5"/>
                <c:pt idx="0">
                  <c:v>226</c:v>
                </c:pt>
                <c:pt idx="1">
                  <c:v>125</c:v>
                </c:pt>
                <c:pt idx="2">
                  <c:v>260</c:v>
                </c:pt>
                <c:pt idx="3">
                  <c:v>70</c:v>
                </c:pt>
                <c:pt idx="4">
                  <c:v>31</c:v>
                </c:pt>
              </c:numCache>
            </c:numRef>
          </c:val>
        </c:ser>
        <c:ser>
          <c:idx val="1"/>
          <c:order val="1"/>
          <c:tx>
            <c:strRef>
              <c:f>'Country Data'!$G$1:$G$2</c:f>
              <c:strCache>
                <c:ptCount val="2"/>
                <c:pt idx="0">
                  <c:v>10/11/2014-01/06/2015</c:v>
                </c:pt>
                <c:pt idx="1">
                  <c:v>Ebola Affected Countries Visited</c:v>
                </c:pt>
              </c:strCache>
            </c:strRef>
          </c:tx>
          <c:dPt>
            <c:idx val="0"/>
            <c:bubble3D val="0"/>
            <c:spPr>
              <a:solidFill>
                <a:schemeClr val="accent1"/>
              </a:solidFill>
              <a:ln>
                <a:noFill/>
              </a:ln>
              <a:effectLst/>
              <a:scene3d>
                <a:camera prst="orthographicFront"/>
                <a:lightRig rig="brightRoom" dir="t"/>
              </a:scene3d>
              <a:sp3d prstMaterial="flat">
                <a:bevelT w="50800" h="101600" prst="angle"/>
                <a:contourClr>
                  <a:srgbClr val="000000"/>
                </a:contourClr>
              </a:sp3d>
            </c:spPr>
          </c:dPt>
          <c:dPt>
            <c:idx val="1"/>
            <c:bubble3D val="0"/>
            <c:spPr>
              <a:solidFill>
                <a:schemeClr val="accent2"/>
              </a:solidFill>
              <a:ln>
                <a:noFill/>
              </a:ln>
              <a:effectLst/>
              <a:scene3d>
                <a:camera prst="orthographicFront"/>
                <a:lightRig rig="brightRoom" dir="t"/>
              </a:scene3d>
              <a:sp3d prstMaterial="flat">
                <a:bevelT w="50800" h="101600" prst="angle"/>
                <a:contourClr>
                  <a:srgbClr val="000000"/>
                </a:contourClr>
              </a:sp3d>
            </c:spPr>
          </c:dPt>
          <c:dPt>
            <c:idx val="2"/>
            <c:bubble3D val="0"/>
            <c:spPr>
              <a:solidFill>
                <a:schemeClr val="accent3"/>
              </a:solidFill>
              <a:ln>
                <a:noFill/>
              </a:ln>
              <a:effectLst/>
              <a:scene3d>
                <a:camera prst="orthographicFront"/>
                <a:lightRig rig="brightRoom" dir="t"/>
              </a:scene3d>
              <a:sp3d prstMaterial="flat">
                <a:bevelT w="50800" h="101600" prst="angle"/>
                <a:contourClr>
                  <a:srgbClr val="000000"/>
                </a:contourClr>
              </a:sp3d>
            </c:spPr>
          </c:dPt>
          <c:dPt>
            <c:idx val="3"/>
            <c:bubble3D val="0"/>
            <c:spPr>
              <a:solidFill>
                <a:schemeClr val="accent4"/>
              </a:solidFill>
              <a:ln>
                <a:noFill/>
              </a:ln>
              <a:effectLst/>
              <a:scene3d>
                <a:camera prst="orthographicFront"/>
                <a:lightRig rig="brightRoom" dir="t"/>
              </a:scene3d>
              <a:sp3d prstMaterial="flat">
                <a:bevelT w="50800" h="101600" prst="angle"/>
                <a:contourClr>
                  <a:srgbClr val="000000"/>
                </a:contourClr>
              </a:sp3d>
            </c:spPr>
          </c:dPt>
          <c:dPt>
            <c:idx val="4"/>
            <c:bubble3D val="0"/>
            <c:spPr>
              <a:solidFill>
                <a:schemeClr val="accent5"/>
              </a:solidFill>
              <a:ln>
                <a:noFill/>
              </a:ln>
              <a:effectLst/>
              <a:scene3d>
                <a:camera prst="orthographicFront"/>
                <a:lightRig rig="brightRoom" dir="t"/>
              </a:scene3d>
              <a:sp3d prstMaterial="flat">
                <a:bevelT w="50800" h="101600" prst="angle"/>
                <a:contourClr>
                  <a:srgbClr val="000000"/>
                </a:contourClr>
              </a:sp3d>
            </c:spPr>
          </c:dPt>
          <c:dLbls>
            <c:delete val="1"/>
          </c:dLbls>
          <c:cat>
            <c:strRef>
              <c:f>'Country Data'!$D$3:$D$7</c:f>
              <c:strCache>
                <c:ptCount val="5"/>
                <c:pt idx="0">
                  <c:v>Guinea</c:v>
                </c:pt>
                <c:pt idx="1">
                  <c:v>Liberia</c:v>
                </c:pt>
                <c:pt idx="2">
                  <c:v>Mali</c:v>
                </c:pt>
                <c:pt idx="3">
                  <c:v>Sierra Leone</c:v>
                </c:pt>
                <c:pt idx="4">
                  <c:v>Multiple Countries</c:v>
                </c:pt>
              </c:strCache>
            </c:strRef>
          </c:cat>
          <c:val>
            <c:numRef>
              <c:f>'Country Data'!$G$3:$G$7</c:f>
              <c:numCache>
                <c:formatCode>@</c:formatCode>
                <c:ptCount val="5"/>
                <c:pt idx="0">
                  <c:v>0</c:v>
                </c:pt>
                <c:pt idx="1">
                  <c:v>0</c:v>
                </c:pt>
                <c:pt idx="2" formatCode="General">
                  <c:v>0</c:v>
                </c:pt>
                <c:pt idx="3" formatCode="General">
                  <c:v>0</c:v>
                </c:pt>
                <c:pt idx="4" formatCode="General">
                  <c:v>0</c:v>
                </c:pt>
              </c:numCache>
            </c:numRef>
          </c:val>
        </c:ser>
        <c:ser>
          <c:idx val="2"/>
          <c:order val="2"/>
          <c:tx>
            <c:strRef>
              <c:f>'Country Data'!$H$1:$H$2</c:f>
              <c:strCache>
                <c:ptCount val="2"/>
                <c:pt idx="0">
                  <c:v>10/11/2014-01/06/2015</c:v>
                </c:pt>
                <c:pt idx="1">
                  <c:v>Travelers</c:v>
                </c:pt>
              </c:strCache>
            </c:strRef>
          </c:tx>
          <c:dPt>
            <c:idx val="0"/>
            <c:bubble3D val="0"/>
            <c:spPr>
              <a:solidFill>
                <a:schemeClr val="accent6">
                  <a:lumMod val="60000"/>
                  <a:lumOff val="40000"/>
                </a:schemeClr>
              </a:solidFill>
              <a:ln>
                <a:noFill/>
              </a:ln>
              <a:effectLst/>
              <a:scene3d>
                <a:camera prst="orthographicFront"/>
                <a:lightRig rig="brightRoom" dir="t"/>
              </a:scene3d>
              <a:sp3d prstMaterial="flat">
                <a:bevelT w="50800" h="101600" prst="angle"/>
                <a:contourClr>
                  <a:srgbClr val="000000"/>
                </a:contourClr>
              </a:sp3d>
            </c:spPr>
          </c:dPt>
          <c:dPt>
            <c:idx val="1"/>
            <c:bubble3D val="0"/>
            <c:spPr>
              <a:solidFill>
                <a:schemeClr val="accent2"/>
              </a:solidFill>
              <a:ln>
                <a:noFill/>
              </a:ln>
              <a:effectLst/>
              <a:scene3d>
                <a:camera prst="orthographicFront"/>
                <a:lightRig rig="brightRoom" dir="t"/>
              </a:scene3d>
              <a:sp3d prstMaterial="flat">
                <a:bevelT w="50800" h="101600" prst="angle"/>
                <a:contourClr>
                  <a:srgbClr val="000000"/>
                </a:contourClr>
              </a:sp3d>
            </c:spPr>
          </c:dPt>
          <c:dPt>
            <c:idx val="2"/>
            <c:bubble3D val="0"/>
            <c:spPr>
              <a:solidFill>
                <a:schemeClr val="accent3">
                  <a:lumMod val="60000"/>
                  <a:lumOff val="40000"/>
                </a:schemeClr>
              </a:solidFill>
              <a:ln>
                <a:noFill/>
              </a:ln>
              <a:effectLst/>
              <a:scene3d>
                <a:camera prst="orthographicFront"/>
                <a:lightRig rig="brightRoom" dir="t"/>
              </a:scene3d>
              <a:sp3d prstMaterial="flat">
                <a:bevelT w="50800" h="101600" prst="angle"/>
                <a:contourClr>
                  <a:srgbClr val="000000"/>
                </a:contourClr>
              </a:sp3d>
            </c:spPr>
          </c:dPt>
          <c:dPt>
            <c:idx val="3"/>
            <c:bubble3D val="0"/>
            <c:spPr>
              <a:solidFill>
                <a:schemeClr val="accent4"/>
              </a:solidFill>
              <a:ln>
                <a:noFill/>
              </a:ln>
              <a:effectLst/>
              <a:scene3d>
                <a:camera prst="orthographicFront"/>
                <a:lightRig rig="brightRoom" dir="t"/>
              </a:scene3d>
              <a:sp3d prstMaterial="flat">
                <a:bevelT w="50800" h="101600" prst="angle"/>
                <a:contourClr>
                  <a:srgbClr val="000000"/>
                </a:contourClr>
              </a:sp3d>
            </c:spPr>
          </c:dPt>
          <c:dPt>
            <c:idx val="4"/>
            <c:bubble3D val="0"/>
            <c:spPr>
              <a:solidFill>
                <a:schemeClr val="accent5"/>
              </a:solidFill>
              <a:ln>
                <a:noFill/>
              </a:ln>
              <a:effectLst/>
              <a:scene3d>
                <a:camera prst="orthographicFront"/>
                <a:lightRig rig="brightRoom" dir="t"/>
              </a:scene3d>
              <a:sp3d prstMaterial="flat">
                <a:bevelT w="50800" h="101600" prst="angle"/>
                <a:contourClr>
                  <a:srgbClr val="000000"/>
                </a:contourClr>
              </a:sp3d>
            </c:spPr>
          </c:dPt>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2">
                        <a:lumMod val="10000"/>
                      </a:schemeClr>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'Country Data'!$D$3:$D$7</c:f>
              <c:strCache>
                <c:ptCount val="5"/>
                <c:pt idx="0">
                  <c:v>Guinea</c:v>
                </c:pt>
                <c:pt idx="1">
                  <c:v>Liberia</c:v>
                </c:pt>
                <c:pt idx="2">
                  <c:v>Mali</c:v>
                </c:pt>
                <c:pt idx="3">
                  <c:v>Sierra Leone</c:v>
                </c:pt>
                <c:pt idx="4">
                  <c:v>Multiple Countries</c:v>
                </c:pt>
              </c:strCache>
            </c:strRef>
          </c:cat>
          <c:val>
            <c:numRef>
              <c:f>'Country Data'!$H$3:$H$7</c:f>
              <c:numCache>
                <c:formatCode>General</c:formatCode>
                <c:ptCount val="5"/>
                <c:pt idx="0">
                  <c:v>474</c:v>
                </c:pt>
                <c:pt idx="1">
                  <c:v>235</c:v>
                </c:pt>
                <c:pt idx="2">
                  <c:v>260</c:v>
                </c:pt>
                <c:pt idx="3">
                  <c:v>151</c:v>
                </c:pt>
                <c:pt idx="4">
                  <c:v>45</c:v>
                </c:pt>
              </c:numCache>
            </c:numRef>
          </c:val>
        </c:ser>
        <c:dLbls>
          <c:showLegendKey val="0"/>
          <c:showVal val="0"/>
          <c:showCatName val="0"/>
          <c:showSerName val="0"/>
          <c:showPercent val="1"/>
          <c:showBubbleSize val="0"/>
          <c:showLeaderLines val="1"/>
        </c:dLbls>
        <c:firstSliceAng val="0"/>
        <c:holeSize val="50"/>
      </c:doughnutChart>
      <c:spPr>
        <a:noFill/>
        <a:ln>
          <a:noFill/>
        </a:ln>
        <a:effectLst/>
      </c:spPr>
    </c:plotArea>
    <c:legend>
      <c:legendPos val="r"/>
      <c:layout>
        <c:manualLayout>
          <c:xMode val="edge"/>
          <c:yMode val="edge"/>
          <c:x val="0.79782415447533728"/>
          <c:y val="0.36107021785227106"/>
          <c:w val="0.20217584552466272"/>
          <c:h val="0.28738863152397548"/>
        </c:manualLayout>
      </c:layout>
      <c:overlay val="0"/>
      <c:spPr>
        <a:noFill/>
        <a:ln>
          <a:noFill/>
        </a:ln>
        <a:effectLst/>
      </c:spPr>
      <c:txPr>
        <a:bodyPr rot="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Data!$F$1</c:f>
              <c:strCache>
                <c:ptCount val="1"/>
                <c:pt idx="0">
                  <c:v>Avg JFK arrivals-non NY residents/visitors</c:v>
                </c:pt>
              </c:strCache>
            </c:strRef>
          </c:tx>
          <c:spPr>
            <a:solidFill>
              <a:schemeClr val="accent6">
                <a:alpha val="95000"/>
              </a:schemeClr>
            </a:solidFill>
            <a:ln>
              <a:noFill/>
            </a:ln>
            <a:effectLst/>
          </c:spPr>
          <c:invertIfNegative val="0"/>
          <c:cat>
            <c:strRef>
              <c:f>Data!$A$2:$A$11</c:f>
              <c:strCache>
                <c:ptCount val="10"/>
                <c:pt idx="0">
                  <c:v>10/26-11/01</c:v>
                </c:pt>
                <c:pt idx="1">
                  <c:v>11/02-11/08</c:v>
                </c:pt>
                <c:pt idx="2">
                  <c:v>11/09-11/15</c:v>
                </c:pt>
                <c:pt idx="3">
                  <c:v>11/16-11/22</c:v>
                </c:pt>
                <c:pt idx="4">
                  <c:v>11/23-11/29</c:v>
                </c:pt>
                <c:pt idx="5">
                  <c:v>11/30-12/06</c:v>
                </c:pt>
                <c:pt idx="6">
                  <c:v>12/07-12/13</c:v>
                </c:pt>
                <c:pt idx="7">
                  <c:v>12/14-12/20</c:v>
                </c:pt>
                <c:pt idx="8">
                  <c:v>12/21-12/27</c:v>
                </c:pt>
                <c:pt idx="9">
                  <c:v>12/28-01/03</c:v>
                </c:pt>
              </c:strCache>
            </c:strRef>
          </c:cat>
          <c:val>
            <c:numRef>
              <c:f>Data!$F$2:$F$11</c:f>
              <c:numCache>
                <c:formatCode>0.0</c:formatCode>
                <c:ptCount val="10"/>
                <c:pt idx="0">
                  <c:v>16.428571428571427</c:v>
                </c:pt>
                <c:pt idx="1">
                  <c:v>10.571428571428571</c:v>
                </c:pt>
                <c:pt idx="2">
                  <c:v>10.571428571428571</c:v>
                </c:pt>
                <c:pt idx="3">
                  <c:v>14.142857142857142</c:v>
                </c:pt>
                <c:pt idx="4">
                  <c:v>18.428571428571427</c:v>
                </c:pt>
                <c:pt idx="5">
                  <c:v>19.571428571428573</c:v>
                </c:pt>
                <c:pt idx="6">
                  <c:v>23.571428571428573</c:v>
                </c:pt>
                <c:pt idx="7">
                  <c:v>31</c:v>
                </c:pt>
                <c:pt idx="8">
                  <c:v>26.571428571428573</c:v>
                </c:pt>
                <c:pt idx="9">
                  <c:v>17.142857142857142</c:v>
                </c:pt>
              </c:numCache>
            </c:numRef>
          </c:val>
        </c:ser>
        <c:ser>
          <c:idx val="1"/>
          <c:order val="1"/>
          <c:tx>
            <c:strRef>
              <c:f>Data!$H$1</c:f>
              <c:strCache>
                <c:ptCount val="1"/>
                <c:pt idx="0">
                  <c:v>Avg JFK arrivals-NY residents/visitors</c:v>
                </c:pt>
              </c:strCache>
            </c:strRef>
          </c:tx>
          <c:spPr>
            <a:solidFill>
              <a:schemeClr val="accent5">
                <a:alpha val="95000"/>
              </a:schemeClr>
            </a:solidFill>
            <a:ln>
              <a:noFill/>
            </a:ln>
            <a:effectLst/>
          </c:spPr>
          <c:invertIfNegative val="0"/>
          <c:dLbls>
            <c:dLbl>
              <c:idx val="0"/>
              <c:tx>
                <c:rich>
                  <a:bodyPr/>
                  <a:lstStyle/>
                  <a:p>
                    <a:r>
                      <a:rPr lang="en-US" dirty="0"/>
                      <a:t>43%</a:t>
                    </a:r>
                  </a:p>
                </c:rich>
              </c:tx>
              <c:dLblPos val="ctr"/>
              <c:showLegendKey val="0"/>
              <c:showVal val="1"/>
              <c:showCatName val="0"/>
              <c:showSerName val="0"/>
              <c:showPercent val="0"/>
              <c:showBubbleSize val="0"/>
              <c:extLst>
                <c:ext xmlns:c15="http://schemas.microsoft.com/office/drawing/2012/chart" uri="{CE6537A1-D6FC-4f65-9D91-7224C49458BB}"/>
              </c:extLst>
            </c:dLbl>
            <c:dLbl>
              <c:idx val="1"/>
              <c:tx>
                <c:rich>
                  <a:bodyPr/>
                  <a:lstStyle/>
                  <a:p>
                    <a:r>
                      <a:rPr lang="en-US" dirty="0"/>
                      <a:t>51%</a:t>
                    </a:r>
                  </a:p>
                </c:rich>
              </c:tx>
              <c:dLblPos val="ctr"/>
              <c:showLegendKey val="0"/>
              <c:showVal val="1"/>
              <c:showCatName val="0"/>
              <c:showSerName val="0"/>
              <c:showPercent val="0"/>
              <c:showBubbleSize val="0"/>
              <c:extLst>
                <c:ext xmlns:c15="http://schemas.microsoft.com/office/drawing/2012/chart" uri="{CE6537A1-D6FC-4f65-9D91-7224C49458BB}"/>
              </c:extLst>
            </c:dLbl>
            <c:dLbl>
              <c:idx val="2"/>
              <c:tx>
                <c:rich>
                  <a:bodyPr/>
                  <a:lstStyle/>
                  <a:p>
                    <a:r>
                      <a:rPr lang="en-US" dirty="0"/>
                      <a:t>44%</a:t>
                    </a:r>
                  </a:p>
                </c:rich>
              </c:tx>
              <c:dLblPos val="ctr"/>
              <c:showLegendKey val="0"/>
              <c:showVal val="1"/>
              <c:showCatName val="0"/>
              <c:showSerName val="0"/>
              <c:showPercent val="0"/>
              <c:showBubbleSize val="0"/>
              <c:extLst>
                <c:ext xmlns:c15="http://schemas.microsoft.com/office/drawing/2012/chart" uri="{CE6537A1-D6FC-4f65-9D91-7224C49458BB}"/>
              </c:extLst>
            </c:dLbl>
            <c:dLbl>
              <c:idx val="3"/>
              <c:tx>
                <c:rich>
                  <a:bodyPr/>
                  <a:lstStyle/>
                  <a:p>
                    <a:r>
                      <a:rPr lang="en-US" dirty="0"/>
                      <a:t>49%</a:t>
                    </a:r>
                  </a:p>
                </c:rich>
              </c:tx>
              <c:dLblPos val="ctr"/>
              <c:showLegendKey val="0"/>
              <c:showVal val="1"/>
              <c:showCatName val="0"/>
              <c:showSerName val="0"/>
              <c:showPercent val="0"/>
              <c:showBubbleSize val="0"/>
              <c:extLst>
                <c:ext xmlns:c15="http://schemas.microsoft.com/office/drawing/2012/chart" uri="{CE6537A1-D6FC-4f65-9D91-7224C49458BB}"/>
              </c:extLst>
            </c:dLbl>
            <c:dLbl>
              <c:idx val="4"/>
              <c:tx>
                <c:rich>
                  <a:bodyPr/>
                  <a:lstStyle/>
                  <a:p>
                    <a:r>
                      <a:rPr lang="en-US" dirty="0"/>
                      <a:t>46%</a:t>
                    </a:r>
                  </a:p>
                </c:rich>
              </c:tx>
              <c:dLblPos val="ctr"/>
              <c:showLegendKey val="0"/>
              <c:showVal val="1"/>
              <c:showCatName val="0"/>
              <c:showSerName val="0"/>
              <c:showPercent val="0"/>
              <c:showBubbleSize val="0"/>
              <c:extLst>
                <c:ext xmlns:c15="http://schemas.microsoft.com/office/drawing/2012/chart" uri="{CE6537A1-D6FC-4f65-9D91-7224C49458BB}"/>
              </c:extLst>
            </c:dLbl>
            <c:dLbl>
              <c:idx val="5"/>
              <c:tx>
                <c:rich>
                  <a:bodyPr/>
                  <a:lstStyle/>
                  <a:p>
                    <a:r>
                      <a:rPr lang="en-US" dirty="0"/>
                      <a:t>43%</a:t>
                    </a:r>
                  </a:p>
                </c:rich>
              </c:tx>
              <c:dLblPos val="ctr"/>
              <c:showLegendKey val="0"/>
              <c:showVal val="1"/>
              <c:showCatName val="0"/>
              <c:showSerName val="0"/>
              <c:showPercent val="0"/>
              <c:showBubbleSize val="0"/>
              <c:extLst>
                <c:ext xmlns:c15="http://schemas.microsoft.com/office/drawing/2012/chart" uri="{CE6537A1-D6FC-4f65-9D91-7224C49458BB}"/>
              </c:extLst>
            </c:dLbl>
            <c:dLbl>
              <c:idx val="6"/>
              <c:tx>
                <c:rich>
                  <a:bodyPr/>
                  <a:lstStyle/>
                  <a:p>
                    <a:r>
                      <a:rPr lang="en-US" dirty="0"/>
                      <a:t>39%</a:t>
                    </a:r>
                  </a:p>
                </c:rich>
              </c:tx>
              <c:dLblPos val="ctr"/>
              <c:showLegendKey val="0"/>
              <c:showVal val="1"/>
              <c:showCatName val="0"/>
              <c:showSerName val="0"/>
              <c:showPercent val="0"/>
              <c:showBubbleSize val="0"/>
              <c:extLst>
                <c:ext xmlns:c15="http://schemas.microsoft.com/office/drawing/2012/chart" uri="{CE6537A1-D6FC-4f65-9D91-7224C49458BB}"/>
              </c:extLst>
            </c:dLbl>
            <c:dLbl>
              <c:idx val="7"/>
              <c:tx>
                <c:rich>
                  <a:bodyPr/>
                  <a:lstStyle/>
                  <a:p>
                    <a:r>
                      <a:rPr lang="en-US" dirty="0"/>
                      <a:t>34%</a:t>
                    </a:r>
                  </a:p>
                </c:rich>
              </c:tx>
              <c:dLblPos val="ctr"/>
              <c:showLegendKey val="0"/>
              <c:showVal val="1"/>
              <c:showCatName val="0"/>
              <c:showSerName val="0"/>
              <c:showPercent val="0"/>
              <c:showBubbleSize val="0"/>
              <c:extLst>
                <c:ext xmlns:c15="http://schemas.microsoft.com/office/drawing/2012/chart" uri="{CE6537A1-D6FC-4f65-9D91-7224C49458BB}"/>
              </c:extLst>
            </c:dLbl>
            <c:dLbl>
              <c:idx val="8"/>
              <c:tx>
                <c:rich>
                  <a:bodyPr/>
                  <a:lstStyle/>
                  <a:p>
                    <a:r>
                      <a:rPr lang="en-US" dirty="0"/>
                      <a:t>37%</a:t>
                    </a:r>
                  </a:p>
                </c:rich>
              </c:tx>
              <c:dLblPos val="ctr"/>
              <c:showLegendKey val="0"/>
              <c:showVal val="1"/>
              <c:showCatName val="0"/>
              <c:showSerName val="0"/>
              <c:showPercent val="0"/>
              <c:showBubbleSize val="0"/>
              <c:extLst>
                <c:ext xmlns:c15="http://schemas.microsoft.com/office/drawing/2012/chart" uri="{CE6537A1-D6FC-4f65-9D91-7224C49458BB}"/>
              </c:extLst>
            </c:dLbl>
            <c:dLbl>
              <c:idx val="9"/>
              <c:tx>
                <c:rich>
                  <a:bodyPr/>
                  <a:lstStyle/>
                  <a:p>
                    <a:r>
                      <a:rPr lang="en-US" dirty="0"/>
                      <a:t>40%</a:t>
                    </a:r>
                  </a:p>
                </c:rich>
              </c:tx>
              <c:dLblPos val="ctr"/>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Data!$A$2:$A$11</c:f>
              <c:strCache>
                <c:ptCount val="10"/>
                <c:pt idx="0">
                  <c:v>10/26-11/01</c:v>
                </c:pt>
                <c:pt idx="1">
                  <c:v>11/02-11/08</c:v>
                </c:pt>
                <c:pt idx="2">
                  <c:v>11/09-11/15</c:v>
                </c:pt>
                <c:pt idx="3">
                  <c:v>11/16-11/22</c:v>
                </c:pt>
                <c:pt idx="4">
                  <c:v>11/23-11/29</c:v>
                </c:pt>
                <c:pt idx="5">
                  <c:v>11/30-12/06</c:v>
                </c:pt>
                <c:pt idx="6">
                  <c:v>12/07-12/13</c:v>
                </c:pt>
                <c:pt idx="7">
                  <c:v>12/14-12/20</c:v>
                </c:pt>
                <c:pt idx="8">
                  <c:v>12/21-12/27</c:v>
                </c:pt>
                <c:pt idx="9">
                  <c:v>12/28-01/03</c:v>
                </c:pt>
              </c:strCache>
            </c:strRef>
          </c:cat>
          <c:val>
            <c:numRef>
              <c:f>Data!$H$2:$H$11</c:f>
              <c:numCache>
                <c:formatCode>0.0</c:formatCode>
                <c:ptCount val="10"/>
                <c:pt idx="0">
                  <c:v>16.285714285714285</c:v>
                </c:pt>
                <c:pt idx="1">
                  <c:v>11</c:v>
                </c:pt>
                <c:pt idx="2">
                  <c:v>8.1428571428571423</c:v>
                </c:pt>
                <c:pt idx="3">
                  <c:v>13.714285714285714</c:v>
                </c:pt>
                <c:pt idx="4">
                  <c:v>15.714285714285714</c:v>
                </c:pt>
                <c:pt idx="5">
                  <c:v>14.857142857142858</c:v>
                </c:pt>
                <c:pt idx="6">
                  <c:v>15</c:v>
                </c:pt>
                <c:pt idx="7">
                  <c:v>16.142857142857142</c:v>
                </c:pt>
                <c:pt idx="8">
                  <c:v>15.857142857142858</c:v>
                </c:pt>
                <c:pt idx="9">
                  <c:v>11.571428571428571</c:v>
                </c:pt>
              </c:numCache>
            </c:numRef>
          </c:val>
        </c:ser>
        <c:dLbls>
          <c:showLegendKey val="0"/>
          <c:showVal val="0"/>
          <c:showCatName val="0"/>
          <c:showSerName val="0"/>
          <c:showPercent val="0"/>
          <c:showBubbleSize val="0"/>
        </c:dLbls>
        <c:gapWidth val="50"/>
        <c:overlap val="100"/>
        <c:axId val="150598400"/>
        <c:axId val="150600320"/>
      </c:barChart>
      <c:catAx>
        <c:axId val="150598400"/>
        <c:scaling>
          <c:orientation val="minMax"/>
        </c:scaling>
        <c:delete val="0"/>
        <c:axPos val="b"/>
        <c:title>
          <c:tx>
            <c:rich>
              <a:bodyPr rot="0" spcFirstLastPara="1" vertOverflow="ellipsis" vert="horz" wrap="square" anchor="ctr" anchorCtr="1"/>
              <a:lstStyle/>
              <a:p>
                <a:pPr>
                  <a:defRPr sz="1197" b="0" i="0" u="none" strike="noStrike" kern="1200" cap="all" baseline="0">
                    <a:solidFill>
                      <a:schemeClr val="tx1">
                        <a:lumMod val="65000"/>
                        <a:lumOff val="35000"/>
                      </a:schemeClr>
                    </a:solidFill>
                    <a:latin typeface="+mn-lt"/>
                    <a:ea typeface="+mn-ea"/>
                    <a:cs typeface="+mn-cs"/>
                  </a:defRPr>
                </a:pPr>
                <a:r>
                  <a:rPr lang="en-US" dirty="0"/>
                  <a:t>Week</a:t>
                </a:r>
              </a:p>
            </c:rich>
          </c:tx>
          <c:overlay val="0"/>
          <c:spPr>
            <a:noFill/>
            <a:ln>
              <a:noFill/>
            </a:ln>
            <a:effectLst/>
          </c:spPr>
        </c:title>
        <c:numFmt formatCode="General" sourceLinked="1"/>
        <c:majorTickMark val="none"/>
        <c:minorTickMark val="none"/>
        <c:tickLblPos val="nextTo"/>
        <c:spPr>
          <a:noFill/>
          <a:ln w="9525" cap="flat" cmpd="sng" algn="ctr">
            <a:solidFill>
              <a:schemeClr val="tx1">
                <a:lumMod val="25000"/>
                <a:lumOff val="75000"/>
              </a:schemeClr>
            </a:solidFill>
            <a:round/>
            <a:headEnd type="none" w="sm" len="sm"/>
            <a:tailEnd type="none" w="sm" len="sm"/>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150600320"/>
        <c:crosses val="autoZero"/>
        <c:auto val="1"/>
        <c:lblAlgn val="ctr"/>
        <c:lblOffset val="100"/>
        <c:noMultiLvlLbl val="0"/>
      </c:catAx>
      <c:valAx>
        <c:axId val="150600320"/>
        <c:scaling>
          <c:orientation val="minMax"/>
        </c:scaling>
        <c:delete val="0"/>
        <c:axPos val="l"/>
        <c:majorGridlines>
          <c:spPr>
            <a:ln w="9525" cap="flat" cmpd="sng" algn="ctr">
              <a:gradFill>
                <a:gsLst>
                  <a:gs pos="0">
                    <a:schemeClr val="tx1">
                      <a:lumMod val="5000"/>
                      <a:lumOff val="95000"/>
                    </a:schemeClr>
                  </a:gs>
                  <a:gs pos="100000">
                    <a:schemeClr val="tx1">
                      <a:lumMod val="15000"/>
                      <a:lumOff val="85000"/>
                    </a:schemeClr>
                  </a:gs>
                </a:gsLst>
                <a:lin ang="5400000" scaled="0"/>
              </a:gradFill>
              <a:round/>
            </a:ln>
            <a:effectLst/>
          </c:spPr>
        </c:majorGridlines>
        <c:title>
          <c:tx>
            <c:rich>
              <a:bodyPr rot="-5400000" spcFirstLastPara="1" vertOverflow="ellipsis" vert="horz" wrap="square" anchor="ctr" anchorCtr="1"/>
              <a:lstStyle/>
              <a:p>
                <a:pPr>
                  <a:defRPr sz="1197" b="0" i="0" u="none" strike="noStrike" kern="1200" cap="all" baseline="0">
                    <a:solidFill>
                      <a:schemeClr val="tx1">
                        <a:lumMod val="65000"/>
                        <a:lumOff val="35000"/>
                      </a:schemeClr>
                    </a:solidFill>
                    <a:latin typeface="+mn-lt"/>
                    <a:ea typeface="+mn-ea"/>
                    <a:cs typeface="+mn-cs"/>
                  </a:defRPr>
                </a:pPr>
                <a:r>
                  <a:rPr lang="en-US" dirty="0"/>
                  <a:t>AVERAGE DIALY number of arrivals</a:t>
                </a:r>
              </a:p>
            </c:rich>
          </c:tx>
          <c:overlay val="0"/>
          <c:spPr>
            <a:noFill/>
            <a:ln>
              <a:noFill/>
            </a:ln>
            <a:effectLst/>
          </c:sp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15059840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Data!$J$1</c:f>
              <c:strCache>
                <c:ptCount val="1"/>
                <c:pt idx="0">
                  <c:v>Avg JFK arrivals-NYC residents/visitors</c:v>
                </c:pt>
              </c:strCache>
            </c:strRef>
          </c:tx>
          <c:spPr>
            <a:solidFill>
              <a:schemeClr val="accent1">
                <a:alpha val="97000"/>
              </a:schemeClr>
            </a:solidFill>
            <a:ln>
              <a:noFill/>
            </a:ln>
            <a:effectLst/>
          </c:spPr>
          <c:invertIfNegative val="0"/>
          <c:cat>
            <c:strRef>
              <c:f>Data!$A$2:$A$11</c:f>
              <c:strCache>
                <c:ptCount val="10"/>
                <c:pt idx="0">
                  <c:v>10/26-11/01</c:v>
                </c:pt>
                <c:pt idx="1">
                  <c:v>11/02-11/08</c:v>
                </c:pt>
                <c:pt idx="2">
                  <c:v>11/09-11/15</c:v>
                </c:pt>
                <c:pt idx="3">
                  <c:v>11/16-11/22</c:v>
                </c:pt>
                <c:pt idx="4">
                  <c:v>11/23-11/29</c:v>
                </c:pt>
                <c:pt idx="5">
                  <c:v>11/30-12/06</c:v>
                </c:pt>
                <c:pt idx="6">
                  <c:v>12/07-12/13</c:v>
                </c:pt>
                <c:pt idx="7">
                  <c:v>12/14-12/20</c:v>
                </c:pt>
                <c:pt idx="8">
                  <c:v>12/21-12/27</c:v>
                </c:pt>
                <c:pt idx="9">
                  <c:v>12/28-01/03</c:v>
                </c:pt>
              </c:strCache>
            </c:strRef>
          </c:cat>
          <c:val>
            <c:numRef>
              <c:f>Data!$J$2:$J$11</c:f>
              <c:numCache>
                <c:formatCode>0.0</c:formatCode>
                <c:ptCount val="10"/>
                <c:pt idx="0">
                  <c:v>16</c:v>
                </c:pt>
                <c:pt idx="1">
                  <c:v>10</c:v>
                </c:pt>
                <c:pt idx="2">
                  <c:v>8</c:v>
                </c:pt>
                <c:pt idx="3">
                  <c:v>13</c:v>
                </c:pt>
                <c:pt idx="4">
                  <c:v>14.857142857142858</c:v>
                </c:pt>
                <c:pt idx="5">
                  <c:v>14</c:v>
                </c:pt>
                <c:pt idx="6">
                  <c:v>14.142857142857142</c:v>
                </c:pt>
                <c:pt idx="7">
                  <c:v>15</c:v>
                </c:pt>
                <c:pt idx="8">
                  <c:v>12.857142857142858</c:v>
                </c:pt>
                <c:pt idx="9">
                  <c:v>10.428571428571429</c:v>
                </c:pt>
              </c:numCache>
            </c:numRef>
          </c:val>
        </c:ser>
        <c:ser>
          <c:idx val="1"/>
          <c:order val="1"/>
          <c:tx>
            <c:strRef>
              <c:f>Data!$L$1</c:f>
              <c:strCache>
                <c:ptCount val="1"/>
                <c:pt idx="0">
                  <c:v>Avg JFK arrivals-NYS residents/visitors</c:v>
                </c:pt>
              </c:strCache>
            </c:strRef>
          </c:tx>
          <c:spPr>
            <a:solidFill>
              <a:schemeClr val="accent3">
                <a:alpha val="95000"/>
              </a:schemeClr>
            </a:solidFill>
            <a:ln>
              <a:noFill/>
            </a:ln>
            <a:effectLst/>
          </c:spPr>
          <c:invertIfNegative val="0"/>
          <c:dLbls>
            <c:dLbl>
              <c:idx val="0"/>
              <c:tx>
                <c:rich>
                  <a:bodyPr/>
                  <a:lstStyle/>
                  <a:p>
                    <a:r>
                      <a:rPr lang="en-US" dirty="0"/>
                      <a:t>2%</a:t>
                    </a:r>
                  </a:p>
                </c:rich>
              </c:tx>
              <c:dLblPos val="ctr"/>
              <c:showLegendKey val="0"/>
              <c:showVal val="1"/>
              <c:showCatName val="0"/>
              <c:showSerName val="0"/>
              <c:showPercent val="0"/>
              <c:showBubbleSize val="0"/>
              <c:extLst>
                <c:ext xmlns:c15="http://schemas.microsoft.com/office/drawing/2012/chart" uri="{CE6537A1-D6FC-4f65-9D91-7224C49458BB}"/>
              </c:extLst>
            </c:dLbl>
            <c:dLbl>
              <c:idx val="1"/>
              <c:tx>
                <c:rich>
                  <a:bodyPr/>
                  <a:lstStyle/>
                  <a:p>
                    <a:r>
                      <a:rPr lang="en-US" dirty="0"/>
                      <a:t>9%</a:t>
                    </a:r>
                  </a:p>
                </c:rich>
              </c:tx>
              <c:dLblPos val="ctr"/>
              <c:showLegendKey val="0"/>
              <c:showVal val="1"/>
              <c:showCatName val="0"/>
              <c:showSerName val="0"/>
              <c:showPercent val="0"/>
              <c:showBubbleSize val="0"/>
              <c:extLst>
                <c:ext xmlns:c15="http://schemas.microsoft.com/office/drawing/2012/chart" uri="{CE6537A1-D6FC-4f65-9D91-7224C49458BB}"/>
              </c:extLst>
            </c:dLbl>
            <c:dLbl>
              <c:idx val="2"/>
              <c:tx>
                <c:rich>
                  <a:bodyPr/>
                  <a:lstStyle/>
                  <a:p>
                    <a:r>
                      <a:rPr lang="en-US" dirty="0"/>
                      <a:t>2%</a:t>
                    </a:r>
                  </a:p>
                </c:rich>
              </c:tx>
              <c:dLblPos val="ctr"/>
              <c:showLegendKey val="0"/>
              <c:showVal val="1"/>
              <c:showCatName val="0"/>
              <c:showSerName val="0"/>
              <c:showPercent val="0"/>
              <c:showBubbleSize val="0"/>
              <c:extLst>
                <c:ext xmlns:c15="http://schemas.microsoft.com/office/drawing/2012/chart" uri="{CE6537A1-D6FC-4f65-9D91-7224C49458BB}"/>
              </c:extLst>
            </c:dLbl>
            <c:dLbl>
              <c:idx val="3"/>
              <c:tx>
                <c:rich>
                  <a:bodyPr/>
                  <a:lstStyle/>
                  <a:p>
                    <a:r>
                      <a:rPr lang="en-US" dirty="0"/>
                      <a:t>5%</a:t>
                    </a:r>
                  </a:p>
                </c:rich>
              </c:tx>
              <c:dLblPos val="ctr"/>
              <c:showLegendKey val="0"/>
              <c:showVal val="1"/>
              <c:showCatName val="0"/>
              <c:showSerName val="0"/>
              <c:showPercent val="0"/>
              <c:showBubbleSize val="0"/>
              <c:extLst>
                <c:ext xmlns:c15="http://schemas.microsoft.com/office/drawing/2012/chart" uri="{CE6537A1-D6FC-4f65-9D91-7224C49458BB}"/>
              </c:extLst>
            </c:dLbl>
            <c:dLbl>
              <c:idx val="4"/>
              <c:tx>
                <c:rich>
                  <a:bodyPr/>
                  <a:lstStyle/>
                  <a:p>
                    <a:r>
                      <a:rPr lang="en-US" dirty="0"/>
                      <a:t>5%</a:t>
                    </a:r>
                  </a:p>
                </c:rich>
              </c:tx>
              <c:dLblPos val="ctr"/>
              <c:showLegendKey val="0"/>
              <c:showVal val="1"/>
              <c:showCatName val="0"/>
              <c:showSerName val="0"/>
              <c:showPercent val="0"/>
              <c:showBubbleSize val="0"/>
              <c:extLst>
                <c:ext xmlns:c15="http://schemas.microsoft.com/office/drawing/2012/chart" uri="{CE6537A1-D6FC-4f65-9D91-7224C49458BB}"/>
              </c:extLst>
            </c:dLbl>
            <c:dLbl>
              <c:idx val="5"/>
              <c:tx>
                <c:rich>
                  <a:bodyPr/>
                  <a:lstStyle/>
                  <a:p>
                    <a:r>
                      <a:rPr lang="en-US" dirty="0"/>
                      <a:t>6%</a:t>
                    </a:r>
                  </a:p>
                </c:rich>
              </c:tx>
              <c:dLblPos val="ctr"/>
              <c:showLegendKey val="0"/>
              <c:showVal val="1"/>
              <c:showCatName val="0"/>
              <c:showSerName val="0"/>
              <c:showPercent val="0"/>
              <c:showBubbleSize val="0"/>
              <c:extLst>
                <c:ext xmlns:c15="http://schemas.microsoft.com/office/drawing/2012/chart" uri="{CE6537A1-D6FC-4f65-9D91-7224C49458BB}"/>
              </c:extLst>
            </c:dLbl>
            <c:dLbl>
              <c:idx val="6"/>
              <c:tx>
                <c:rich>
                  <a:bodyPr/>
                  <a:lstStyle/>
                  <a:p>
                    <a:r>
                      <a:rPr lang="en-US" dirty="0"/>
                      <a:t>6%</a:t>
                    </a:r>
                  </a:p>
                </c:rich>
              </c:tx>
              <c:dLblPos val="ctr"/>
              <c:showLegendKey val="0"/>
              <c:showVal val="1"/>
              <c:showCatName val="0"/>
              <c:showSerName val="0"/>
              <c:showPercent val="0"/>
              <c:showBubbleSize val="0"/>
              <c:extLst>
                <c:ext xmlns:c15="http://schemas.microsoft.com/office/drawing/2012/chart" uri="{CE6537A1-D6FC-4f65-9D91-7224C49458BB}"/>
              </c:extLst>
            </c:dLbl>
            <c:dLbl>
              <c:idx val="7"/>
              <c:tx>
                <c:rich>
                  <a:bodyPr/>
                  <a:lstStyle/>
                  <a:p>
                    <a:r>
                      <a:rPr lang="en-US" dirty="0"/>
                      <a:t>7%</a:t>
                    </a:r>
                  </a:p>
                </c:rich>
              </c:tx>
              <c:dLblPos val="ctr"/>
              <c:showLegendKey val="0"/>
              <c:showVal val="1"/>
              <c:showCatName val="0"/>
              <c:showSerName val="0"/>
              <c:showPercent val="0"/>
              <c:showBubbleSize val="0"/>
              <c:extLst>
                <c:ext xmlns:c15="http://schemas.microsoft.com/office/drawing/2012/chart" uri="{CE6537A1-D6FC-4f65-9D91-7224C49458BB}"/>
              </c:extLst>
            </c:dLbl>
            <c:dLbl>
              <c:idx val="8"/>
              <c:tx>
                <c:rich>
                  <a:bodyPr/>
                  <a:lstStyle/>
                  <a:p>
                    <a:r>
                      <a:rPr lang="en-US" dirty="0"/>
                      <a:t>18%</a:t>
                    </a:r>
                  </a:p>
                </c:rich>
              </c:tx>
              <c:dLblPos val="ctr"/>
              <c:showLegendKey val="0"/>
              <c:showVal val="1"/>
              <c:showCatName val="0"/>
              <c:showSerName val="0"/>
              <c:showPercent val="0"/>
              <c:showBubbleSize val="0"/>
              <c:extLst>
                <c:ext xmlns:c15="http://schemas.microsoft.com/office/drawing/2012/chart" uri="{CE6537A1-D6FC-4f65-9D91-7224C49458BB}"/>
              </c:extLst>
            </c:dLbl>
            <c:dLbl>
              <c:idx val="9"/>
              <c:tx>
                <c:rich>
                  <a:bodyPr/>
                  <a:lstStyle/>
                  <a:p>
                    <a:r>
                      <a:rPr lang="en-US" dirty="0"/>
                      <a:t>7%</a:t>
                    </a:r>
                  </a:p>
                </c:rich>
              </c:tx>
              <c:dLblPos val="ctr"/>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Data!$A$2:$A$11</c:f>
              <c:strCache>
                <c:ptCount val="10"/>
                <c:pt idx="0">
                  <c:v>10/26-11/01</c:v>
                </c:pt>
                <c:pt idx="1">
                  <c:v>11/02-11/08</c:v>
                </c:pt>
                <c:pt idx="2">
                  <c:v>11/09-11/15</c:v>
                </c:pt>
                <c:pt idx="3">
                  <c:v>11/16-11/22</c:v>
                </c:pt>
                <c:pt idx="4">
                  <c:v>11/23-11/29</c:v>
                </c:pt>
                <c:pt idx="5">
                  <c:v>11/30-12/06</c:v>
                </c:pt>
                <c:pt idx="6">
                  <c:v>12/07-12/13</c:v>
                </c:pt>
                <c:pt idx="7">
                  <c:v>12/14-12/20</c:v>
                </c:pt>
                <c:pt idx="8">
                  <c:v>12/21-12/27</c:v>
                </c:pt>
                <c:pt idx="9">
                  <c:v>12/28-01/03</c:v>
                </c:pt>
              </c:strCache>
            </c:strRef>
          </c:cat>
          <c:val>
            <c:numRef>
              <c:f>Data!$L$2:$L$11</c:f>
              <c:numCache>
                <c:formatCode>0.0</c:formatCode>
                <c:ptCount val="10"/>
                <c:pt idx="0">
                  <c:v>0.2857142857142857</c:v>
                </c:pt>
                <c:pt idx="1">
                  <c:v>1</c:v>
                </c:pt>
                <c:pt idx="2">
                  <c:v>0.14285714285714285</c:v>
                </c:pt>
                <c:pt idx="3">
                  <c:v>0.7142857142857143</c:v>
                </c:pt>
                <c:pt idx="4">
                  <c:v>0.8571428571428571</c:v>
                </c:pt>
                <c:pt idx="5">
                  <c:v>0.8571428571428571</c:v>
                </c:pt>
                <c:pt idx="6">
                  <c:v>0.8571428571428571</c:v>
                </c:pt>
                <c:pt idx="7">
                  <c:v>1.1428571428571428</c:v>
                </c:pt>
                <c:pt idx="8">
                  <c:v>2.8571428571428572</c:v>
                </c:pt>
                <c:pt idx="9">
                  <c:v>0.8571428571428571</c:v>
                </c:pt>
              </c:numCache>
            </c:numRef>
          </c:val>
        </c:ser>
        <c:dLbls>
          <c:showLegendKey val="0"/>
          <c:showVal val="0"/>
          <c:showCatName val="0"/>
          <c:showSerName val="0"/>
          <c:showPercent val="0"/>
          <c:showBubbleSize val="0"/>
        </c:dLbls>
        <c:gapWidth val="50"/>
        <c:overlap val="100"/>
        <c:axId val="152918272"/>
        <c:axId val="152924544"/>
      </c:barChart>
      <c:catAx>
        <c:axId val="152918272"/>
        <c:scaling>
          <c:orientation val="minMax"/>
        </c:scaling>
        <c:delete val="0"/>
        <c:axPos val="b"/>
        <c:title>
          <c:tx>
            <c:rich>
              <a:bodyPr rot="0" spcFirstLastPara="1" vertOverflow="ellipsis" vert="horz" wrap="square" anchor="ctr" anchorCtr="1"/>
              <a:lstStyle/>
              <a:p>
                <a:pPr>
                  <a:defRPr sz="1197" b="0" i="0" u="none" strike="noStrike" kern="1200" cap="all" baseline="0">
                    <a:solidFill>
                      <a:schemeClr val="tx1">
                        <a:lumMod val="65000"/>
                        <a:lumOff val="35000"/>
                      </a:schemeClr>
                    </a:solidFill>
                    <a:latin typeface="+mn-lt"/>
                    <a:ea typeface="+mn-ea"/>
                    <a:cs typeface="+mn-cs"/>
                  </a:defRPr>
                </a:pPr>
                <a:r>
                  <a:rPr lang="en-US" dirty="0"/>
                  <a:t>Week</a:t>
                </a:r>
              </a:p>
            </c:rich>
          </c:tx>
          <c:overlay val="0"/>
          <c:spPr>
            <a:noFill/>
            <a:ln>
              <a:noFill/>
            </a:ln>
            <a:effectLst/>
          </c:spPr>
        </c:title>
        <c:numFmt formatCode="General" sourceLinked="1"/>
        <c:majorTickMark val="none"/>
        <c:minorTickMark val="none"/>
        <c:tickLblPos val="nextTo"/>
        <c:spPr>
          <a:noFill/>
          <a:ln w="9525" cap="flat" cmpd="sng" algn="ctr">
            <a:solidFill>
              <a:schemeClr val="tx1">
                <a:lumMod val="25000"/>
                <a:lumOff val="75000"/>
              </a:schemeClr>
            </a:solidFill>
            <a:round/>
            <a:headEnd type="none" w="sm" len="sm"/>
            <a:tailEnd type="none" w="sm" len="sm"/>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152924544"/>
        <c:crosses val="autoZero"/>
        <c:auto val="1"/>
        <c:lblAlgn val="ctr"/>
        <c:lblOffset val="100"/>
        <c:noMultiLvlLbl val="0"/>
      </c:catAx>
      <c:valAx>
        <c:axId val="152924544"/>
        <c:scaling>
          <c:orientation val="minMax"/>
        </c:scaling>
        <c:delete val="0"/>
        <c:axPos val="l"/>
        <c:majorGridlines>
          <c:spPr>
            <a:ln w="9525" cap="flat" cmpd="sng" algn="ctr">
              <a:gradFill>
                <a:gsLst>
                  <a:gs pos="0">
                    <a:schemeClr val="tx1">
                      <a:lumMod val="5000"/>
                      <a:lumOff val="95000"/>
                    </a:schemeClr>
                  </a:gs>
                  <a:gs pos="100000">
                    <a:schemeClr val="tx1">
                      <a:lumMod val="15000"/>
                      <a:lumOff val="85000"/>
                    </a:schemeClr>
                  </a:gs>
                </a:gsLst>
                <a:lin ang="5400000" scaled="0"/>
              </a:gradFill>
              <a:round/>
            </a:ln>
            <a:effectLst/>
          </c:spPr>
        </c:majorGridlines>
        <c:title>
          <c:tx>
            <c:rich>
              <a:bodyPr rot="-5400000" spcFirstLastPara="1" vertOverflow="ellipsis" vert="horz" wrap="square" anchor="ctr" anchorCtr="1"/>
              <a:lstStyle/>
              <a:p>
                <a:pPr>
                  <a:defRPr sz="1197" b="0" i="0" u="none" strike="noStrike" kern="1200" cap="all" baseline="0">
                    <a:solidFill>
                      <a:schemeClr val="tx1">
                        <a:lumMod val="65000"/>
                        <a:lumOff val="35000"/>
                      </a:schemeClr>
                    </a:solidFill>
                    <a:latin typeface="+mn-lt"/>
                    <a:ea typeface="+mn-ea"/>
                    <a:cs typeface="+mn-cs"/>
                  </a:defRPr>
                </a:pPr>
                <a:r>
                  <a:rPr lang="en-US" dirty="0"/>
                  <a:t>average DAILY number of arrivals</a:t>
                </a:r>
              </a:p>
            </c:rich>
          </c:tx>
          <c:overlay val="0"/>
          <c:spPr>
            <a:noFill/>
            <a:ln>
              <a:noFill/>
            </a:ln>
            <a:effectLst/>
          </c:sp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1529182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1"/>
              </a:solidFill>
              <a:ln>
                <a:noFill/>
              </a:ln>
              <a:effectLst/>
              <a:scene3d>
                <a:camera prst="orthographicFront"/>
                <a:lightRig rig="brightRoom" dir="t"/>
              </a:scene3d>
              <a:sp3d prstMaterial="flat">
                <a:bevelT w="50800" h="101600" prst="angle"/>
                <a:contourClr>
                  <a:srgbClr val="000000"/>
                </a:contourClr>
              </a:sp3d>
            </c:spPr>
          </c:dPt>
          <c:dPt>
            <c:idx val="1"/>
            <c:bubble3D val="0"/>
            <c:spPr>
              <a:solidFill>
                <a:schemeClr val="accent2"/>
              </a:solidFill>
              <a:ln>
                <a:noFill/>
              </a:ln>
              <a:effectLst/>
              <a:scene3d>
                <a:camera prst="orthographicFront"/>
                <a:lightRig rig="brightRoom" dir="t"/>
              </a:scene3d>
              <a:sp3d prstMaterial="flat">
                <a:bevelT w="50800" h="101600" prst="angle"/>
                <a:contourClr>
                  <a:srgbClr val="000000"/>
                </a:contourClr>
              </a:sp3d>
            </c:spPr>
          </c:dPt>
          <c:dPt>
            <c:idx val="2"/>
            <c:bubble3D val="0"/>
            <c:spPr>
              <a:solidFill>
                <a:schemeClr val="accent3"/>
              </a:solidFill>
              <a:ln>
                <a:noFill/>
              </a:ln>
              <a:effectLst/>
              <a:scene3d>
                <a:camera prst="orthographicFront"/>
                <a:lightRig rig="brightRoom" dir="t"/>
              </a:scene3d>
              <a:sp3d prstMaterial="flat">
                <a:bevelT w="50800" h="101600" prst="angle"/>
                <a:contourClr>
                  <a:srgbClr val="000000"/>
                </a:contourClr>
              </a:sp3d>
            </c:spPr>
          </c:dPt>
          <c:dLbls>
            <c:dLbl>
              <c:idx val="0"/>
              <c:layout>
                <c:manualLayout>
                  <c:x val="-0.13819876503659739"/>
                  <c:y val="-0.27175446336789377"/>
                </c:manualLayout>
              </c:layout>
              <c:tx>
                <c:rich>
                  <a:bodyPr/>
                  <a:lstStyle/>
                  <a:p>
                    <a:r>
                      <a:rPr lang="en-US" dirty="0" smtClean="0"/>
                      <a:t>Active</a:t>
                    </a:r>
                    <a:r>
                      <a:rPr lang="en-US" baseline="0" dirty="0" smtClean="0"/>
                      <a:t> Monitoring</a:t>
                    </a:r>
                    <a:endParaRPr lang="en-US" dirty="0"/>
                  </a:p>
                  <a:p>
                    <a:r>
                      <a:rPr lang="en-US" dirty="0" smtClean="0"/>
                      <a:t>14</a:t>
                    </a:r>
                    <a:endParaRPr lang="en-US" dirty="0"/>
                  </a:p>
                </c:rich>
              </c:tx>
              <c:dLblPos val="bestFit"/>
              <c:showLegendKey val="0"/>
              <c:showVal val="0"/>
              <c:showCatName val="1"/>
              <c:showSerName val="0"/>
              <c:showPercent val="1"/>
              <c:showBubbleSize val="0"/>
              <c:extLst>
                <c:ext xmlns:c15="http://schemas.microsoft.com/office/drawing/2012/chart" uri="{CE6537A1-D6FC-4f65-9D91-7224C49458BB}"/>
              </c:extLst>
            </c:dLbl>
            <c:dLbl>
              <c:idx val="1"/>
              <c:layout>
                <c:manualLayout>
                  <c:x val="0.1602259400390797"/>
                  <c:y val="7.1234931396868706E-2"/>
                </c:manualLayout>
              </c:layout>
              <c:tx>
                <c:rich>
                  <a:bodyPr/>
                  <a:lstStyle/>
                  <a:p>
                    <a:r>
                      <a:rPr lang="en-US" dirty="0" smtClean="0"/>
                      <a:t>Direct Monitoring</a:t>
                    </a:r>
                    <a:r>
                      <a:rPr lang="en-US" baseline="0" dirty="0"/>
                      <a:t>
</a:t>
                    </a:r>
                    <a:r>
                      <a:rPr lang="en-US" baseline="0" dirty="0" smtClean="0"/>
                      <a:t>5</a:t>
                    </a:r>
                    <a:endParaRPr lang="en-US" baseline="0" dirty="0"/>
                  </a:p>
                </c:rich>
              </c:tx>
              <c:dLblPos val="bestFit"/>
              <c:showLegendKey val="0"/>
              <c:showVal val="0"/>
              <c:showCatName val="1"/>
              <c:showSerName val="0"/>
              <c:showPercent val="1"/>
              <c:showBubbleSize val="0"/>
              <c:extLst>
                <c:ext xmlns:c15="http://schemas.microsoft.com/office/drawing/2012/chart" uri="{CE6537A1-D6FC-4f65-9D91-7224C49458BB}"/>
              </c:extLst>
            </c:dLbl>
            <c:dLbl>
              <c:idx val="2"/>
              <c:layout>
                <c:manualLayout>
                  <c:x val="8.5966201494620448E-2"/>
                  <c:y val="9.9757979437818986E-2"/>
                </c:manualLayout>
              </c:layout>
              <c:tx>
                <c:rich>
                  <a:bodyPr/>
                  <a:lstStyle/>
                  <a:p>
                    <a:r>
                      <a:rPr lang="en-US" dirty="0" smtClean="0"/>
                      <a:t>Medical Evaluation</a:t>
                    </a:r>
                  </a:p>
                  <a:p>
                    <a:r>
                      <a:rPr lang="en-US" baseline="0" dirty="0" smtClean="0"/>
                      <a:t>2</a:t>
                    </a:r>
                    <a:endParaRPr lang="en-US" baseline="0" dirty="0"/>
                  </a:p>
                </c:rich>
              </c:tx>
              <c:dLblPos val="bestFit"/>
              <c:showLegendKey val="0"/>
              <c:showVal val="0"/>
              <c:showCatName val="1"/>
              <c:showSerName val="0"/>
              <c:showPercent val="1"/>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dLblPos val="in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Data!$D$29:$F$29</c:f>
              <c:strCache>
                <c:ptCount val="3"/>
                <c:pt idx="0">
                  <c:v>Active Monitoring</c:v>
                </c:pt>
                <c:pt idx="1">
                  <c:v>Direct Monitoring</c:v>
                </c:pt>
                <c:pt idx="2">
                  <c:v>Medical Evaluation</c:v>
                </c:pt>
              </c:strCache>
            </c:strRef>
          </c:cat>
          <c:val>
            <c:numRef>
              <c:f>Data!$D$30:$F$30</c:f>
              <c:numCache>
                <c:formatCode>General</c:formatCode>
                <c:ptCount val="3"/>
                <c:pt idx="0">
                  <c:v>14</c:v>
                </c:pt>
                <c:pt idx="1">
                  <c:v>5</c:v>
                </c:pt>
                <c:pt idx="2">
                  <c:v>2</c:v>
                </c:pt>
              </c:numCache>
            </c:numRef>
          </c:val>
        </c:ser>
        <c:dLbls>
          <c:dLblPos val="inEnd"/>
          <c:showLegendKey val="0"/>
          <c:showVal val="0"/>
          <c:showCatName val="0"/>
          <c:showSerName val="0"/>
          <c:showPercent val="1"/>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barChart>
        <c:barDir val="col"/>
        <c:grouping val="clustered"/>
        <c:varyColors val="0"/>
        <c:ser>
          <c:idx val="0"/>
          <c:order val="0"/>
          <c:tx>
            <c:strRef>
              <c:f>'Country Data'!$B$13</c:f>
              <c:strCache>
                <c:ptCount val="1"/>
                <c:pt idx="0">
                  <c:v>HCW</c:v>
                </c:pt>
              </c:strCache>
            </c:strRef>
          </c:tx>
          <c:spPr>
            <a:gradFill rotWithShape="1">
              <a:gsLst>
                <a:gs pos="0">
                  <a:schemeClr val="accent5">
                    <a:tint val="98000"/>
                    <a:lumMod val="114000"/>
                  </a:schemeClr>
                </a:gs>
                <a:gs pos="100000">
                  <a:schemeClr val="accent5">
                    <a:shade val="90000"/>
                    <a:lumMod val="84000"/>
                  </a:schemeClr>
                </a:gs>
              </a:gsLst>
              <a:lin ang="5400000" scaled="0"/>
            </a:gradFill>
            <a:ln>
              <a:noFill/>
            </a:ln>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'Country Data'!$A$14:$A$18</c:f>
              <c:strCache>
                <c:ptCount val="5"/>
                <c:pt idx="0">
                  <c:v>Guinea</c:v>
                </c:pt>
                <c:pt idx="1">
                  <c:v>Liberia</c:v>
                </c:pt>
                <c:pt idx="2">
                  <c:v>Mali</c:v>
                </c:pt>
                <c:pt idx="3">
                  <c:v>Sierra Leone</c:v>
                </c:pt>
                <c:pt idx="4">
                  <c:v>Multiple Countries</c:v>
                </c:pt>
              </c:strCache>
            </c:strRef>
          </c:cat>
          <c:val>
            <c:numRef>
              <c:f>'Country Data'!$B$14:$B$18</c:f>
              <c:numCache>
                <c:formatCode>General</c:formatCode>
                <c:ptCount val="5"/>
                <c:pt idx="0">
                  <c:v>0</c:v>
                </c:pt>
                <c:pt idx="1">
                  <c:v>7</c:v>
                </c:pt>
                <c:pt idx="2">
                  <c:v>0</c:v>
                </c:pt>
                <c:pt idx="3">
                  <c:v>5</c:v>
                </c:pt>
                <c:pt idx="4">
                  <c:v>3</c:v>
                </c:pt>
              </c:numCache>
            </c:numRef>
          </c:val>
        </c:ser>
        <c:dLbls>
          <c:dLblPos val="outEnd"/>
          <c:showLegendKey val="0"/>
          <c:showVal val="1"/>
          <c:showCatName val="0"/>
          <c:showSerName val="0"/>
          <c:showPercent val="0"/>
          <c:showBubbleSize val="0"/>
        </c:dLbls>
        <c:gapWidth val="100"/>
        <c:overlap val="-24"/>
        <c:axId val="181470336"/>
        <c:axId val="181477376"/>
      </c:barChart>
      <c:catAx>
        <c:axId val="181470336"/>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81477376"/>
        <c:crosses val="autoZero"/>
        <c:auto val="1"/>
        <c:lblAlgn val="ctr"/>
        <c:lblOffset val="100"/>
        <c:noMultiLvlLbl val="0"/>
      </c:catAx>
      <c:valAx>
        <c:axId val="181477376"/>
        <c:scaling>
          <c:orientation val="minMax"/>
        </c:scaling>
        <c:delete val="0"/>
        <c:axPos val="l"/>
        <c:majorGridlines>
          <c:spPr>
            <a:ln w="9525" cap="flat" cmpd="sng" algn="ctr">
              <a:solidFill>
                <a:schemeClr val="bg1">
                  <a:lumMod val="90000"/>
                  <a:lumOff val="1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8147033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title>
      <c:overlay val="0"/>
      <c:spPr>
        <a:noFill/>
        <a:ln>
          <a:noFill/>
        </a:ln>
        <a:effectLst/>
      </c:spPr>
      <c:txPr>
        <a:bodyPr rot="0" spcFirstLastPara="1" vertOverflow="ellipsis" vert="horz" wrap="square" anchor="ctr" anchorCtr="1"/>
        <a:lstStyle/>
        <a:p>
          <a:pPr>
            <a:defRPr sz="2128" b="1" i="0" u="none" strike="noStrike" kern="120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04377893066554"/>
          <c:y val="1.5173837618496651E-2"/>
          <c:w val="0.87209554994417771"/>
          <c:h val="0.93430516725718038"/>
        </c:manualLayout>
      </c:layout>
      <c:barChart>
        <c:barDir val="bar"/>
        <c:grouping val="clustered"/>
        <c:varyColors val="0"/>
        <c:ser>
          <c:idx val="0"/>
          <c:order val="0"/>
          <c:tx>
            <c:strRef>
              <c:f>Data!$D$40</c:f>
              <c:strCache>
                <c:ptCount val="1"/>
              </c:strCache>
            </c:strRef>
          </c:tx>
          <c:spPr>
            <a:gradFill rotWithShape="1">
              <a:gsLst>
                <a:gs pos="0">
                  <a:schemeClr val="accent5">
                    <a:tint val="98000"/>
                    <a:lumMod val="114000"/>
                  </a:schemeClr>
                </a:gs>
                <a:gs pos="100000">
                  <a:schemeClr val="accent5">
                    <a:shade val="90000"/>
                    <a:lumMod val="84000"/>
                  </a:schemeClr>
                </a:gs>
              </a:gsLst>
              <a:lin ang="5400000" scaled="0"/>
            </a:gradFill>
            <a:ln>
              <a:noFill/>
            </a:ln>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c:spPr>
          <c:invertIfNegative val="0"/>
          <c:cat>
            <c:strRef>
              <c:f>Data!$C$41:$C$64</c:f>
              <c:strCache>
                <c:ptCount val="24"/>
                <c:pt idx="0">
                  <c:v>Albany</c:v>
                </c:pt>
                <c:pt idx="1">
                  <c:v>Broome</c:v>
                </c:pt>
                <c:pt idx="2">
                  <c:v>Chemung</c:v>
                </c:pt>
                <c:pt idx="3">
                  <c:v>Chenango</c:v>
                </c:pt>
                <c:pt idx="4">
                  <c:v>Columbia</c:v>
                </c:pt>
                <c:pt idx="5">
                  <c:v>Delaware</c:v>
                </c:pt>
                <c:pt idx="6">
                  <c:v>Dutchess</c:v>
                </c:pt>
                <c:pt idx="7">
                  <c:v>Erie</c:v>
                </c:pt>
                <c:pt idx="8">
                  <c:v>Franklin</c:v>
                </c:pt>
                <c:pt idx="9">
                  <c:v>Monroe</c:v>
                </c:pt>
                <c:pt idx="10">
                  <c:v>Montgomery</c:v>
                </c:pt>
                <c:pt idx="11">
                  <c:v>Nassau</c:v>
                </c:pt>
                <c:pt idx="12">
                  <c:v>Niagara</c:v>
                </c:pt>
                <c:pt idx="13">
                  <c:v>Oneida</c:v>
                </c:pt>
                <c:pt idx="14">
                  <c:v>Onondaga</c:v>
                </c:pt>
                <c:pt idx="15">
                  <c:v>Ontario</c:v>
                </c:pt>
                <c:pt idx="16">
                  <c:v>Orange</c:v>
                </c:pt>
                <c:pt idx="17">
                  <c:v>Putnam</c:v>
                </c:pt>
                <c:pt idx="18">
                  <c:v>Rensselaer</c:v>
                </c:pt>
                <c:pt idx="19">
                  <c:v>Saratoga</c:v>
                </c:pt>
                <c:pt idx="20">
                  <c:v>Schenectady</c:v>
                </c:pt>
                <c:pt idx="21">
                  <c:v>Suffolk</c:v>
                </c:pt>
                <c:pt idx="22">
                  <c:v>Tompkins</c:v>
                </c:pt>
                <c:pt idx="23">
                  <c:v>Westchester</c:v>
                </c:pt>
              </c:strCache>
            </c:strRef>
          </c:cat>
          <c:val>
            <c:numRef>
              <c:f>Data!$D$41:$D$64</c:f>
              <c:numCache>
                <c:formatCode>General</c:formatCode>
                <c:ptCount val="24"/>
                <c:pt idx="0">
                  <c:v>9</c:v>
                </c:pt>
                <c:pt idx="1">
                  <c:v>1</c:v>
                </c:pt>
                <c:pt idx="2">
                  <c:v>1</c:v>
                </c:pt>
                <c:pt idx="3">
                  <c:v>1</c:v>
                </c:pt>
                <c:pt idx="4">
                  <c:v>1</c:v>
                </c:pt>
                <c:pt idx="5">
                  <c:v>1</c:v>
                </c:pt>
                <c:pt idx="6">
                  <c:v>2</c:v>
                </c:pt>
                <c:pt idx="7">
                  <c:v>8</c:v>
                </c:pt>
                <c:pt idx="8">
                  <c:v>1</c:v>
                </c:pt>
                <c:pt idx="9">
                  <c:v>5</c:v>
                </c:pt>
                <c:pt idx="10">
                  <c:v>1</c:v>
                </c:pt>
                <c:pt idx="11">
                  <c:v>16</c:v>
                </c:pt>
                <c:pt idx="12">
                  <c:v>1</c:v>
                </c:pt>
                <c:pt idx="13">
                  <c:v>1</c:v>
                </c:pt>
                <c:pt idx="14">
                  <c:v>4</c:v>
                </c:pt>
                <c:pt idx="15">
                  <c:v>1</c:v>
                </c:pt>
                <c:pt idx="16">
                  <c:v>2</c:v>
                </c:pt>
                <c:pt idx="17">
                  <c:v>1</c:v>
                </c:pt>
                <c:pt idx="18">
                  <c:v>1</c:v>
                </c:pt>
                <c:pt idx="19">
                  <c:v>1</c:v>
                </c:pt>
                <c:pt idx="20">
                  <c:v>1</c:v>
                </c:pt>
                <c:pt idx="21">
                  <c:v>4</c:v>
                </c:pt>
                <c:pt idx="22">
                  <c:v>1</c:v>
                </c:pt>
                <c:pt idx="23">
                  <c:v>22</c:v>
                </c:pt>
              </c:numCache>
            </c:numRef>
          </c:val>
        </c:ser>
        <c:dLbls>
          <c:showLegendKey val="0"/>
          <c:showVal val="0"/>
          <c:showCatName val="0"/>
          <c:showSerName val="0"/>
          <c:showPercent val="0"/>
          <c:showBubbleSize val="0"/>
        </c:dLbls>
        <c:gapWidth val="115"/>
        <c:overlap val="-20"/>
        <c:axId val="181523200"/>
        <c:axId val="181524736"/>
      </c:barChart>
      <c:catAx>
        <c:axId val="181523200"/>
        <c:scaling>
          <c:orientation val="maxMin"/>
        </c:scaling>
        <c:delete val="0"/>
        <c:axPos val="l"/>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81524736"/>
        <c:crosses val="autoZero"/>
        <c:auto val="1"/>
        <c:lblAlgn val="ctr"/>
        <c:lblOffset val="100"/>
        <c:noMultiLvlLbl val="0"/>
      </c:catAx>
      <c:valAx>
        <c:axId val="181524736"/>
        <c:scaling>
          <c:orientation val="minMax"/>
        </c:scaling>
        <c:delete val="0"/>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high"/>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8152320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withinLinear" id="18">
  <a:schemeClr val="accent5"/>
</cs:colorStyle>
</file>

<file path=ppt/charts/colors7.xml><?xml version="1.0" encoding="utf-8"?>
<cs:colorStyle xmlns:cs="http://schemas.microsoft.com/office/drawing/2012/chartStyle" xmlns:a="http://schemas.openxmlformats.org/drawingml/2006/main" meth="withinLinear" id="18">
  <a:schemeClr val="accent5"/>
</cs:colorStyle>
</file>

<file path=ppt/charts/style1.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2.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30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headEnd type="none" w="sm" len="sm"/>
        <a:tailEnd type="none" w="sm" len="sm"/>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alpha val="70000"/>
        </a:schemeClr>
      </a:solidFill>
    </cs:spPr>
  </cs:dataPoint>
  <cs:dataPoint3D>
    <cs:lnRef idx="0"/>
    <cs:fillRef idx="0">
      <cs:styleClr val="auto"/>
    </cs:fillRef>
    <cs:effectRef idx="0"/>
    <cs:fontRef idx="minor">
      <a:schemeClr val="tx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styleClr val="auto"/>
    </cs:lnRef>
    <cs:fillRef idx="0">
      <cs:styleClr val="auto"/>
    </cs:fillRef>
    <cs:effectRef idx="0"/>
    <cs:fontRef idx="minor">
      <a:schemeClr val="dk1"/>
    </cs:fontRef>
    <cs:spPr>
      <a:gradFill>
        <a:gsLst>
          <a:gs pos="0">
            <a:schemeClr val="phClr"/>
          </a:gs>
          <a:gs pos="46000">
            <a:schemeClr val="phClr"/>
          </a:gs>
          <a:gs pos="100000">
            <a:schemeClr val="phClr">
              <a:lumMod val="20000"/>
              <a:lumOff val="80000"/>
              <a:alpha val="0"/>
            </a:schemeClr>
          </a:gs>
        </a:gsLst>
        <a:path path="circle">
          <a:fillToRect l="50000" t="-80000" r="50000" b="180000"/>
        </a:path>
      </a:gradFill>
      <a:ln w="9525" cap="flat" cmpd="sng" algn="ctr">
        <a:solidFill>
          <a:schemeClr val="phClr">
            <a:shade val="95000"/>
          </a:scheme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cap="flat" cmpd="sng" algn="ctr">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0">
              <a:schemeClr val="tx1">
                <a:lumMod val="5000"/>
                <a:lumOff val="95000"/>
              </a:schemeClr>
            </a:gs>
            <a:gs pos="100000">
              <a:schemeClr val="tx1">
                <a:lumMod val="15000"/>
                <a:lumOff val="85000"/>
              </a:schemeClr>
            </a:gs>
          </a:gsLst>
          <a:lin ang="5400000" scaled="0"/>
        </a:gradFill>
        <a:round/>
      </a:ln>
    </cs:spPr>
  </cs:gridlineMajor>
  <cs:gridlineMinor>
    <cs:lnRef idx="0"/>
    <cs:fillRef idx="0"/>
    <cs:effectRef idx="0"/>
    <cs:fontRef idx="minor">
      <a:schemeClr val="dk1"/>
    </cs:fontRef>
    <cs:spPr>
      <a:ln w="9525" cap="flat" cmpd="sng" algn="ctr">
        <a:gradFill>
          <a:gsLst>
            <a:gs pos="0">
              <a:schemeClr val="tx1">
                <a:lumMod val="5000"/>
                <a:lumOff val="95000"/>
              </a:schemeClr>
            </a:gs>
            <a:gs pos="100000">
              <a:schemeClr val="tx1">
                <a:lumMod val="15000"/>
                <a:lumOff val="85000"/>
              </a:schemeClr>
            </a:gs>
          </a:gsLst>
          <a:lin ang="5400000" scaled="0"/>
        </a:gradFill>
        <a:round/>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headEnd type="none" w="sm" len="sm"/>
        <a:tailEnd type="none" w="sm" len="sm"/>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200" b="1" kern="1200" cap="all" spc="5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30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headEnd type="none" w="sm" len="sm"/>
        <a:tailEnd type="none" w="sm" len="sm"/>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alpha val="70000"/>
        </a:schemeClr>
      </a:solidFill>
    </cs:spPr>
  </cs:dataPoint>
  <cs:dataPoint3D>
    <cs:lnRef idx="0"/>
    <cs:fillRef idx="0">
      <cs:styleClr val="auto"/>
    </cs:fillRef>
    <cs:effectRef idx="0"/>
    <cs:fontRef idx="minor">
      <a:schemeClr val="tx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styleClr val="auto"/>
    </cs:lnRef>
    <cs:fillRef idx="0">
      <cs:styleClr val="auto"/>
    </cs:fillRef>
    <cs:effectRef idx="0"/>
    <cs:fontRef idx="minor">
      <a:schemeClr val="dk1"/>
    </cs:fontRef>
    <cs:spPr>
      <a:gradFill>
        <a:gsLst>
          <a:gs pos="0">
            <a:schemeClr val="phClr"/>
          </a:gs>
          <a:gs pos="46000">
            <a:schemeClr val="phClr"/>
          </a:gs>
          <a:gs pos="100000">
            <a:schemeClr val="phClr">
              <a:lumMod val="20000"/>
              <a:lumOff val="80000"/>
              <a:alpha val="0"/>
            </a:schemeClr>
          </a:gs>
        </a:gsLst>
        <a:path path="circle">
          <a:fillToRect l="50000" t="-80000" r="50000" b="180000"/>
        </a:path>
      </a:gradFill>
      <a:ln w="9525" cap="flat" cmpd="sng" algn="ctr">
        <a:solidFill>
          <a:schemeClr val="phClr">
            <a:shade val="95000"/>
          </a:scheme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cap="flat" cmpd="sng" algn="ctr">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0">
              <a:schemeClr val="tx1">
                <a:lumMod val="5000"/>
                <a:lumOff val="95000"/>
              </a:schemeClr>
            </a:gs>
            <a:gs pos="100000">
              <a:schemeClr val="tx1">
                <a:lumMod val="15000"/>
                <a:lumOff val="85000"/>
              </a:schemeClr>
            </a:gs>
          </a:gsLst>
          <a:lin ang="5400000" scaled="0"/>
        </a:gradFill>
        <a:round/>
      </a:ln>
    </cs:spPr>
  </cs:gridlineMajor>
  <cs:gridlineMinor>
    <cs:lnRef idx="0"/>
    <cs:fillRef idx="0"/>
    <cs:effectRef idx="0"/>
    <cs:fontRef idx="minor">
      <a:schemeClr val="dk1"/>
    </cs:fontRef>
    <cs:spPr>
      <a:ln w="9525" cap="flat" cmpd="sng" algn="ctr">
        <a:gradFill>
          <a:gsLst>
            <a:gs pos="0">
              <a:schemeClr val="tx1">
                <a:lumMod val="5000"/>
                <a:lumOff val="95000"/>
              </a:schemeClr>
            </a:gs>
            <a:gs pos="100000">
              <a:schemeClr val="tx1">
                <a:lumMod val="15000"/>
                <a:lumOff val="85000"/>
              </a:schemeClr>
            </a:gs>
          </a:gsLst>
          <a:lin ang="5400000" scaled="0"/>
        </a:gradFill>
        <a:round/>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headEnd type="none" w="sm" len="sm"/>
        <a:tailEnd type="none" w="sm" len="sm"/>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200" b="1" kern="1200" cap="all" spc="5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7.xml><?xml version="1.0" encoding="utf-8"?>
<cs:chartStyle xmlns:cs="http://schemas.microsoft.com/office/drawing/2012/chartStyle" xmlns:a="http://schemas.openxmlformats.org/drawingml/2006/main" id="341">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ize="5"/>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A8D97FC-EACB-4ED5-BC7A-C29AA15455F6}" type="doc">
      <dgm:prSet loTypeId="urn:microsoft.com/office/officeart/2005/8/layout/vList5" loCatId="list" qsTypeId="urn:microsoft.com/office/officeart/2005/8/quickstyle/simple1" qsCatId="simple" csTypeId="urn:microsoft.com/office/officeart/2005/8/colors/colorful5" csCatId="colorful" phldr="1"/>
      <dgm:spPr/>
      <dgm:t>
        <a:bodyPr/>
        <a:lstStyle/>
        <a:p>
          <a:endParaRPr lang="en-US"/>
        </a:p>
      </dgm:t>
    </dgm:pt>
    <dgm:pt modelId="{D4B35F13-4B1B-479B-9F88-E4DEB3203FCC}">
      <dgm:prSet phldrT="[Text]" custT="1"/>
      <dgm:spPr/>
      <dgm:t>
        <a:bodyPr/>
        <a:lstStyle/>
        <a:p>
          <a:r>
            <a:rPr lang="en-US" sz="2800" b="1" dirty="0" smtClean="0"/>
            <a:t>CBP Primary Passport Check </a:t>
          </a:r>
          <a:endParaRPr lang="en-US" sz="2800" dirty="0"/>
        </a:p>
      </dgm:t>
    </dgm:pt>
    <dgm:pt modelId="{87AD89F5-BE26-4BA3-B3F1-BA5300BE327B}" type="parTrans" cxnId="{1F14B08C-C144-4F7F-B261-27CADD93BE00}">
      <dgm:prSet/>
      <dgm:spPr/>
      <dgm:t>
        <a:bodyPr/>
        <a:lstStyle/>
        <a:p>
          <a:endParaRPr lang="en-US"/>
        </a:p>
      </dgm:t>
    </dgm:pt>
    <dgm:pt modelId="{58683E57-9855-48AE-B8C2-4FC5762367C5}" type="sibTrans" cxnId="{1F14B08C-C144-4F7F-B261-27CADD93BE00}">
      <dgm:prSet/>
      <dgm:spPr/>
      <dgm:t>
        <a:bodyPr/>
        <a:lstStyle/>
        <a:p>
          <a:endParaRPr lang="en-US"/>
        </a:p>
      </dgm:t>
    </dgm:pt>
    <dgm:pt modelId="{B2C37CEC-9A13-47C0-BD31-9179817F56EC}">
      <dgm:prSet phldrT="[Text]" custT="1"/>
      <dgm:spPr/>
      <dgm:t>
        <a:bodyPr/>
        <a:lstStyle/>
        <a:p>
          <a:r>
            <a:rPr lang="en-US" sz="1600" b="1" dirty="0" smtClean="0"/>
            <a:t>If itinerary originates from Ebola-affected country OR passport from an Ebola-affected country, person is sent to CBP Secondary Screening</a:t>
          </a:r>
          <a:endParaRPr lang="en-US" sz="1600" b="1" dirty="0"/>
        </a:p>
      </dgm:t>
    </dgm:pt>
    <dgm:pt modelId="{35448C6D-9F59-43D5-B0AC-EC0853A1B20F}" type="parTrans" cxnId="{2D98B4E2-F0D1-4C63-A55B-7B345763D2EF}">
      <dgm:prSet/>
      <dgm:spPr/>
      <dgm:t>
        <a:bodyPr/>
        <a:lstStyle/>
        <a:p>
          <a:endParaRPr lang="en-US"/>
        </a:p>
      </dgm:t>
    </dgm:pt>
    <dgm:pt modelId="{5ACD443E-9DB4-4E07-B551-C91D598B0149}" type="sibTrans" cxnId="{2D98B4E2-F0D1-4C63-A55B-7B345763D2EF}">
      <dgm:prSet/>
      <dgm:spPr/>
      <dgm:t>
        <a:bodyPr/>
        <a:lstStyle/>
        <a:p>
          <a:endParaRPr lang="en-US"/>
        </a:p>
      </dgm:t>
    </dgm:pt>
    <dgm:pt modelId="{223895E0-4C5F-4072-AC69-CE6ADF284221}">
      <dgm:prSet phldrT="[Text]" custT="1"/>
      <dgm:spPr/>
      <dgm:t>
        <a:bodyPr/>
        <a:lstStyle/>
        <a:p>
          <a:r>
            <a:rPr lang="en-US" sz="2800" b="1" dirty="0" smtClean="0"/>
            <a:t>CBP Secondary Screening</a:t>
          </a:r>
          <a:endParaRPr lang="en-US" sz="2800" dirty="0"/>
        </a:p>
      </dgm:t>
    </dgm:pt>
    <dgm:pt modelId="{57F7D964-629D-46C3-BC66-4379DEA6F12F}" type="parTrans" cxnId="{B09CDF92-FE33-40BF-9164-1DB20B07CD9A}">
      <dgm:prSet/>
      <dgm:spPr/>
      <dgm:t>
        <a:bodyPr/>
        <a:lstStyle/>
        <a:p>
          <a:endParaRPr lang="en-US"/>
        </a:p>
      </dgm:t>
    </dgm:pt>
    <dgm:pt modelId="{BDA108DE-ADF7-4014-9534-7786BECF95D8}" type="sibTrans" cxnId="{B09CDF92-FE33-40BF-9164-1DB20B07CD9A}">
      <dgm:prSet/>
      <dgm:spPr/>
      <dgm:t>
        <a:bodyPr/>
        <a:lstStyle/>
        <a:p>
          <a:endParaRPr lang="en-US"/>
        </a:p>
      </dgm:t>
    </dgm:pt>
    <dgm:pt modelId="{E168848F-231A-4CDC-A33B-E3975F3B6F9F}">
      <dgm:prSet phldrT="[Text]" custT="1"/>
      <dgm:spPr/>
      <dgm:t>
        <a:bodyPr/>
        <a:lstStyle/>
        <a:p>
          <a:r>
            <a:rPr lang="en-US" sz="1600" b="1" dirty="0" smtClean="0"/>
            <a:t>Anyone with signs of illness OR positive exposure is sent to CDC Tertiary Screening</a:t>
          </a:r>
          <a:endParaRPr lang="en-US" sz="1600" b="1" dirty="0"/>
        </a:p>
      </dgm:t>
    </dgm:pt>
    <dgm:pt modelId="{8947144E-C1A9-4999-83D9-4605F24B47AC}" type="parTrans" cxnId="{358435D7-14E0-4BD1-9C55-4F1DB1B7D77D}">
      <dgm:prSet/>
      <dgm:spPr/>
      <dgm:t>
        <a:bodyPr/>
        <a:lstStyle/>
        <a:p>
          <a:endParaRPr lang="en-US"/>
        </a:p>
      </dgm:t>
    </dgm:pt>
    <dgm:pt modelId="{1C417D47-C0CD-4743-8C09-323966C15747}" type="sibTrans" cxnId="{358435D7-14E0-4BD1-9C55-4F1DB1B7D77D}">
      <dgm:prSet/>
      <dgm:spPr/>
      <dgm:t>
        <a:bodyPr/>
        <a:lstStyle/>
        <a:p>
          <a:endParaRPr lang="en-US"/>
        </a:p>
      </dgm:t>
    </dgm:pt>
    <dgm:pt modelId="{138274D8-4D52-47C4-B9B9-BBA46D2F53F1}">
      <dgm:prSet phldrT="[Text]" custT="1"/>
      <dgm:spPr/>
      <dgm:t>
        <a:bodyPr/>
        <a:lstStyle/>
        <a:p>
          <a:r>
            <a:rPr lang="en-US" sz="2800" b="1" dirty="0" smtClean="0"/>
            <a:t>CDC Tertiary Screening</a:t>
          </a:r>
          <a:endParaRPr lang="en-US" sz="2800" dirty="0"/>
        </a:p>
      </dgm:t>
    </dgm:pt>
    <dgm:pt modelId="{E5EE4D89-8228-4524-B1F9-CE4F144C6815}" type="parTrans" cxnId="{716AE9C7-0BF0-45D4-A51C-FD912AF5A2CF}">
      <dgm:prSet/>
      <dgm:spPr/>
      <dgm:t>
        <a:bodyPr/>
        <a:lstStyle/>
        <a:p>
          <a:endParaRPr lang="en-US"/>
        </a:p>
      </dgm:t>
    </dgm:pt>
    <dgm:pt modelId="{672FDF0D-96ED-48C1-8817-DAAC21BC2956}" type="sibTrans" cxnId="{716AE9C7-0BF0-45D4-A51C-FD912AF5A2CF}">
      <dgm:prSet/>
      <dgm:spPr/>
      <dgm:t>
        <a:bodyPr/>
        <a:lstStyle/>
        <a:p>
          <a:endParaRPr lang="en-US"/>
        </a:p>
      </dgm:t>
    </dgm:pt>
    <dgm:pt modelId="{ADAFAC98-9FF2-4C44-9BB2-72270AF93320}">
      <dgm:prSet phldrT="[Text]" custT="1"/>
      <dgm:spPr/>
      <dgm:t>
        <a:bodyPr/>
        <a:lstStyle/>
        <a:p>
          <a:r>
            <a:rPr lang="en-US" sz="1600" b="1" dirty="0" smtClean="0"/>
            <a:t>If symptoms: conduct medical evaluation  - persons with possible EVD immediately triaged to a medical facility</a:t>
          </a:r>
          <a:endParaRPr lang="en-US" sz="1600" b="1" dirty="0"/>
        </a:p>
      </dgm:t>
    </dgm:pt>
    <dgm:pt modelId="{28E8EFCC-FAB4-4654-9F0D-E1247DC2DB34}" type="parTrans" cxnId="{3F7A8630-3EF8-4C2A-895C-01ADF37875F2}">
      <dgm:prSet/>
      <dgm:spPr/>
      <dgm:t>
        <a:bodyPr/>
        <a:lstStyle/>
        <a:p>
          <a:endParaRPr lang="en-US"/>
        </a:p>
      </dgm:t>
    </dgm:pt>
    <dgm:pt modelId="{8910AE3B-D0EF-4574-8393-310F941F983F}" type="sibTrans" cxnId="{3F7A8630-3EF8-4C2A-895C-01ADF37875F2}">
      <dgm:prSet/>
      <dgm:spPr/>
      <dgm:t>
        <a:bodyPr/>
        <a:lstStyle/>
        <a:p>
          <a:endParaRPr lang="en-US"/>
        </a:p>
      </dgm:t>
    </dgm:pt>
    <dgm:pt modelId="{CDCB43E4-F7A5-40BF-8D8F-AB293269767A}">
      <dgm:prSet phldrT="[Text]" custT="1"/>
      <dgm:spPr/>
      <dgm:t>
        <a:bodyPr/>
        <a:lstStyle/>
        <a:p>
          <a:r>
            <a:rPr lang="en-US" sz="2800" b="1" dirty="0" smtClean="0"/>
            <a:t>NYSDOH  Screening</a:t>
          </a:r>
          <a:endParaRPr lang="en-US" sz="2800" dirty="0"/>
        </a:p>
      </dgm:t>
    </dgm:pt>
    <dgm:pt modelId="{8AF9CD7F-F6B4-4EDD-A1C0-32E5F958534A}" type="parTrans" cxnId="{2B2D6D06-84AE-49EE-B138-A6F9F1558564}">
      <dgm:prSet/>
      <dgm:spPr/>
      <dgm:t>
        <a:bodyPr/>
        <a:lstStyle/>
        <a:p>
          <a:endParaRPr lang="en-US"/>
        </a:p>
      </dgm:t>
    </dgm:pt>
    <dgm:pt modelId="{A8706275-FAD1-4389-AAF0-E01A3BC1E36D}" type="sibTrans" cxnId="{2B2D6D06-84AE-49EE-B138-A6F9F1558564}">
      <dgm:prSet/>
      <dgm:spPr/>
      <dgm:t>
        <a:bodyPr/>
        <a:lstStyle/>
        <a:p>
          <a:endParaRPr lang="en-US"/>
        </a:p>
      </dgm:t>
    </dgm:pt>
    <dgm:pt modelId="{C60E083A-930A-4D60-B43A-9A370FCABCF3}">
      <dgm:prSet phldrT="[Text]" custT="1"/>
      <dgm:spPr/>
      <dgm:t>
        <a:bodyPr/>
        <a:lstStyle/>
        <a:p>
          <a:r>
            <a:rPr lang="en-US" sz="1600" b="1" dirty="0" smtClean="0"/>
            <a:t>Determine if the person:</a:t>
          </a:r>
          <a:endParaRPr lang="en-US" sz="1600" b="1" dirty="0"/>
        </a:p>
      </dgm:t>
    </dgm:pt>
    <dgm:pt modelId="{5272CCE3-7862-441A-B8E7-88BE566645FF}" type="parTrans" cxnId="{4916503D-2556-4BC5-8F8F-F5386870AC7F}">
      <dgm:prSet/>
      <dgm:spPr/>
      <dgm:t>
        <a:bodyPr/>
        <a:lstStyle/>
        <a:p>
          <a:endParaRPr lang="en-US"/>
        </a:p>
      </dgm:t>
    </dgm:pt>
    <dgm:pt modelId="{37892A09-4F4B-4CFE-92C2-556FC7275EC5}" type="sibTrans" cxnId="{4916503D-2556-4BC5-8F8F-F5386870AC7F}">
      <dgm:prSet/>
      <dgm:spPr/>
      <dgm:t>
        <a:bodyPr/>
        <a:lstStyle/>
        <a:p>
          <a:endParaRPr lang="en-US"/>
        </a:p>
      </dgm:t>
    </dgm:pt>
    <dgm:pt modelId="{C29A0052-A10E-4BEC-B4FB-6F009DE1497F}">
      <dgm:prSet custT="1"/>
      <dgm:spPr/>
      <dgm:t>
        <a:bodyPr/>
        <a:lstStyle/>
        <a:p>
          <a:r>
            <a:rPr lang="en-US" sz="1600" b="1" dirty="0" smtClean="0"/>
            <a:t>plans to remain in NYS (&gt;12 hours or overnight) AND</a:t>
          </a:r>
        </a:p>
      </dgm:t>
    </dgm:pt>
    <dgm:pt modelId="{C9ECADCD-64A5-4459-87B8-A30355B601F7}" type="parTrans" cxnId="{A95C861B-89A8-46F0-83A3-0B23DE7CCAE5}">
      <dgm:prSet/>
      <dgm:spPr/>
      <dgm:t>
        <a:bodyPr/>
        <a:lstStyle/>
        <a:p>
          <a:endParaRPr lang="en-US"/>
        </a:p>
      </dgm:t>
    </dgm:pt>
    <dgm:pt modelId="{DE53EDBC-1250-4AAA-9043-93E4B5513332}" type="sibTrans" cxnId="{A95C861B-89A8-46F0-83A3-0B23DE7CCAE5}">
      <dgm:prSet/>
      <dgm:spPr/>
      <dgm:t>
        <a:bodyPr/>
        <a:lstStyle/>
        <a:p>
          <a:endParaRPr lang="en-US"/>
        </a:p>
      </dgm:t>
    </dgm:pt>
    <dgm:pt modelId="{30410948-EFF2-4C3A-9133-A9D9B07EC1FC}">
      <dgm:prSet custT="1"/>
      <dgm:spPr/>
      <dgm:t>
        <a:bodyPr/>
        <a:lstStyle/>
        <a:p>
          <a:r>
            <a:rPr lang="en-US" sz="1600" b="1" dirty="0" smtClean="0"/>
            <a:t>meets the “direct contact” criteria</a:t>
          </a:r>
          <a:endParaRPr lang="en-US" sz="1600" b="1" dirty="0"/>
        </a:p>
      </dgm:t>
    </dgm:pt>
    <dgm:pt modelId="{5B7E2E07-A875-411C-B2BD-6DD6AFD8B982}" type="parTrans" cxnId="{43B59257-2E34-4D4A-8BC7-ED2A76CBA66C}">
      <dgm:prSet/>
      <dgm:spPr/>
      <dgm:t>
        <a:bodyPr/>
        <a:lstStyle/>
        <a:p>
          <a:endParaRPr lang="en-US"/>
        </a:p>
      </dgm:t>
    </dgm:pt>
    <dgm:pt modelId="{1DF1C275-0E11-462E-94D6-3B40030A5540}" type="sibTrans" cxnId="{43B59257-2E34-4D4A-8BC7-ED2A76CBA66C}">
      <dgm:prSet/>
      <dgm:spPr/>
      <dgm:t>
        <a:bodyPr/>
        <a:lstStyle/>
        <a:p>
          <a:endParaRPr lang="en-US"/>
        </a:p>
      </dgm:t>
    </dgm:pt>
    <dgm:pt modelId="{10053E06-05DE-47E5-ABBC-0323373E349B}">
      <dgm:prSet phldrT="[Text]" custT="1"/>
      <dgm:spPr/>
      <dgm:t>
        <a:bodyPr/>
        <a:lstStyle/>
        <a:p>
          <a:r>
            <a:rPr lang="en-US" sz="1600" b="1" dirty="0" smtClean="0"/>
            <a:t>Additional screening for temperature, symptoms and exposures</a:t>
          </a:r>
          <a:endParaRPr lang="en-US" sz="1600" b="1" dirty="0"/>
        </a:p>
      </dgm:t>
    </dgm:pt>
    <dgm:pt modelId="{E2766AD0-BD52-4EA6-A1FC-ABC1084BBD6A}" type="parTrans" cxnId="{D3A884DD-1139-4BE1-8EDB-05F68A8E8989}">
      <dgm:prSet/>
      <dgm:spPr/>
      <dgm:t>
        <a:bodyPr/>
        <a:lstStyle/>
        <a:p>
          <a:endParaRPr lang="en-US"/>
        </a:p>
      </dgm:t>
    </dgm:pt>
    <dgm:pt modelId="{4599550C-F350-4B85-A133-DD4EF1D0DCF0}" type="sibTrans" cxnId="{D3A884DD-1139-4BE1-8EDB-05F68A8E8989}">
      <dgm:prSet/>
      <dgm:spPr/>
      <dgm:t>
        <a:bodyPr/>
        <a:lstStyle/>
        <a:p>
          <a:endParaRPr lang="en-US"/>
        </a:p>
      </dgm:t>
    </dgm:pt>
    <dgm:pt modelId="{F8F57D04-1193-4482-A2AB-2129825355FF}">
      <dgm:prSet phldrT="[Text]" custT="1"/>
      <dgm:spPr/>
      <dgm:t>
        <a:bodyPr/>
        <a:lstStyle/>
        <a:p>
          <a:r>
            <a:rPr lang="en-US" sz="1600" b="1" dirty="0" smtClean="0"/>
            <a:t>If Ebola exposure history: determine if person meets CDC high risk, some risk or no known risk category.</a:t>
          </a:r>
          <a:endParaRPr lang="en-US" sz="1100" b="1" dirty="0"/>
        </a:p>
      </dgm:t>
    </dgm:pt>
    <dgm:pt modelId="{5F8A5072-F4D8-4BA4-9B50-D3A6EF05794C}" type="sibTrans" cxnId="{EFAFD2A7-54D3-4196-BF28-48C11D6A7A50}">
      <dgm:prSet/>
      <dgm:spPr/>
      <dgm:t>
        <a:bodyPr/>
        <a:lstStyle/>
        <a:p>
          <a:endParaRPr lang="en-US"/>
        </a:p>
      </dgm:t>
    </dgm:pt>
    <dgm:pt modelId="{54DDF226-5F0C-4C81-A5A7-CD677D9AA3B5}" type="parTrans" cxnId="{EFAFD2A7-54D3-4196-BF28-48C11D6A7A50}">
      <dgm:prSet/>
      <dgm:spPr/>
      <dgm:t>
        <a:bodyPr/>
        <a:lstStyle/>
        <a:p>
          <a:endParaRPr lang="en-US"/>
        </a:p>
      </dgm:t>
    </dgm:pt>
    <dgm:pt modelId="{287C2071-8577-46A7-AF06-21F19729D9E7}">
      <dgm:prSet phldrT="[Text]" custT="1"/>
      <dgm:spPr/>
      <dgm:t>
        <a:bodyPr/>
        <a:lstStyle/>
        <a:p>
          <a:r>
            <a:rPr lang="en-US" sz="1600" b="1" dirty="0" smtClean="0"/>
            <a:t>May place someone on Do Not Board (DNB) status</a:t>
          </a:r>
          <a:endParaRPr lang="en-US" sz="1100" b="1" dirty="0"/>
        </a:p>
      </dgm:t>
    </dgm:pt>
    <dgm:pt modelId="{D7CA04B0-50DA-40AC-9F10-AF774C21D0CB}" type="parTrans" cxnId="{9E9D72E8-04C1-4605-A7A2-4C75FFE50CB0}">
      <dgm:prSet/>
      <dgm:spPr/>
      <dgm:t>
        <a:bodyPr/>
        <a:lstStyle/>
        <a:p>
          <a:endParaRPr lang="en-US"/>
        </a:p>
      </dgm:t>
    </dgm:pt>
    <dgm:pt modelId="{9FA7B857-8E26-4042-8C05-B088C8182D52}" type="sibTrans" cxnId="{9E9D72E8-04C1-4605-A7A2-4C75FFE50CB0}">
      <dgm:prSet/>
      <dgm:spPr/>
      <dgm:t>
        <a:bodyPr/>
        <a:lstStyle/>
        <a:p>
          <a:endParaRPr lang="en-US"/>
        </a:p>
      </dgm:t>
    </dgm:pt>
    <dgm:pt modelId="{D973170D-0664-4F71-8DFC-263564A55EF5}" type="pres">
      <dgm:prSet presAssocID="{4A8D97FC-EACB-4ED5-BC7A-C29AA15455F6}" presName="Name0" presStyleCnt="0">
        <dgm:presLayoutVars>
          <dgm:dir/>
          <dgm:animLvl val="lvl"/>
          <dgm:resizeHandles val="exact"/>
        </dgm:presLayoutVars>
      </dgm:prSet>
      <dgm:spPr/>
      <dgm:t>
        <a:bodyPr/>
        <a:lstStyle/>
        <a:p>
          <a:endParaRPr lang="en-US"/>
        </a:p>
      </dgm:t>
    </dgm:pt>
    <dgm:pt modelId="{B612E592-33C2-4332-9CC9-FD918CDE853D}" type="pres">
      <dgm:prSet presAssocID="{D4B35F13-4B1B-479B-9F88-E4DEB3203FCC}" presName="linNode" presStyleCnt="0"/>
      <dgm:spPr/>
      <dgm:t>
        <a:bodyPr/>
        <a:lstStyle/>
        <a:p>
          <a:endParaRPr lang="en-US"/>
        </a:p>
      </dgm:t>
    </dgm:pt>
    <dgm:pt modelId="{09F07FDE-0542-4639-B3EC-B19471A7BDFD}" type="pres">
      <dgm:prSet presAssocID="{D4B35F13-4B1B-479B-9F88-E4DEB3203FCC}" presName="parentText" presStyleLbl="node1" presStyleIdx="0" presStyleCnt="4">
        <dgm:presLayoutVars>
          <dgm:chMax val="1"/>
          <dgm:bulletEnabled val="1"/>
        </dgm:presLayoutVars>
      </dgm:prSet>
      <dgm:spPr/>
      <dgm:t>
        <a:bodyPr/>
        <a:lstStyle/>
        <a:p>
          <a:endParaRPr lang="en-US"/>
        </a:p>
      </dgm:t>
    </dgm:pt>
    <dgm:pt modelId="{4193C3BB-F00D-4B13-9485-2CC95B078629}" type="pres">
      <dgm:prSet presAssocID="{D4B35F13-4B1B-479B-9F88-E4DEB3203FCC}" presName="descendantText" presStyleLbl="alignAccFollowNode1" presStyleIdx="0" presStyleCnt="4">
        <dgm:presLayoutVars>
          <dgm:bulletEnabled val="1"/>
        </dgm:presLayoutVars>
      </dgm:prSet>
      <dgm:spPr/>
      <dgm:t>
        <a:bodyPr/>
        <a:lstStyle/>
        <a:p>
          <a:endParaRPr lang="en-US"/>
        </a:p>
      </dgm:t>
    </dgm:pt>
    <dgm:pt modelId="{5827408A-E1E6-4D13-B564-5111BEB31DBA}" type="pres">
      <dgm:prSet presAssocID="{58683E57-9855-48AE-B8C2-4FC5762367C5}" presName="sp" presStyleCnt="0"/>
      <dgm:spPr/>
      <dgm:t>
        <a:bodyPr/>
        <a:lstStyle/>
        <a:p>
          <a:endParaRPr lang="en-US"/>
        </a:p>
      </dgm:t>
    </dgm:pt>
    <dgm:pt modelId="{F637B339-C15A-4B5C-8715-7DEFCD5B60FE}" type="pres">
      <dgm:prSet presAssocID="{223895E0-4C5F-4072-AC69-CE6ADF284221}" presName="linNode" presStyleCnt="0"/>
      <dgm:spPr/>
      <dgm:t>
        <a:bodyPr/>
        <a:lstStyle/>
        <a:p>
          <a:endParaRPr lang="en-US"/>
        </a:p>
      </dgm:t>
    </dgm:pt>
    <dgm:pt modelId="{72C4513B-65AE-4AED-9384-9EE516B9584F}" type="pres">
      <dgm:prSet presAssocID="{223895E0-4C5F-4072-AC69-CE6ADF284221}" presName="parentText" presStyleLbl="node1" presStyleIdx="1" presStyleCnt="4">
        <dgm:presLayoutVars>
          <dgm:chMax val="1"/>
          <dgm:bulletEnabled val="1"/>
        </dgm:presLayoutVars>
      </dgm:prSet>
      <dgm:spPr/>
      <dgm:t>
        <a:bodyPr/>
        <a:lstStyle/>
        <a:p>
          <a:endParaRPr lang="en-US"/>
        </a:p>
      </dgm:t>
    </dgm:pt>
    <dgm:pt modelId="{6B1EBD81-9FE3-49CA-84BE-97BAEF4CCF99}" type="pres">
      <dgm:prSet presAssocID="{223895E0-4C5F-4072-AC69-CE6ADF284221}" presName="descendantText" presStyleLbl="alignAccFollowNode1" presStyleIdx="1" presStyleCnt="4">
        <dgm:presLayoutVars>
          <dgm:bulletEnabled val="1"/>
        </dgm:presLayoutVars>
      </dgm:prSet>
      <dgm:spPr/>
      <dgm:t>
        <a:bodyPr/>
        <a:lstStyle/>
        <a:p>
          <a:endParaRPr lang="en-US"/>
        </a:p>
      </dgm:t>
    </dgm:pt>
    <dgm:pt modelId="{91E818FA-FB4A-40EB-81F3-951888E1307B}" type="pres">
      <dgm:prSet presAssocID="{BDA108DE-ADF7-4014-9534-7786BECF95D8}" presName="sp" presStyleCnt="0"/>
      <dgm:spPr/>
      <dgm:t>
        <a:bodyPr/>
        <a:lstStyle/>
        <a:p>
          <a:endParaRPr lang="en-US"/>
        </a:p>
      </dgm:t>
    </dgm:pt>
    <dgm:pt modelId="{DC5D9D18-D15C-4894-8E4A-C972E435FF6A}" type="pres">
      <dgm:prSet presAssocID="{138274D8-4D52-47C4-B9B9-BBA46D2F53F1}" presName="linNode" presStyleCnt="0"/>
      <dgm:spPr/>
      <dgm:t>
        <a:bodyPr/>
        <a:lstStyle/>
        <a:p>
          <a:endParaRPr lang="en-US"/>
        </a:p>
      </dgm:t>
    </dgm:pt>
    <dgm:pt modelId="{93B03A78-D907-4385-ACE9-4C3DB4542341}" type="pres">
      <dgm:prSet presAssocID="{138274D8-4D52-47C4-B9B9-BBA46D2F53F1}" presName="parentText" presStyleLbl="node1" presStyleIdx="2" presStyleCnt="4">
        <dgm:presLayoutVars>
          <dgm:chMax val="1"/>
          <dgm:bulletEnabled val="1"/>
        </dgm:presLayoutVars>
      </dgm:prSet>
      <dgm:spPr/>
      <dgm:t>
        <a:bodyPr/>
        <a:lstStyle/>
        <a:p>
          <a:endParaRPr lang="en-US"/>
        </a:p>
      </dgm:t>
    </dgm:pt>
    <dgm:pt modelId="{4E79CB63-F2A0-4173-88A0-73F5F8273E69}" type="pres">
      <dgm:prSet presAssocID="{138274D8-4D52-47C4-B9B9-BBA46D2F53F1}" presName="descendantText" presStyleLbl="alignAccFollowNode1" presStyleIdx="2" presStyleCnt="4" custScaleY="139482">
        <dgm:presLayoutVars>
          <dgm:bulletEnabled val="1"/>
        </dgm:presLayoutVars>
      </dgm:prSet>
      <dgm:spPr/>
      <dgm:t>
        <a:bodyPr/>
        <a:lstStyle/>
        <a:p>
          <a:endParaRPr lang="en-US"/>
        </a:p>
      </dgm:t>
    </dgm:pt>
    <dgm:pt modelId="{2F475A65-6AD4-4A1E-AA09-3B14863BF1A4}" type="pres">
      <dgm:prSet presAssocID="{672FDF0D-96ED-48C1-8817-DAAC21BC2956}" presName="sp" presStyleCnt="0"/>
      <dgm:spPr/>
      <dgm:t>
        <a:bodyPr/>
        <a:lstStyle/>
        <a:p>
          <a:endParaRPr lang="en-US"/>
        </a:p>
      </dgm:t>
    </dgm:pt>
    <dgm:pt modelId="{92EAB10B-8A4B-4DBF-8689-F06EF2F24BD1}" type="pres">
      <dgm:prSet presAssocID="{CDCB43E4-F7A5-40BF-8D8F-AB293269767A}" presName="linNode" presStyleCnt="0"/>
      <dgm:spPr/>
      <dgm:t>
        <a:bodyPr/>
        <a:lstStyle/>
        <a:p>
          <a:endParaRPr lang="en-US"/>
        </a:p>
      </dgm:t>
    </dgm:pt>
    <dgm:pt modelId="{7203143F-8555-4733-90EA-C95DB80D1829}" type="pres">
      <dgm:prSet presAssocID="{CDCB43E4-F7A5-40BF-8D8F-AB293269767A}" presName="parentText" presStyleLbl="node1" presStyleIdx="3" presStyleCnt="4">
        <dgm:presLayoutVars>
          <dgm:chMax val="1"/>
          <dgm:bulletEnabled val="1"/>
        </dgm:presLayoutVars>
      </dgm:prSet>
      <dgm:spPr/>
      <dgm:t>
        <a:bodyPr/>
        <a:lstStyle/>
        <a:p>
          <a:endParaRPr lang="en-US"/>
        </a:p>
      </dgm:t>
    </dgm:pt>
    <dgm:pt modelId="{3057D0EE-DB01-4B77-89B1-2EA68683A202}" type="pres">
      <dgm:prSet presAssocID="{CDCB43E4-F7A5-40BF-8D8F-AB293269767A}" presName="descendantText" presStyleLbl="alignAccFollowNode1" presStyleIdx="3" presStyleCnt="4">
        <dgm:presLayoutVars>
          <dgm:bulletEnabled val="1"/>
        </dgm:presLayoutVars>
      </dgm:prSet>
      <dgm:spPr/>
      <dgm:t>
        <a:bodyPr/>
        <a:lstStyle/>
        <a:p>
          <a:endParaRPr lang="en-US"/>
        </a:p>
      </dgm:t>
    </dgm:pt>
  </dgm:ptLst>
  <dgm:cxnLst>
    <dgm:cxn modelId="{1F14B08C-C144-4F7F-B261-27CADD93BE00}" srcId="{4A8D97FC-EACB-4ED5-BC7A-C29AA15455F6}" destId="{D4B35F13-4B1B-479B-9F88-E4DEB3203FCC}" srcOrd="0" destOrd="0" parTransId="{87AD89F5-BE26-4BA3-B3F1-BA5300BE327B}" sibTransId="{58683E57-9855-48AE-B8C2-4FC5762367C5}"/>
    <dgm:cxn modelId="{4916503D-2556-4BC5-8F8F-F5386870AC7F}" srcId="{CDCB43E4-F7A5-40BF-8D8F-AB293269767A}" destId="{C60E083A-930A-4D60-B43A-9A370FCABCF3}" srcOrd="0" destOrd="0" parTransId="{5272CCE3-7862-441A-B8E7-88BE566645FF}" sibTransId="{37892A09-4F4B-4CFE-92C2-556FC7275EC5}"/>
    <dgm:cxn modelId="{51C1E04C-1164-4025-AD40-CA2841062099}" type="presOf" srcId="{287C2071-8577-46A7-AF06-21F19729D9E7}" destId="{4E79CB63-F2A0-4173-88A0-73F5F8273E69}" srcOrd="0" destOrd="2" presId="urn:microsoft.com/office/officeart/2005/8/layout/vList5"/>
    <dgm:cxn modelId="{2B2D6D06-84AE-49EE-B138-A6F9F1558564}" srcId="{4A8D97FC-EACB-4ED5-BC7A-C29AA15455F6}" destId="{CDCB43E4-F7A5-40BF-8D8F-AB293269767A}" srcOrd="3" destOrd="0" parTransId="{8AF9CD7F-F6B4-4EDD-A1C0-32E5F958534A}" sibTransId="{A8706275-FAD1-4389-AAF0-E01A3BC1E36D}"/>
    <dgm:cxn modelId="{9E9D72E8-04C1-4605-A7A2-4C75FFE50CB0}" srcId="{138274D8-4D52-47C4-B9B9-BBA46D2F53F1}" destId="{287C2071-8577-46A7-AF06-21F19729D9E7}" srcOrd="2" destOrd="0" parTransId="{D7CA04B0-50DA-40AC-9F10-AF774C21D0CB}" sibTransId="{9FA7B857-8E26-4042-8C05-B088C8182D52}"/>
    <dgm:cxn modelId="{94119101-0A3E-4730-9F39-087BFF24E8DB}" type="presOf" srcId="{D4B35F13-4B1B-479B-9F88-E4DEB3203FCC}" destId="{09F07FDE-0542-4639-B3EC-B19471A7BDFD}" srcOrd="0" destOrd="0" presId="urn:microsoft.com/office/officeart/2005/8/layout/vList5"/>
    <dgm:cxn modelId="{C177C53A-FD64-4B93-B663-C418B0F447B2}" type="presOf" srcId="{4A8D97FC-EACB-4ED5-BC7A-C29AA15455F6}" destId="{D973170D-0664-4F71-8DFC-263564A55EF5}" srcOrd="0" destOrd="0" presId="urn:microsoft.com/office/officeart/2005/8/layout/vList5"/>
    <dgm:cxn modelId="{D3A884DD-1139-4BE1-8EDB-05F68A8E8989}" srcId="{223895E0-4C5F-4072-AC69-CE6ADF284221}" destId="{10053E06-05DE-47E5-ABBC-0323373E349B}" srcOrd="0" destOrd="0" parTransId="{E2766AD0-BD52-4EA6-A1FC-ABC1084BBD6A}" sibTransId="{4599550C-F350-4B85-A133-DD4EF1D0DCF0}"/>
    <dgm:cxn modelId="{5F6BF6C5-5723-4D5A-ADFB-951F3ABE5533}" type="presOf" srcId="{10053E06-05DE-47E5-ABBC-0323373E349B}" destId="{6B1EBD81-9FE3-49CA-84BE-97BAEF4CCF99}" srcOrd="0" destOrd="0" presId="urn:microsoft.com/office/officeart/2005/8/layout/vList5"/>
    <dgm:cxn modelId="{8A9FD8E7-7405-446F-A0C8-595B0064FAF1}" type="presOf" srcId="{B2C37CEC-9A13-47C0-BD31-9179817F56EC}" destId="{4193C3BB-F00D-4B13-9485-2CC95B078629}" srcOrd="0" destOrd="0" presId="urn:microsoft.com/office/officeart/2005/8/layout/vList5"/>
    <dgm:cxn modelId="{3F7A8630-3EF8-4C2A-895C-01ADF37875F2}" srcId="{138274D8-4D52-47C4-B9B9-BBA46D2F53F1}" destId="{ADAFAC98-9FF2-4C44-9BB2-72270AF93320}" srcOrd="0" destOrd="0" parTransId="{28E8EFCC-FAB4-4654-9F0D-E1247DC2DB34}" sibTransId="{8910AE3B-D0EF-4574-8393-310F941F983F}"/>
    <dgm:cxn modelId="{A95C861B-89A8-46F0-83A3-0B23DE7CCAE5}" srcId="{C60E083A-930A-4D60-B43A-9A370FCABCF3}" destId="{C29A0052-A10E-4BEC-B4FB-6F009DE1497F}" srcOrd="0" destOrd="0" parTransId="{C9ECADCD-64A5-4459-87B8-A30355B601F7}" sibTransId="{DE53EDBC-1250-4AAA-9043-93E4B5513332}"/>
    <dgm:cxn modelId="{22A9965A-B76B-4BD4-8E9B-CD96B0160547}" type="presOf" srcId="{138274D8-4D52-47C4-B9B9-BBA46D2F53F1}" destId="{93B03A78-D907-4385-ACE9-4C3DB4542341}" srcOrd="0" destOrd="0" presId="urn:microsoft.com/office/officeart/2005/8/layout/vList5"/>
    <dgm:cxn modelId="{2EB81CE2-B13F-44B9-9547-5786D1EF4EDE}" type="presOf" srcId="{E168848F-231A-4CDC-A33B-E3975F3B6F9F}" destId="{6B1EBD81-9FE3-49CA-84BE-97BAEF4CCF99}" srcOrd="0" destOrd="1" presId="urn:microsoft.com/office/officeart/2005/8/layout/vList5"/>
    <dgm:cxn modelId="{2FAEF1E4-89F3-4C0B-9FBB-32C93C06BE6D}" type="presOf" srcId="{ADAFAC98-9FF2-4C44-9BB2-72270AF93320}" destId="{4E79CB63-F2A0-4173-88A0-73F5F8273E69}" srcOrd="0" destOrd="0" presId="urn:microsoft.com/office/officeart/2005/8/layout/vList5"/>
    <dgm:cxn modelId="{43B59257-2E34-4D4A-8BC7-ED2A76CBA66C}" srcId="{C60E083A-930A-4D60-B43A-9A370FCABCF3}" destId="{30410948-EFF2-4C3A-9133-A9D9B07EC1FC}" srcOrd="1" destOrd="0" parTransId="{5B7E2E07-A875-411C-B2BD-6DD6AFD8B982}" sibTransId="{1DF1C275-0E11-462E-94D6-3B40030A5540}"/>
    <dgm:cxn modelId="{716AE9C7-0BF0-45D4-A51C-FD912AF5A2CF}" srcId="{4A8D97FC-EACB-4ED5-BC7A-C29AA15455F6}" destId="{138274D8-4D52-47C4-B9B9-BBA46D2F53F1}" srcOrd="2" destOrd="0" parTransId="{E5EE4D89-8228-4524-B1F9-CE4F144C6815}" sibTransId="{672FDF0D-96ED-48C1-8817-DAAC21BC2956}"/>
    <dgm:cxn modelId="{2D98B4E2-F0D1-4C63-A55B-7B345763D2EF}" srcId="{D4B35F13-4B1B-479B-9F88-E4DEB3203FCC}" destId="{B2C37CEC-9A13-47C0-BD31-9179817F56EC}" srcOrd="0" destOrd="0" parTransId="{35448C6D-9F59-43D5-B0AC-EC0853A1B20F}" sibTransId="{5ACD443E-9DB4-4E07-B551-C91D598B0149}"/>
    <dgm:cxn modelId="{8FA420C3-D29B-4EB8-895A-FDBE02653311}" type="presOf" srcId="{C29A0052-A10E-4BEC-B4FB-6F009DE1497F}" destId="{3057D0EE-DB01-4B77-89B1-2EA68683A202}" srcOrd="0" destOrd="1" presId="urn:microsoft.com/office/officeart/2005/8/layout/vList5"/>
    <dgm:cxn modelId="{C5E8A947-0211-434D-9C9B-9BA280306527}" type="presOf" srcId="{F8F57D04-1193-4482-A2AB-2129825355FF}" destId="{4E79CB63-F2A0-4173-88A0-73F5F8273E69}" srcOrd="0" destOrd="1" presId="urn:microsoft.com/office/officeart/2005/8/layout/vList5"/>
    <dgm:cxn modelId="{B09CDF92-FE33-40BF-9164-1DB20B07CD9A}" srcId="{4A8D97FC-EACB-4ED5-BC7A-C29AA15455F6}" destId="{223895E0-4C5F-4072-AC69-CE6ADF284221}" srcOrd="1" destOrd="0" parTransId="{57F7D964-629D-46C3-BC66-4379DEA6F12F}" sibTransId="{BDA108DE-ADF7-4014-9534-7786BECF95D8}"/>
    <dgm:cxn modelId="{7482BCAD-F779-449F-A989-D5336AEA4DD4}" type="presOf" srcId="{223895E0-4C5F-4072-AC69-CE6ADF284221}" destId="{72C4513B-65AE-4AED-9384-9EE516B9584F}" srcOrd="0" destOrd="0" presId="urn:microsoft.com/office/officeart/2005/8/layout/vList5"/>
    <dgm:cxn modelId="{8D088CA5-5F8E-412F-8F8B-E8282198376F}" type="presOf" srcId="{CDCB43E4-F7A5-40BF-8D8F-AB293269767A}" destId="{7203143F-8555-4733-90EA-C95DB80D1829}" srcOrd="0" destOrd="0" presId="urn:microsoft.com/office/officeart/2005/8/layout/vList5"/>
    <dgm:cxn modelId="{FBBDC0D4-2007-41FA-81A4-6884A1368BA4}" type="presOf" srcId="{30410948-EFF2-4C3A-9133-A9D9B07EC1FC}" destId="{3057D0EE-DB01-4B77-89B1-2EA68683A202}" srcOrd="0" destOrd="2" presId="urn:microsoft.com/office/officeart/2005/8/layout/vList5"/>
    <dgm:cxn modelId="{EFAFD2A7-54D3-4196-BF28-48C11D6A7A50}" srcId="{138274D8-4D52-47C4-B9B9-BBA46D2F53F1}" destId="{F8F57D04-1193-4482-A2AB-2129825355FF}" srcOrd="1" destOrd="0" parTransId="{54DDF226-5F0C-4C81-A5A7-CD677D9AA3B5}" sibTransId="{5F8A5072-F4D8-4BA4-9B50-D3A6EF05794C}"/>
    <dgm:cxn modelId="{51AB7873-E884-499B-864B-3ED5F9CFDF37}" type="presOf" srcId="{C60E083A-930A-4D60-B43A-9A370FCABCF3}" destId="{3057D0EE-DB01-4B77-89B1-2EA68683A202}" srcOrd="0" destOrd="0" presId="urn:microsoft.com/office/officeart/2005/8/layout/vList5"/>
    <dgm:cxn modelId="{358435D7-14E0-4BD1-9C55-4F1DB1B7D77D}" srcId="{223895E0-4C5F-4072-AC69-CE6ADF284221}" destId="{E168848F-231A-4CDC-A33B-E3975F3B6F9F}" srcOrd="1" destOrd="0" parTransId="{8947144E-C1A9-4999-83D9-4605F24B47AC}" sibTransId="{1C417D47-C0CD-4743-8C09-323966C15747}"/>
    <dgm:cxn modelId="{7122A643-3A32-424D-A257-E89255A44D7B}" type="presParOf" srcId="{D973170D-0664-4F71-8DFC-263564A55EF5}" destId="{B612E592-33C2-4332-9CC9-FD918CDE853D}" srcOrd="0" destOrd="0" presId="urn:microsoft.com/office/officeart/2005/8/layout/vList5"/>
    <dgm:cxn modelId="{050DAEA8-039D-4F59-A7FF-93C53D9EC670}" type="presParOf" srcId="{B612E592-33C2-4332-9CC9-FD918CDE853D}" destId="{09F07FDE-0542-4639-B3EC-B19471A7BDFD}" srcOrd="0" destOrd="0" presId="urn:microsoft.com/office/officeart/2005/8/layout/vList5"/>
    <dgm:cxn modelId="{0C37F4EB-847E-4F6A-A75F-D5AAAA5D6D9B}" type="presParOf" srcId="{B612E592-33C2-4332-9CC9-FD918CDE853D}" destId="{4193C3BB-F00D-4B13-9485-2CC95B078629}" srcOrd="1" destOrd="0" presId="urn:microsoft.com/office/officeart/2005/8/layout/vList5"/>
    <dgm:cxn modelId="{EB1EBE9E-9E7E-428E-A044-BF70F5543061}" type="presParOf" srcId="{D973170D-0664-4F71-8DFC-263564A55EF5}" destId="{5827408A-E1E6-4D13-B564-5111BEB31DBA}" srcOrd="1" destOrd="0" presId="urn:microsoft.com/office/officeart/2005/8/layout/vList5"/>
    <dgm:cxn modelId="{2BE97893-5F98-45F9-80B1-BC1529A03A76}" type="presParOf" srcId="{D973170D-0664-4F71-8DFC-263564A55EF5}" destId="{F637B339-C15A-4B5C-8715-7DEFCD5B60FE}" srcOrd="2" destOrd="0" presId="urn:microsoft.com/office/officeart/2005/8/layout/vList5"/>
    <dgm:cxn modelId="{752ED5EB-BCB7-4B8B-9400-A05F2E330DD2}" type="presParOf" srcId="{F637B339-C15A-4B5C-8715-7DEFCD5B60FE}" destId="{72C4513B-65AE-4AED-9384-9EE516B9584F}" srcOrd="0" destOrd="0" presId="urn:microsoft.com/office/officeart/2005/8/layout/vList5"/>
    <dgm:cxn modelId="{68A944C3-3270-4BA5-885D-77A904FD3ED5}" type="presParOf" srcId="{F637B339-C15A-4B5C-8715-7DEFCD5B60FE}" destId="{6B1EBD81-9FE3-49CA-84BE-97BAEF4CCF99}" srcOrd="1" destOrd="0" presId="urn:microsoft.com/office/officeart/2005/8/layout/vList5"/>
    <dgm:cxn modelId="{AE9895DF-4F7E-47B2-A0C5-F5C0A6508F7F}" type="presParOf" srcId="{D973170D-0664-4F71-8DFC-263564A55EF5}" destId="{91E818FA-FB4A-40EB-81F3-951888E1307B}" srcOrd="3" destOrd="0" presId="urn:microsoft.com/office/officeart/2005/8/layout/vList5"/>
    <dgm:cxn modelId="{C8D6B1EE-B06A-41E6-AB69-2FC4E7A9590E}" type="presParOf" srcId="{D973170D-0664-4F71-8DFC-263564A55EF5}" destId="{DC5D9D18-D15C-4894-8E4A-C972E435FF6A}" srcOrd="4" destOrd="0" presId="urn:microsoft.com/office/officeart/2005/8/layout/vList5"/>
    <dgm:cxn modelId="{8BD8BA83-B0C1-4259-B37A-F27B9DB2D1B3}" type="presParOf" srcId="{DC5D9D18-D15C-4894-8E4A-C972E435FF6A}" destId="{93B03A78-D907-4385-ACE9-4C3DB4542341}" srcOrd="0" destOrd="0" presId="urn:microsoft.com/office/officeart/2005/8/layout/vList5"/>
    <dgm:cxn modelId="{E3CF6AAD-EB3A-4143-9D41-6477B4F958BC}" type="presParOf" srcId="{DC5D9D18-D15C-4894-8E4A-C972E435FF6A}" destId="{4E79CB63-F2A0-4173-88A0-73F5F8273E69}" srcOrd="1" destOrd="0" presId="urn:microsoft.com/office/officeart/2005/8/layout/vList5"/>
    <dgm:cxn modelId="{0CBEF059-74F7-4F6A-8F76-254109255A77}" type="presParOf" srcId="{D973170D-0664-4F71-8DFC-263564A55EF5}" destId="{2F475A65-6AD4-4A1E-AA09-3B14863BF1A4}" srcOrd="5" destOrd="0" presId="urn:microsoft.com/office/officeart/2005/8/layout/vList5"/>
    <dgm:cxn modelId="{23CC570D-5B74-4A77-BF08-FBC9F19D931B}" type="presParOf" srcId="{D973170D-0664-4F71-8DFC-263564A55EF5}" destId="{92EAB10B-8A4B-4DBF-8689-F06EF2F24BD1}" srcOrd="6" destOrd="0" presId="urn:microsoft.com/office/officeart/2005/8/layout/vList5"/>
    <dgm:cxn modelId="{B0064223-1949-485D-9403-0CE12862497F}" type="presParOf" srcId="{92EAB10B-8A4B-4DBF-8689-F06EF2F24BD1}" destId="{7203143F-8555-4733-90EA-C95DB80D1829}" srcOrd="0" destOrd="0" presId="urn:microsoft.com/office/officeart/2005/8/layout/vList5"/>
    <dgm:cxn modelId="{26F2072F-E074-46B9-AD1B-60AD4ACDAF51}" type="presParOf" srcId="{92EAB10B-8A4B-4DBF-8689-F06EF2F24BD1}" destId="{3057D0EE-DB01-4B77-89B1-2EA68683A202}"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0.06281</cdr:x>
      <cdr:y>0.32933</cdr:y>
    </cdr:from>
    <cdr:to>
      <cdr:x>0.14311</cdr:x>
      <cdr:y>0.45798</cdr:y>
    </cdr:to>
    <cdr:sp macro="" textlink="">
      <cdr:nvSpPr>
        <cdr:cNvPr id="9" name="TextBox 8"/>
        <cdr:cNvSpPr txBox="1"/>
      </cdr:nvSpPr>
      <cdr:spPr>
        <a:xfrm xmlns:a="http://schemas.openxmlformats.org/drawingml/2006/main">
          <a:off x="536448" y="1755648"/>
          <a:ext cx="685800" cy="6858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0.04497</cdr:x>
      <cdr:y>0.41509</cdr:y>
    </cdr:from>
    <cdr:to>
      <cdr:x>0.21449</cdr:x>
      <cdr:y>0.6438</cdr:y>
    </cdr:to>
    <cdr:sp macro="" textlink="">
      <cdr:nvSpPr>
        <cdr:cNvPr id="10" name="TextBox 9"/>
        <cdr:cNvSpPr txBox="1"/>
      </cdr:nvSpPr>
      <cdr:spPr>
        <a:xfrm xmlns:a="http://schemas.openxmlformats.org/drawingml/2006/main">
          <a:off x="384048" y="2212848"/>
          <a:ext cx="1447800" cy="12192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0.12527</cdr:x>
      <cdr:y>0.11492</cdr:y>
    </cdr:from>
    <cdr:to>
      <cdr:x>0.25018</cdr:x>
      <cdr:y>0.22927</cdr:y>
    </cdr:to>
    <cdr:sp macro="" textlink="">
      <cdr:nvSpPr>
        <cdr:cNvPr id="11" name="TextBox 10"/>
        <cdr:cNvSpPr txBox="1"/>
      </cdr:nvSpPr>
      <cdr:spPr>
        <a:xfrm xmlns:a="http://schemas.openxmlformats.org/drawingml/2006/main">
          <a:off x="1069848" y="612648"/>
          <a:ext cx="1066800" cy="6096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385" cy="464343"/>
          </a:xfrm>
          <a:prstGeom prst="rect">
            <a:avLst/>
          </a:prstGeom>
        </p:spPr>
        <p:txBody>
          <a:bodyPr vert="horz" lIns="91614" tIns="45807" rIns="91614" bIns="45807" rtlCol="0"/>
          <a:lstStyle>
            <a:lvl1pPr algn="l">
              <a:defRPr sz="1200"/>
            </a:lvl1pPr>
          </a:lstStyle>
          <a:p>
            <a:endParaRPr lang="en-US"/>
          </a:p>
        </p:txBody>
      </p:sp>
      <p:sp>
        <p:nvSpPr>
          <p:cNvPr id="3" name="Date Placeholder 2"/>
          <p:cNvSpPr>
            <a:spLocks noGrp="1"/>
          </p:cNvSpPr>
          <p:nvPr>
            <p:ph type="dt" sz="quarter" idx="1"/>
          </p:nvPr>
        </p:nvSpPr>
        <p:spPr>
          <a:xfrm>
            <a:off x="3885058" y="0"/>
            <a:ext cx="2971385" cy="464343"/>
          </a:xfrm>
          <a:prstGeom prst="rect">
            <a:avLst/>
          </a:prstGeom>
        </p:spPr>
        <p:txBody>
          <a:bodyPr vert="horz" lIns="91614" tIns="45807" rIns="91614" bIns="45807" rtlCol="0"/>
          <a:lstStyle>
            <a:lvl1pPr algn="r">
              <a:defRPr sz="1200"/>
            </a:lvl1pPr>
          </a:lstStyle>
          <a:p>
            <a:fld id="{CAD4819E-29E2-40F8-B07C-F9E9753A9150}" type="datetimeFigureOut">
              <a:rPr lang="en-US" smtClean="0"/>
              <a:pPr/>
              <a:t>1/12/2015</a:t>
            </a:fld>
            <a:endParaRPr lang="en-US"/>
          </a:p>
        </p:txBody>
      </p:sp>
      <p:sp>
        <p:nvSpPr>
          <p:cNvPr id="4" name="Footer Placeholder 3"/>
          <p:cNvSpPr>
            <a:spLocks noGrp="1"/>
          </p:cNvSpPr>
          <p:nvPr>
            <p:ph type="ftr" sz="quarter" idx="2"/>
          </p:nvPr>
        </p:nvSpPr>
        <p:spPr>
          <a:xfrm>
            <a:off x="0" y="8830468"/>
            <a:ext cx="2971385" cy="464343"/>
          </a:xfrm>
          <a:prstGeom prst="rect">
            <a:avLst/>
          </a:prstGeom>
        </p:spPr>
        <p:txBody>
          <a:bodyPr vert="horz" lIns="91614" tIns="45807" rIns="91614" bIns="45807" rtlCol="0" anchor="b"/>
          <a:lstStyle>
            <a:lvl1pPr algn="l">
              <a:defRPr sz="1200"/>
            </a:lvl1pPr>
          </a:lstStyle>
          <a:p>
            <a:endParaRPr lang="en-US"/>
          </a:p>
        </p:txBody>
      </p:sp>
      <p:sp>
        <p:nvSpPr>
          <p:cNvPr id="5" name="Slide Number Placeholder 4"/>
          <p:cNvSpPr>
            <a:spLocks noGrp="1"/>
          </p:cNvSpPr>
          <p:nvPr>
            <p:ph type="sldNum" sz="quarter" idx="3"/>
          </p:nvPr>
        </p:nvSpPr>
        <p:spPr>
          <a:xfrm>
            <a:off x="3885058" y="8830468"/>
            <a:ext cx="2971385" cy="464343"/>
          </a:xfrm>
          <a:prstGeom prst="rect">
            <a:avLst/>
          </a:prstGeom>
        </p:spPr>
        <p:txBody>
          <a:bodyPr vert="horz" lIns="91614" tIns="45807" rIns="91614" bIns="45807" rtlCol="0" anchor="b"/>
          <a:lstStyle>
            <a:lvl1pPr algn="r">
              <a:defRPr sz="1200"/>
            </a:lvl1pPr>
          </a:lstStyle>
          <a:p>
            <a:fld id="{273C0F26-34A7-440B-B1D1-67AB323D2908}" type="slidenum">
              <a:rPr lang="en-US" smtClean="0"/>
              <a:pPr/>
              <a:t>‹#›</a:t>
            </a:fld>
            <a:endParaRPr lang="en-US"/>
          </a:p>
        </p:txBody>
      </p:sp>
    </p:spTree>
    <p:extLst>
      <p:ext uri="{BB962C8B-B14F-4D97-AF65-F5344CB8AC3E}">
        <p14:creationId xmlns:p14="http://schemas.microsoft.com/office/powerpoint/2010/main" val="215386650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385" cy="464343"/>
          </a:xfrm>
          <a:prstGeom prst="rect">
            <a:avLst/>
          </a:prstGeom>
        </p:spPr>
        <p:txBody>
          <a:bodyPr vert="horz" lIns="91614" tIns="45807" rIns="91614" bIns="45807" rtlCol="0"/>
          <a:lstStyle>
            <a:lvl1pPr algn="l">
              <a:defRPr sz="1200"/>
            </a:lvl1pPr>
          </a:lstStyle>
          <a:p>
            <a:endParaRPr lang="en-US"/>
          </a:p>
        </p:txBody>
      </p:sp>
      <p:sp>
        <p:nvSpPr>
          <p:cNvPr id="3" name="Date Placeholder 2"/>
          <p:cNvSpPr>
            <a:spLocks noGrp="1"/>
          </p:cNvSpPr>
          <p:nvPr>
            <p:ph type="dt" idx="1"/>
          </p:nvPr>
        </p:nvSpPr>
        <p:spPr>
          <a:xfrm>
            <a:off x="3885058" y="0"/>
            <a:ext cx="2971385" cy="464343"/>
          </a:xfrm>
          <a:prstGeom prst="rect">
            <a:avLst/>
          </a:prstGeom>
        </p:spPr>
        <p:txBody>
          <a:bodyPr vert="horz" lIns="91614" tIns="45807" rIns="91614" bIns="45807" rtlCol="0"/>
          <a:lstStyle>
            <a:lvl1pPr algn="r">
              <a:defRPr sz="1200"/>
            </a:lvl1pPr>
          </a:lstStyle>
          <a:p>
            <a:fld id="{EEA1427F-E15E-4BD4-9CF2-B987BEC26D45}" type="datetimeFigureOut">
              <a:rPr lang="en-US" smtClean="0"/>
              <a:pPr/>
              <a:t>1/12/2015</a:t>
            </a:fld>
            <a:endParaRPr lang="en-US"/>
          </a:p>
        </p:txBody>
      </p:sp>
      <p:sp>
        <p:nvSpPr>
          <p:cNvPr id="4" name="Slide Image Placeholder 3"/>
          <p:cNvSpPr>
            <a:spLocks noGrp="1" noRot="1" noChangeAspect="1"/>
          </p:cNvSpPr>
          <p:nvPr>
            <p:ph type="sldImg" idx="2"/>
          </p:nvPr>
        </p:nvSpPr>
        <p:spPr>
          <a:xfrm>
            <a:off x="1104900" y="696913"/>
            <a:ext cx="4648200" cy="3487737"/>
          </a:xfrm>
          <a:prstGeom prst="rect">
            <a:avLst/>
          </a:prstGeom>
          <a:noFill/>
          <a:ln w="12700">
            <a:solidFill>
              <a:prstClr val="black"/>
            </a:solidFill>
          </a:ln>
        </p:spPr>
        <p:txBody>
          <a:bodyPr vert="horz" lIns="91614" tIns="45807" rIns="91614" bIns="45807" rtlCol="0" anchor="ctr"/>
          <a:lstStyle/>
          <a:p>
            <a:endParaRPr lang="en-US"/>
          </a:p>
        </p:txBody>
      </p:sp>
      <p:sp>
        <p:nvSpPr>
          <p:cNvPr id="5" name="Notes Placeholder 4"/>
          <p:cNvSpPr>
            <a:spLocks noGrp="1"/>
          </p:cNvSpPr>
          <p:nvPr>
            <p:ph type="body" sz="quarter" idx="3"/>
          </p:nvPr>
        </p:nvSpPr>
        <p:spPr>
          <a:xfrm>
            <a:off x="686424" y="4416029"/>
            <a:ext cx="5485155" cy="4183857"/>
          </a:xfrm>
          <a:prstGeom prst="rect">
            <a:avLst/>
          </a:prstGeom>
        </p:spPr>
        <p:txBody>
          <a:bodyPr vert="horz" lIns="91614" tIns="45807" rIns="91614" bIns="45807"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30468"/>
            <a:ext cx="2971385" cy="464343"/>
          </a:xfrm>
          <a:prstGeom prst="rect">
            <a:avLst/>
          </a:prstGeom>
        </p:spPr>
        <p:txBody>
          <a:bodyPr vert="horz" lIns="91614" tIns="45807" rIns="91614" bIns="45807" rtlCol="0" anchor="b"/>
          <a:lstStyle>
            <a:lvl1pPr algn="l">
              <a:defRPr sz="1200"/>
            </a:lvl1pPr>
          </a:lstStyle>
          <a:p>
            <a:endParaRPr lang="en-US"/>
          </a:p>
        </p:txBody>
      </p:sp>
      <p:sp>
        <p:nvSpPr>
          <p:cNvPr id="7" name="Slide Number Placeholder 6"/>
          <p:cNvSpPr>
            <a:spLocks noGrp="1"/>
          </p:cNvSpPr>
          <p:nvPr>
            <p:ph type="sldNum" sz="quarter" idx="5"/>
          </p:nvPr>
        </p:nvSpPr>
        <p:spPr>
          <a:xfrm>
            <a:off x="3885058" y="8830468"/>
            <a:ext cx="2971385" cy="464343"/>
          </a:xfrm>
          <a:prstGeom prst="rect">
            <a:avLst/>
          </a:prstGeom>
        </p:spPr>
        <p:txBody>
          <a:bodyPr vert="horz" lIns="91614" tIns="45807" rIns="91614" bIns="45807" rtlCol="0" anchor="b"/>
          <a:lstStyle>
            <a:lvl1pPr algn="r">
              <a:defRPr sz="1200"/>
            </a:lvl1pPr>
          </a:lstStyle>
          <a:p>
            <a:fld id="{52E0C1CA-FEB8-408F-9B97-5C8DFB1E4135}" type="slidenum">
              <a:rPr lang="en-US" smtClean="0"/>
              <a:pPr/>
              <a:t>‹#›</a:t>
            </a:fld>
            <a:endParaRPr lang="en-US"/>
          </a:p>
        </p:txBody>
      </p:sp>
    </p:spTree>
    <p:extLst>
      <p:ext uri="{BB962C8B-B14F-4D97-AF65-F5344CB8AC3E}">
        <p14:creationId xmlns:p14="http://schemas.microsoft.com/office/powerpoint/2010/main" val="26459733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2E0C1CA-FEB8-408F-9B97-5C8DFB1E4135}" type="slidenum">
              <a:rPr lang="en-US" smtClean="0"/>
              <a:pPr/>
              <a:t>1</a:t>
            </a:fld>
            <a:endParaRPr lang="en-US"/>
          </a:p>
        </p:txBody>
      </p:sp>
    </p:spTree>
    <p:extLst>
      <p:ext uri="{BB962C8B-B14F-4D97-AF65-F5344CB8AC3E}">
        <p14:creationId xmlns:p14="http://schemas.microsoft.com/office/powerpoint/2010/main" val="33541319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Ebola virus ecology</a:t>
            </a:r>
            <a:r>
              <a:rPr lang="en-US" baseline="0" dirty="0" smtClean="0"/>
              <a:t> consists of an Enzootic cycle, in which the infection is maintained in an animal population, which new evidence strongly suggests bats as the reservoir hosts. </a:t>
            </a:r>
          </a:p>
          <a:p>
            <a:endParaRPr lang="en-US" dirty="0" smtClean="0"/>
          </a:p>
          <a:p>
            <a:r>
              <a:rPr lang="en-US" dirty="0" smtClean="0"/>
              <a:t>Epizootics</a:t>
            </a:r>
            <a:r>
              <a:rPr lang="en-US" baseline="0" dirty="0" smtClean="0"/>
              <a:t> occur sporadically, in which </a:t>
            </a:r>
            <a:r>
              <a:rPr lang="en-US" baseline="0" dirty="0" err="1" smtClean="0"/>
              <a:t>ebolavirus</a:t>
            </a:r>
            <a:r>
              <a:rPr lang="en-US" baseline="0" dirty="0" smtClean="0"/>
              <a:t> causes disease and high mortality in non-human primates and duikers (a type of antelope species). These epizootics may precede human outbreaks. Little is known about how the virus first passes to humans, triggering waves of human-to-human transmission. </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pPr>
              <a:defRPr/>
            </a:pPr>
            <a:fld id="{9B94AF66-7022-4DFA-8E3B-6A8A1F4B39C1}" type="slidenum">
              <a:rPr lang="en-US" smtClean="0"/>
              <a:pPr>
                <a:defRPr/>
              </a:pPr>
              <a:t>10</a:t>
            </a:fld>
            <a:endParaRPr lang="en-US" dirty="0"/>
          </a:p>
        </p:txBody>
      </p:sp>
    </p:spTree>
    <p:extLst>
      <p:ext uri="{BB962C8B-B14F-4D97-AF65-F5344CB8AC3E}">
        <p14:creationId xmlns:p14="http://schemas.microsoft.com/office/powerpoint/2010/main" val="27845575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2E0C1CA-FEB8-408F-9B97-5C8DFB1E4135}" type="slidenum">
              <a:rPr lang="en-US" smtClean="0"/>
              <a:pPr/>
              <a:t>11</a:t>
            </a:fld>
            <a:endParaRPr lang="en-US"/>
          </a:p>
        </p:txBody>
      </p:sp>
    </p:spTree>
    <p:extLst>
      <p:ext uri="{BB962C8B-B14F-4D97-AF65-F5344CB8AC3E}">
        <p14:creationId xmlns:p14="http://schemas.microsoft.com/office/powerpoint/2010/main" val="25767799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776" indent="-171776">
              <a:buFont typeface="Arial" panose="020B0604020202020204" pitchFamily="34" charset="0"/>
              <a:buChar char="•"/>
            </a:pPr>
            <a:r>
              <a:rPr lang="en-US" dirty="0" smtClean="0"/>
              <a:t>This slide depicts</a:t>
            </a:r>
            <a:r>
              <a:rPr lang="en-US" baseline="0" dirty="0" smtClean="0"/>
              <a:t> the infectiousness of different body fluids over time.</a:t>
            </a:r>
          </a:p>
          <a:p>
            <a:pPr marL="171776" indent="-171776">
              <a:buFont typeface="Arial" panose="020B0604020202020204" pitchFamily="34" charset="0"/>
              <a:buChar char="•"/>
            </a:pPr>
            <a:r>
              <a:rPr lang="en-US" baseline="0" dirty="0" smtClean="0"/>
              <a:t>On the top horizontal axis is time, starting at day 1 of symptom onset where the yellow arrow is. </a:t>
            </a:r>
          </a:p>
          <a:p>
            <a:pPr marL="171776" indent="-171776">
              <a:buFont typeface="Arial" panose="020B0604020202020204" pitchFamily="34" charset="0"/>
              <a:buChar char="•"/>
            </a:pPr>
            <a:r>
              <a:rPr lang="en-US" baseline="0" dirty="0" smtClean="0"/>
              <a:t>Various body fluids are listed on the vertical axis. Dark colors indicate the fluid is infectious; lighter colors mean the fluid may be infectious.</a:t>
            </a:r>
          </a:p>
          <a:p>
            <a:pPr marL="171776" indent="-171776">
              <a:buFont typeface="Arial" panose="020B0604020202020204" pitchFamily="34" charset="0"/>
              <a:buChar char="•"/>
            </a:pPr>
            <a:r>
              <a:rPr lang="en-US" baseline="0" dirty="0" smtClean="0"/>
              <a:t>During the acute phase, before the dashed yellow line, from 1 to 14 days after symptom onset, blood, saliva, urine, tears, skin, sweat, feces and breast milk are infectious. </a:t>
            </a:r>
          </a:p>
          <a:p>
            <a:pPr marL="171776" indent="-171776">
              <a:buFont typeface="Arial" panose="020B0604020202020204" pitchFamily="34" charset="0"/>
              <a:buChar char="•"/>
            </a:pPr>
            <a:r>
              <a:rPr lang="en-US" baseline="0" dirty="0" smtClean="0"/>
              <a:t>Yes, semen and vaginal secretions can be infectious, which is why survivors are cautioned about sexual transmission and provided with condoms.</a:t>
            </a:r>
          </a:p>
          <a:p>
            <a:pPr marL="171776" indent="-171776">
              <a:buFont typeface="Arial" panose="020B0604020202020204" pitchFamily="34" charset="0"/>
              <a:buChar char="•"/>
            </a:pPr>
            <a:r>
              <a:rPr lang="en-US" b="1" baseline="0" dirty="0" smtClean="0"/>
              <a:t>There are two main points here. First, a person is infectious WHEN they are symptomatic. Second, there are control measures which can prevent exposures to these body fluids.</a:t>
            </a:r>
            <a:endParaRPr lang="en-US" b="1" dirty="0"/>
          </a:p>
        </p:txBody>
      </p:sp>
      <p:sp>
        <p:nvSpPr>
          <p:cNvPr id="4" name="Slide Number Placeholder 3"/>
          <p:cNvSpPr>
            <a:spLocks noGrp="1"/>
          </p:cNvSpPr>
          <p:nvPr>
            <p:ph type="sldNum" sz="quarter" idx="10"/>
          </p:nvPr>
        </p:nvSpPr>
        <p:spPr/>
        <p:txBody>
          <a:bodyPr/>
          <a:lstStyle/>
          <a:p>
            <a:fld id="{7EFB2EB4-38F3-436C-8085-1BBDC5BE8E01}" type="slidenum">
              <a:rPr lang="en-US" smtClean="0"/>
              <a:pPr/>
              <a:t>12</a:t>
            </a:fld>
            <a:endParaRPr lang="en-US" dirty="0"/>
          </a:p>
        </p:txBody>
      </p:sp>
    </p:spTree>
    <p:extLst>
      <p:ext uri="{BB962C8B-B14F-4D97-AF65-F5344CB8AC3E}">
        <p14:creationId xmlns:p14="http://schemas.microsoft.com/office/powerpoint/2010/main" val="28921086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2E0C1CA-FEB8-408F-9B97-5C8DFB1E4135}" type="slidenum">
              <a:rPr lang="en-US" smtClean="0"/>
              <a:pPr/>
              <a:t>13</a:t>
            </a:fld>
            <a:endParaRPr lang="en-US"/>
          </a:p>
        </p:txBody>
      </p:sp>
    </p:spTree>
    <p:extLst>
      <p:ext uri="{BB962C8B-B14F-4D97-AF65-F5344CB8AC3E}">
        <p14:creationId xmlns:p14="http://schemas.microsoft.com/office/powerpoint/2010/main" val="30417860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2E0C1CA-FEB8-408F-9B97-5C8DFB1E4135}" type="slidenum">
              <a:rPr lang="en-US" smtClean="0"/>
              <a:pPr/>
              <a:t>14</a:t>
            </a:fld>
            <a:endParaRPr lang="en-US"/>
          </a:p>
        </p:txBody>
      </p:sp>
    </p:spTree>
    <p:extLst>
      <p:ext uri="{BB962C8B-B14F-4D97-AF65-F5344CB8AC3E}">
        <p14:creationId xmlns:p14="http://schemas.microsoft.com/office/powerpoint/2010/main" val="32285761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Let’s </a:t>
            </a:r>
            <a:r>
              <a:rPr lang="en-US" baseline="0" dirty="0" smtClean="0"/>
              <a:t>review b</a:t>
            </a:r>
            <a:r>
              <a:rPr lang="en-US" dirty="0" smtClean="0"/>
              <a:t>ackground on Ebola virus.</a:t>
            </a:r>
          </a:p>
        </p:txBody>
      </p:sp>
      <p:sp>
        <p:nvSpPr>
          <p:cNvPr id="4" name="Slide Number Placeholder 3"/>
          <p:cNvSpPr>
            <a:spLocks noGrp="1"/>
          </p:cNvSpPr>
          <p:nvPr>
            <p:ph type="sldNum" sz="quarter" idx="10"/>
          </p:nvPr>
        </p:nvSpPr>
        <p:spPr/>
        <p:txBody>
          <a:bodyPr/>
          <a:lstStyle/>
          <a:p>
            <a:fld id="{7EFB2EB4-38F3-436C-8085-1BBDC5BE8E01}" type="slidenum">
              <a:rPr lang="en-US" smtClean="0"/>
              <a:pPr/>
              <a:t>15</a:t>
            </a:fld>
            <a:endParaRPr lang="en-US" dirty="0"/>
          </a:p>
        </p:txBody>
      </p:sp>
    </p:spTree>
    <p:extLst>
      <p:ext uri="{BB962C8B-B14F-4D97-AF65-F5344CB8AC3E}">
        <p14:creationId xmlns:p14="http://schemas.microsoft.com/office/powerpoint/2010/main" val="17952423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916">
              <a:defRPr/>
            </a:pPr>
            <a:r>
              <a:rPr lang="en-US" baseline="0" dirty="0" smtClean="0"/>
              <a:t>Challenges to battling and stopping the Ebola outbreak in West Africa</a:t>
            </a:r>
          </a:p>
          <a:p>
            <a:pPr marL="173751" indent="-173751">
              <a:buFont typeface="Arial" panose="020B0604020202020204" pitchFamily="34" charset="0"/>
              <a:buChar char="•"/>
            </a:pPr>
            <a:r>
              <a:rPr lang="en-US" baseline="0" dirty="0" smtClean="0"/>
              <a:t>Overburdened public health and healthcare systems</a:t>
            </a:r>
          </a:p>
          <a:p>
            <a:pPr marL="636209" lvl="1" indent="-173751">
              <a:buFont typeface="Arial" panose="020B0604020202020204" pitchFamily="34" charset="0"/>
              <a:buChar char="•"/>
            </a:pPr>
            <a:r>
              <a:rPr lang="en-US" dirty="0" smtClean="0"/>
              <a:t>Unpaid healthcare workers, in some instances</a:t>
            </a:r>
          </a:p>
          <a:p>
            <a:pPr marL="636209" lvl="1" indent="-173751">
              <a:buFont typeface="Arial" panose="020B0604020202020204" pitchFamily="34" charset="0"/>
              <a:buChar char="•"/>
            </a:pPr>
            <a:r>
              <a:rPr lang="en-US" dirty="0" smtClean="0"/>
              <a:t>Insufficient treatment centers/beds, medical supplies,  personal protective equipment (PPE)</a:t>
            </a:r>
          </a:p>
          <a:p>
            <a:pPr marL="636209" lvl="1" indent="-173751">
              <a:buFont typeface="Arial" panose="020B0604020202020204" pitchFamily="34" charset="0"/>
              <a:buChar char="•"/>
            </a:pPr>
            <a:endParaRPr lang="en-US" dirty="0" smtClean="0"/>
          </a:p>
          <a:p>
            <a:pPr marL="636209" lvl="1" indent="-173751">
              <a:buFont typeface="Arial" panose="020B0604020202020204" pitchFamily="34" charset="0"/>
              <a:buChar char="•"/>
            </a:pPr>
            <a:endParaRPr lang="en-US" dirty="0" smtClean="0"/>
          </a:p>
          <a:p>
            <a:pPr marL="179009" lvl="0" indent="-173751">
              <a:buFont typeface="Arial" panose="020B0604020202020204" pitchFamily="34" charset="0"/>
              <a:buChar char="•"/>
            </a:pPr>
            <a:r>
              <a:rPr lang="en-US" dirty="0" smtClean="0"/>
              <a:t>Photograph: Defunct ambulances at the </a:t>
            </a:r>
            <a:r>
              <a:rPr lang="en-US" dirty="0" err="1" smtClean="0"/>
              <a:t>Tubmanburg</a:t>
            </a:r>
            <a:r>
              <a:rPr lang="en-US" dirty="0" smtClean="0"/>
              <a:t> General Hospital in </a:t>
            </a:r>
            <a:r>
              <a:rPr lang="en-US" dirty="0" err="1" smtClean="0"/>
              <a:t>Bomi</a:t>
            </a:r>
            <a:r>
              <a:rPr lang="en-US" dirty="0" smtClean="0"/>
              <a:t> County, Liberia. With no functional ambulances, the county health officers cannot transfer patients to the Ebola Treatment Unit (ETU) in Monrovia.</a:t>
            </a:r>
          </a:p>
          <a:p>
            <a:pPr marL="636209" lvl="1" indent="-173751">
              <a:buFont typeface="Arial" panose="020B0604020202020204" pitchFamily="34" charset="0"/>
              <a:buChar char="•"/>
            </a:pPr>
            <a:endParaRPr lang="en-US" dirty="0" smtClean="0"/>
          </a:p>
          <a:p>
            <a:pPr lvl="1">
              <a:buClr>
                <a:schemeClr val="bg1"/>
              </a:buClr>
            </a:pPr>
            <a:endParaRPr lang="en-US" dirty="0" smtClean="0"/>
          </a:p>
          <a:p>
            <a:pPr lvl="1">
              <a:buClr>
                <a:schemeClr val="bg1"/>
              </a:buClr>
            </a:pPr>
            <a:endParaRPr lang="en-US" dirty="0" smtClean="0"/>
          </a:p>
        </p:txBody>
      </p:sp>
      <p:sp>
        <p:nvSpPr>
          <p:cNvPr id="4" name="Slide Number Placeholder 3"/>
          <p:cNvSpPr>
            <a:spLocks noGrp="1"/>
          </p:cNvSpPr>
          <p:nvPr>
            <p:ph type="sldNum" sz="quarter" idx="10"/>
          </p:nvPr>
        </p:nvSpPr>
        <p:spPr/>
        <p:txBody>
          <a:bodyPr/>
          <a:lstStyle/>
          <a:p>
            <a:fld id="{C2904F29-BB04-441E-B4CA-9BA07F70BF7C}" type="slidenum">
              <a:rPr lang="en-US" smtClean="0"/>
              <a:pPr/>
              <a:t>16</a:t>
            </a:fld>
            <a:endParaRPr lang="en-US"/>
          </a:p>
        </p:txBody>
      </p:sp>
    </p:spTree>
    <p:extLst>
      <p:ext uri="{BB962C8B-B14F-4D97-AF65-F5344CB8AC3E}">
        <p14:creationId xmlns:p14="http://schemas.microsoft.com/office/powerpoint/2010/main" val="28968212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r>
              <a:rPr lang="en-US" baseline="0" dirty="0" smtClean="0"/>
              <a:t>This is a graph showing the number of dead bodies collected by </a:t>
            </a:r>
            <a:r>
              <a:rPr lang="en-US" baseline="0" dirty="0" err="1" smtClean="0"/>
              <a:t>Epi</a:t>
            </a:r>
            <a:r>
              <a:rPr lang="en-US" baseline="0" dirty="0" smtClean="0"/>
              <a:t> Week in just </a:t>
            </a:r>
            <a:r>
              <a:rPr lang="en-US" baseline="0" dirty="0" err="1" smtClean="0"/>
              <a:t>Montserrado</a:t>
            </a:r>
            <a:r>
              <a:rPr lang="en-US" baseline="0" dirty="0" smtClean="0"/>
              <a:t> County from July 28 – Oct 26. </a:t>
            </a:r>
            <a:r>
              <a:rPr lang="en-US" baseline="0" dirty="0" err="1" smtClean="0"/>
              <a:t>Montserrado</a:t>
            </a:r>
            <a:r>
              <a:rPr lang="en-US" baseline="0" dirty="0" smtClean="0"/>
              <a:t> County is the county where Monrovia, the capital city, is, and also the place with the highest number of cases. </a:t>
            </a:r>
            <a:endParaRPr lang="en-US" dirty="0" smtClean="0"/>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Since late July 2014, the International Federation of Red Cross and Red Crescent Societies (IFRC) has been responsible for the collection and cremation of all dead bodies from ETUs (except ELWA-3) and bodies from the community. For the period July 28–October 26, a total of 2,234 bodies were collected by the IFRC. The number of bodies believed to be the result of an Ebola-related death rose to a maximum in week 38 (September 15), with 380 bodies collected, and then declined to 160 by week 43 (October 20).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majority (1,179 [53%]) were collected from homes or other community settings, 744 (33%) from ETUs, 194 (9%) from non-ETU health facilities, and 117 (5%) from unknown locations.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This may be due to</a:t>
            </a:r>
            <a:r>
              <a:rPr lang="en-US" baseline="0" dirty="0" smtClean="0"/>
              <a:t> both an overburdened healthcare system and community distrust of the government and outsiders. </a:t>
            </a:r>
            <a:endParaRPr lang="en-US" dirty="0" smtClean="0"/>
          </a:p>
          <a:p>
            <a:endParaRPr lang="en-US" baseline="0" dirty="0" smtClean="0"/>
          </a:p>
        </p:txBody>
      </p:sp>
      <p:sp>
        <p:nvSpPr>
          <p:cNvPr id="4" name="Slide Number Placeholder 3"/>
          <p:cNvSpPr>
            <a:spLocks noGrp="1"/>
          </p:cNvSpPr>
          <p:nvPr>
            <p:ph type="sldNum" sz="quarter" idx="10"/>
          </p:nvPr>
        </p:nvSpPr>
        <p:spPr/>
        <p:txBody>
          <a:bodyPr/>
          <a:lstStyle/>
          <a:p>
            <a:fld id="{52E0C1CA-FEB8-408F-9B97-5C8DFB1E4135}" type="slidenum">
              <a:rPr lang="en-US" smtClean="0"/>
              <a:pPr/>
              <a:t>17</a:t>
            </a:fld>
            <a:endParaRPr lang="en-US"/>
          </a:p>
        </p:txBody>
      </p:sp>
    </p:spTree>
    <p:extLst>
      <p:ext uri="{BB962C8B-B14F-4D97-AF65-F5344CB8AC3E}">
        <p14:creationId xmlns:p14="http://schemas.microsoft.com/office/powerpoint/2010/main" val="4965444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6137"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aseline="0" dirty="0" smtClean="0"/>
              <a:t>Challenges to battling and stopping the Ebola outbreak in West Africa (continued)</a:t>
            </a:r>
            <a:br>
              <a:rPr lang="en-US" baseline="0" dirty="0" smtClean="0"/>
            </a:br>
            <a:endParaRPr lang="en-US" baseline="0" dirty="0" smtClean="0"/>
          </a:p>
          <a:p>
            <a:pPr marL="171450" lvl="1" indent="-171450" defTabSz="916137">
              <a:buFont typeface="Arial" panose="020B0604020202020204" pitchFamily="34" charset="0"/>
              <a:buChar char="•"/>
              <a:defRPr/>
            </a:pPr>
            <a:r>
              <a:rPr lang="en-US" baseline="0" dirty="0" smtClean="0"/>
              <a:t>Inefficient use of stakeholders</a:t>
            </a:r>
          </a:p>
          <a:p>
            <a:pPr marL="628976" lvl="2" indent="-171776" defTabSz="916137">
              <a:buFont typeface="Arial" panose="020B0604020202020204" pitchFamily="34" charset="0"/>
              <a:buChar char="•"/>
              <a:defRPr/>
            </a:pPr>
            <a:r>
              <a:rPr lang="en-US" baseline="0" dirty="0" smtClean="0"/>
              <a:t>Backlog of data cleaning and entry that stakeholders could help to do</a:t>
            </a:r>
            <a:endParaRPr lang="en-US" dirty="0" smtClean="0"/>
          </a:p>
          <a:p>
            <a:pPr marL="628976" lvl="2" indent="-171776" defTabSz="916137">
              <a:buFont typeface="Arial" panose="020B0604020202020204" pitchFamily="34" charset="0"/>
              <a:buChar char="•"/>
              <a:defRPr/>
            </a:pPr>
            <a:r>
              <a:rPr lang="en-US" dirty="0" smtClean="0"/>
              <a:t>Need to complete </a:t>
            </a:r>
            <a:r>
              <a:rPr lang="en-US" baseline="0" dirty="0" smtClean="0"/>
              <a:t>critical missing data, such as contacts for confirmed cases </a:t>
            </a:r>
          </a:p>
          <a:p>
            <a:pPr marL="628976" lvl="2" indent="-171776" defTabSz="916137">
              <a:buFont typeface="Arial" panose="020B0604020202020204" pitchFamily="34" charset="0"/>
              <a:buChar char="•"/>
              <a:defRPr/>
            </a:pPr>
            <a:r>
              <a:rPr lang="en-US" baseline="0" dirty="0" smtClean="0"/>
              <a:t>Need to report suspect cases instead of simply waiting for lab confirmation </a:t>
            </a:r>
          </a:p>
          <a:p>
            <a:pPr marL="171776" indent="-171776">
              <a:buFont typeface="Arial" panose="020B0604020202020204" pitchFamily="34" charset="0"/>
              <a:buChar char="•"/>
            </a:pPr>
            <a:r>
              <a:rPr lang="en-US" baseline="0" dirty="0" smtClean="0"/>
              <a:t>Political pressure to underreport and intense media scrutiny</a:t>
            </a:r>
          </a:p>
          <a:p>
            <a:pPr marL="171776" indent="-171776">
              <a:buFont typeface="Arial" panose="020B0604020202020204" pitchFamily="34" charset="0"/>
              <a:buChar char="•"/>
            </a:pPr>
            <a:r>
              <a:rPr lang="en-US" sz="2000" dirty="0" smtClean="0">
                <a:solidFill>
                  <a:schemeClr val="bg2"/>
                </a:solidFill>
              </a:rPr>
              <a:t>Photo: </a:t>
            </a:r>
            <a:r>
              <a:rPr lang="en-US" dirty="0" smtClean="0"/>
              <a:t>Negar </a:t>
            </a:r>
            <a:r>
              <a:rPr lang="en-US" dirty="0" err="1" smtClean="0"/>
              <a:t>Aliabadi</a:t>
            </a:r>
            <a:r>
              <a:rPr lang="en-US" dirty="0" smtClean="0"/>
              <a:t> and Max </a:t>
            </a:r>
            <a:r>
              <a:rPr lang="en-US" dirty="0" err="1" smtClean="0"/>
              <a:t>Nerlander</a:t>
            </a:r>
            <a:r>
              <a:rPr lang="en-US" dirty="0" smtClean="0"/>
              <a:t>, CDC EIS Officers, are working on their </a:t>
            </a:r>
            <a:r>
              <a:rPr lang="en-US" dirty="0" err="1" smtClean="0"/>
              <a:t>EpiInfo</a:t>
            </a:r>
            <a:r>
              <a:rPr lang="en-US" dirty="0" smtClean="0"/>
              <a:t> database at WHO office in Guinea</a:t>
            </a:r>
          </a:p>
          <a:p>
            <a:endParaRPr lang="en-US" dirty="0" smtClean="0"/>
          </a:p>
          <a:p>
            <a:pPr marL="0" marR="0" lvl="1" indent="0" algn="l" defTabSz="914400" rtl="0" eaLnBrk="1" fontAlgn="auto" latinLnBrk="0" hangingPunct="1">
              <a:lnSpc>
                <a:spcPct val="100000"/>
              </a:lnSpc>
              <a:spcBef>
                <a:spcPts val="0"/>
              </a:spcBef>
              <a:spcAft>
                <a:spcPts val="0"/>
              </a:spcAft>
              <a:buClr>
                <a:schemeClr val="bg1"/>
              </a:buClr>
              <a:buSzTx/>
              <a:buFont typeface="Arial" panose="020B0604020202020204" pitchFamily="34" charset="0"/>
              <a:buNone/>
              <a:tabLst/>
              <a:defRPr/>
            </a:pPr>
            <a:endParaRPr lang="en-US" sz="2000" dirty="0" smtClean="0">
              <a:solidFill>
                <a:schemeClr val="bg2"/>
              </a:solidFill>
            </a:endParaRPr>
          </a:p>
          <a:p>
            <a:pPr marL="0" marR="0" lvl="1" indent="0" algn="l" defTabSz="914400" rtl="0" eaLnBrk="1" fontAlgn="auto" latinLnBrk="0" hangingPunct="1">
              <a:lnSpc>
                <a:spcPct val="100000"/>
              </a:lnSpc>
              <a:spcBef>
                <a:spcPts val="0"/>
              </a:spcBef>
              <a:spcAft>
                <a:spcPts val="0"/>
              </a:spcAft>
              <a:buClr>
                <a:schemeClr val="bg1"/>
              </a:buClr>
              <a:buSzTx/>
              <a:buFont typeface="Arial" panose="020B0604020202020204" pitchFamily="34" charset="0"/>
              <a:buNone/>
              <a:tabLst/>
              <a:defRPr/>
            </a:pPr>
            <a:endParaRPr lang="en-US" sz="2000" dirty="0" smtClean="0">
              <a:solidFill>
                <a:schemeClr val="bg2"/>
              </a:solidFill>
            </a:endParaRPr>
          </a:p>
          <a:p>
            <a:pPr marL="0" indent="0">
              <a:buClr>
                <a:schemeClr val="bg1"/>
              </a:buClr>
              <a:buFont typeface="Arial" panose="020B0604020202020204" pitchFamily="34" charset="0"/>
              <a:buNone/>
            </a:pPr>
            <a:endParaRPr lang="en-US" dirty="0" smtClean="0"/>
          </a:p>
          <a:p>
            <a:endParaRPr lang="en-US" dirty="0"/>
          </a:p>
        </p:txBody>
      </p:sp>
      <p:sp>
        <p:nvSpPr>
          <p:cNvPr id="4" name="Slide Number Placeholder 3"/>
          <p:cNvSpPr>
            <a:spLocks noGrp="1"/>
          </p:cNvSpPr>
          <p:nvPr>
            <p:ph type="sldNum" sz="quarter" idx="10"/>
          </p:nvPr>
        </p:nvSpPr>
        <p:spPr/>
        <p:txBody>
          <a:bodyPr/>
          <a:lstStyle/>
          <a:p>
            <a:fld id="{C2904F29-BB04-441E-B4CA-9BA07F70BF7C}" type="slidenum">
              <a:rPr lang="en-US" smtClean="0"/>
              <a:pPr/>
              <a:t>18</a:t>
            </a:fld>
            <a:endParaRPr lang="en-US"/>
          </a:p>
        </p:txBody>
      </p:sp>
    </p:spTree>
    <p:extLst>
      <p:ext uri="{BB962C8B-B14F-4D97-AF65-F5344CB8AC3E}">
        <p14:creationId xmlns:p14="http://schemas.microsoft.com/office/powerpoint/2010/main" val="28968212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776" indent="-171776">
              <a:buFont typeface="Arial" panose="020B0604020202020204" pitchFamily="34" charset="0"/>
              <a:buChar char="•"/>
            </a:pPr>
            <a:r>
              <a:rPr lang="en-US" dirty="0" smtClean="0"/>
              <a:t>This is a picture of the borders of</a:t>
            </a:r>
            <a:r>
              <a:rPr lang="en-US" baseline="0" dirty="0" smtClean="0"/>
              <a:t> Guinea and Sierra Leone. Sierra Leoneans come across every week to sell items in the Gueckedou market. As you can see, border control is nonexistent. If someone is sick with Ebola in Guinea, but wants to be with their family in Sierra Leone, that person simply needs to take a boat across.</a:t>
            </a:r>
          </a:p>
          <a:p>
            <a:pPr marL="171776" indent="-171776">
              <a:buFont typeface="Arial" panose="020B0604020202020204" pitchFamily="34" charset="0"/>
              <a:buChar char="•"/>
            </a:pPr>
            <a:r>
              <a:rPr lang="en-US" baseline="0" dirty="0" smtClean="0"/>
              <a:t>High population mobility by multiple means, such as motorbikes, boats, and cars, across these porous borders makes it hard to investigate new case leads since cases can migrate easily to another country. Contact tracing also is difficult in these circumstances. </a:t>
            </a:r>
          </a:p>
          <a:p>
            <a:pPr marL="171776" indent="-171776">
              <a:buFont typeface="Arial" panose="020B0604020202020204" pitchFamily="34" charset="0"/>
              <a:buChar char="•"/>
            </a:pPr>
            <a:r>
              <a:rPr lang="en-US" baseline="0" dirty="0" smtClean="0"/>
              <a:t>The geographic breadth across which people move makes stopping human to human transmission very difficult.</a:t>
            </a:r>
          </a:p>
        </p:txBody>
      </p:sp>
      <p:sp>
        <p:nvSpPr>
          <p:cNvPr id="4" name="Slide Number Placeholder 3"/>
          <p:cNvSpPr>
            <a:spLocks noGrp="1"/>
          </p:cNvSpPr>
          <p:nvPr>
            <p:ph type="sldNum" sz="quarter" idx="10"/>
          </p:nvPr>
        </p:nvSpPr>
        <p:spPr/>
        <p:txBody>
          <a:bodyPr/>
          <a:lstStyle/>
          <a:p>
            <a:fld id="{7EFB2EB4-38F3-436C-8085-1BBDC5BE8E01}" type="slidenum">
              <a:rPr lang="en-US" smtClean="0"/>
              <a:pPr/>
              <a:t>19</a:t>
            </a:fld>
            <a:endParaRPr lang="en-US" dirty="0"/>
          </a:p>
        </p:txBody>
      </p:sp>
    </p:spTree>
    <p:extLst>
      <p:ext uri="{BB962C8B-B14F-4D97-AF65-F5344CB8AC3E}">
        <p14:creationId xmlns:p14="http://schemas.microsoft.com/office/powerpoint/2010/main" val="20885983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p:spPr>
        <p:txBody>
          <a:bodyPr/>
          <a:lstStyle/>
          <a:p>
            <a:fld id="{4ABC276A-0E28-483B-9985-8FF67719B13F}" type="slidenum">
              <a:rPr lang="en-US" smtClean="0"/>
              <a:pPr/>
              <a:t>2</a:t>
            </a:fld>
            <a:endParaRPr lang="en-US" smtClean="0"/>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ln/>
        </p:spPr>
        <p:txBody>
          <a:bodyPr/>
          <a:lstStyle/>
          <a:p>
            <a:r>
              <a:rPr lang="en-US" dirty="0" smtClean="0"/>
              <a:t>Present</a:t>
            </a:r>
            <a:r>
              <a:rPr lang="en-US" baseline="0" dirty="0" smtClean="0"/>
              <a:t> state of global outbreak</a:t>
            </a:r>
            <a:endParaRPr lang="en-US" dirty="0" smtClean="0"/>
          </a:p>
        </p:txBody>
      </p:sp>
    </p:spTree>
    <p:extLst>
      <p:ext uri="{BB962C8B-B14F-4D97-AF65-F5344CB8AC3E}">
        <p14:creationId xmlns:p14="http://schemas.microsoft.com/office/powerpoint/2010/main" val="41899976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776" indent="-171776">
              <a:buFont typeface="Arial" panose="020B0604020202020204" pitchFamily="34" charset="0"/>
              <a:buChar char="•"/>
            </a:pPr>
            <a:r>
              <a:rPr lang="en-US" dirty="0" smtClean="0"/>
              <a:t>There are many challenges to this epidemic. </a:t>
            </a:r>
          </a:p>
          <a:p>
            <a:pPr marL="171776" indent="-171776">
              <a:buFont typeface="Arial" panose="020B0604020202020204" pitchFamily="34" charset="0"/>
              <a:buChar char="•"/>
            </a:pPr>
            <a:r>
              <a:rPr lang="en-US" dirty="0" smtClean="0"/>
              <a:t>Lack of acceptance of EVD among the local population</a:t>
            </a:r>
            <a:r>
              <a:rPr lang="en-US" baseline="0" dirty="0" smtClean="0"/>
              <a:t> is a major one. </a:t>
            </a:r>
          </a:p>
          <a:p>
            <a:pPr marL="171776" indent="-171776">
              <a:buFont typeface="Arial" panose="020B0604020202020204" pitchFamily="34" charset="0"/>
              <a:buChar char="•"/>
            </a:pPr>
            <a:r>
              <a:rPr lang="en-US" baseline="0" dirty="0" smtClean="0"/>
              <a:t>This has not been fully surmounted by education. </a:t>
            </a:r>
          </a:p>
          <a:p>
            <a:pPr marL="171776" indent="-171776">
              <a:buFont typeface="Arial" panose="020B0604020202020204" pitchFamily="34" charset="0"/>
              <a:buChar char="•"/>
            </a:pPr>
            <a:r>
              <a:rPr lang="en-US" baseline="0" dirty="0" smtClean="0"/>
              <a:t>Fear and superstition are commonplace among the population. In one clinic which had health posters concerning a variety of topics on the walls, locals insisted that the Ebola-specific posters, such at this one on the RIGHT, be removed out of fear that such posters meant they would get Ebola in the clinic. </a:t>
            </a:r>
          </a:p>
          <a:p>
            <a:pPr marL="171776" indent="-171776">
              <a:buFont typeface="Arial" panose="020B0604020202020204" pitchFamily="34" charset="0"/>
              <a:buChar char="•"/>
            </a:pPr>
            <a:r>
              <a:rPr lang="en-US" baseline="0" dirty="0" smtClean="0"/>
              <a:t>Stigma impacts the population negatively as well. Multiple people upon discharge from the ebola treatment center are not allowed to return to work despite having had two negative tests. </a:t>
            </a:r>
          </a:p>
          <a:p>
            <a:pPr marL="171776" indent="-171776">
              <a:buFont typeface="Arial" panose="020B0604020202020204" pitchFamily="34" charset="0"/>
              <a:buChar char="•"/>
            </a:pPr>
            <a:r>
              <a:rPr lang="en-US" baseline="0" dirty="0" smtClean="0"/>
              <a:t>There is a strong distrust of outsiders. Some locals believe Ebola was brought to Guinea by outsiders to make money.</a:t>
            </a:r>
          </a:p>
          <a:p>
            <a:pPr marL="171776" indent="-171776" defTabSz="916137">
              <a:buFont typeface="Arial" panose="020B0604020202020204" pitchFamily="34" charset="0"/>
              <a:buChar char="•"/>
              <a:defRPr/>
            </a:pPr>
            <a:r>
              <a:rPr lang="en-US" baseline="0" dirty="0" smtClean="0"/>
              <a:t>This area has had multiple civil wars in recent years, and there is a high level of distrust the not just outsides, but the local governments as well. </a:t>
            </a:r>
          </a:p>
          <a:p>
            <a:pPr marL="171776" indent="-171776" defTabSz="916137">
              <a:buFont typeface="Arial" panose="020B0604020202020204" pitchFamily="34" charset="0"/>
              <a:buChar char="•"/>
              <a:defRPr/>
            </a:pPr>
            <a:endParaRPr lang="en-US" baseline="0" dirty="0" smtClean="0"/>
          </a:p>
          <a:p>
            <a:pPr marL="171776" indent="-171776" defTabSz="916137">
              <a:buFont typeface="Arial" panose="020B0604020202020204" pitchFamily="34" charset="0"/>
              <a:buChar char="•"/>
              <a:defRPr/>
            </a:pPr>
            <a:r>
              <a:rPr lang="en-US" baseline="0" dirty="0" smtClean="0"/>
              <a:t>Poster: http://www.cdc.gov/vhf/ebola/pdf/preventings-stigma-low-literacy.pdf </a:t>
            </a:r>
          </a:p>
          <a:p>
            <a:pPr marL="171776" indent="-171776">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7EFB2EB4-38F3-436C-8085-1BBDC5BE8E01}" type="slidenum">
              <a:rPr lang="en-US" smtClean="0"/>
              <a:pPr/>
              <a:t>20</a:t>
            </a:fld>
            <a:endParaRPr lang="en-US" dirty="0"/>
          </a:p>
        </p:txBody>
      </p:sp>
    </p:spTree>
    <p:extLst>
      <p:ext uri="{BB962C8B-B14F-4D97-AF65-F5344CB8AC3E}">
        <p14:creationId xmlns:p14="http://schemas.microsoft.com/office/powerpoint/2010/main" val="16181346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Overall goals in outbreak response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171450" indent="-171450">
              <a:buFont typeface="Arial" panose="020B0604020202020204" pitchFamily="34" charset="0"/>
              <a:buChar char="•"/>
            </a:pPr>
            <a:r>
              <a:rPr lang="en-US" dirty="0" smtClean="0"/>
              <a:t>Patient Care</a:t>
            </a:r>
          </a:p>
          <a:p>
            <a:pPr marL="857250" lvl="1" indent="-457200">
              <a:buFont typeface="Arial" panose="020B0604020202020204" pitchFamily="34" charset="0"/>
              <a:buChar char="•"/>
            </a:pPr>
            <a:r>
              <a:rPr lang="en-US" dirty="0" smtClean="0"/>
              <a:t>Experienced and/or trained staff</a:t>
            </a:r>
          </a:p>
          <a:p>
            <a:pPr marL="857250" lvl="1" indent="-457200">
              <a:buFont typeface="Arial" panose="020B0604020202020204" pitchFamily="34" charset="0"/>
              <a:buChar char="•"/>
            </a:pPr>
            <a:r>
              <a:rPr lang="en-US" dirty="0" smtClean="0"/>
              <a:t>Strict use of personal protective equipment (PPE)</a:t>
            </a:r>
          </a:p>
          <a:p>
            <a:pPr marL="171450" indent="-171450">
              <a:buFont typeface="Arial" panose="020B0604020202020204" pitchFamily="34" charset="0"/>
              <a:buChar char="•"/>
            </a:pPr>
            <a:r>
              <a:rPr lang="en-US" dirty="0" smtClean="0"/>
              <a:t>Stop human to human transmission</a:t>
            </a:r>
          </a:p>
          <a:p>
            <a:pPr marL="857250" lvl="1" indent="-457200">
              <a:buFont typeface="Arial" panose="020B0604020202020204" pitchFamily="34" charset="0"/>
              <a:buChar char="•"/>
            </a:pPr>
            <a:r>
              <a:rPr lang="en-US" dirty="0" smtClean="0"/>
              <a:t>Case identification</a:t>
            </a:r>
          </a:p>
          <a:p>
            <a:pPr marL="857250" lvl="1" indent="-457200">
              <a:buFont typeface="Arial" panose="020B0604020202020204" pitchFamily="34" charset="0"/>
              <a:buChar char="•"/>
            </a:pPr>
            <a:r>
              <a:rPr lang="en-US" dirty="0" smtClean="0"/>
              <a:t>Contact tracing</a:t>
            </a:r>
          </a:p>
          <a:p>
            <a:pPr marL="857250" lvl="1" indent="-457200">
              <a:buFont typeface="Arial" panose="020B0604020202020204" pitchFamily="34" charset="0"/>
              <a:buChar char="•"/>
            </a:pPr>
            <a:r>
              <a:rPr lang="en-US" dirty="0" smtClean="0"/>
              <a:t>Infection control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Photograph:</a:t>
            </a:r>
            <a:r>
              <a:rPr lang="en-US" baseline="0" dirty="0" smtClean="0"/>
              <a:t>  </a:t>
            </a:r>
            <a:r>
              <a:rPr lang="en-US" dirty="0" smtClean="0"/>
              <a:t>Nigerian physicians being trained by the World Health Organization (WHO) on how to put on and remove personal protective equipment (PPE) to treat Ebola patients.</a:t>
            </a:r>
          </a:p>
          <a:p>
            <a:endParaRPr lang="en-US" dirty="0"/>
          </a:p>
        </p:txBody>
      </p:sp>
      <p:sp>
        <p:nvSpPr>
          <p:cNvPr id="4" name="Slide Number Placeholder 3"/>
          <p:cNvSpPr>
            <a:spLocks noGrp="1"/>
          </p:cNvSpPr>
          <p:nvPr>
            <p:ph type="sldNum" sz="quarter" idx="10"/>
          </p:nvPr>
        </p:nvSpPr>
        <p:spPr/>
        <p:txBody>
          <a:bodyPr/>
          <a:lstStyle/>
          <a:p>
            <a:fld id="{52E0C1CA-FEB8-408F-9B97-5C8DFB1E4135}" type="slidenum">
              <a:rPr lang="en-US" smtClean="0"/>
              <a:pPr/>
              <a:t>21</a:t>
            </a:fld>
            <a:endParaRPr lang="en-US"/>
          </a:p>
        </p:txBody>
      </p:sp>
    </p:spTree>
    <p:extLst>
      <p:ext uri="{BB962C8B-B14F-4D97-AF65-F5344CB8AC3E}">
        <p14:creationId xmlns:p14="http://schemas.microsoft.com/office/powerpoint/2010/main" val="17201673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Overall goals in outbreak response (continued)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171450" indent="-171450">
              <a:buFont typeface="Arial" panose="020B0604020202020204" pitchFamily="34" charset="0"/>
              <a:buChar char="•"/>
            </a:pPr>
            <a:r>
              <a:rPr lang="en-US" dirty="0" smtClean="0"/>
              <a:t>Community education</a:t>
            </a:r>
          </a:p>
          <a:p>
            <a:pPr marL="857250" lvl="1" indent="-457200">
              <a:buFont typeface="Arial" panose="020B0604020202020204" pitchFamily="34" charset="0"/>
              <a:buChar char="•"/>
            </a:pPr>
            <a:r>
              <a:rPr lang="en-US" dirty="0" smtClean="0"/>
              <a:t>Fact sheets, health posters, pamphlets, radio spots, videos in local languages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http://www.cdc.gov/vhf/ebola/pdf/drinking-chlorine-can-make-you-sick-or-kill-you.pdf</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http://www.cdc.gov/vhf/ebola/pdf/ebolaandmarburgpostersignssymptomsbrightredcolorfrench.pdf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http://www.cdc.gov/vhf/ebola/pdf/sierra-leone-airport.pdf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Listen or download Ebola radio health messages in local languages or see English transcript at http://www.cdc.gov/vhf/ebola/outbreaks/guinea/radio-spots.html.</a:t>
            </a:r>
            <a:endParaRPr lang="en-US" dirty="0"/>
          </a:p>
        </p:txBody>
      </p:sp>
      <p:sp>
        <p:nvSpPr>
          <p:cNvPr id="4" name="Slide Number Placeholder 3"/>
          <p:cNvSpPr>
            <a:spLocks noGrp="1"/>
          </p:cNvSpPr>
          <p:nvPr>
            <p:ph type="sldNum" sz="quarter" idx="10"/>
          </p:nvPr>
        </p:nvSpPr>
        <p:spPr/>
        <p:txBody>
          <a:bodyPr/>
          <a:lstStyle/>
          <a:p>
            <a:fld id="{52E0C1CA-FEB8-408F-9B97-5C8DFB1E4135}" type="slidenum">
              <a:rPr lang="en-US" smtClean="0"/>
              <a:pPr/>
              <a:t>22</a:t>
            </a:fld>
            <a:endParaRPr lang="en-US"/>
          </a:p>
        </p:txBody>
      </p:sp>
    </p:spTree>
    <p:extLst>
      <p:ext uri="{BB962C8B-B14F-4D97-AF65-F5344CB8AC3E}">
        <p14:creationId xmlns:p14="http://schemas.microsoft.com/office/powerpoint/2010/main" val="17201673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9E49AAD-5406-44C6-8D89-2B87211205F2}" type="slidenum">
              <a:rPr lang="en-US" smtClean="0"/>
              <a:t>26</a:t>
            </a:fld>
            <a:endParaRPr lang="en-US" dirty="0"/>
          </a:p>
        </p:txBody>
      </p:sp>
    </p:spTree>
    <p:extLst>
      <p:ext uri="{BB962C8B-B14F-4D97-AF65-F5344CB8AC3E}">
        <p14:creationId xmlns:p14="http://schemas.microsoft.com/office/powerpoint/2010/main" val="754179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9E49AAD-5406-44C6-8D89-2B87211205F2}" type="slidenum">
              <a:rPr lang="en-US" smtClean="0"/>
              <a:t>31</a:t>
            </a:fld>
            <a:endParaRPr lang="en-US" dirty="0"/>
          </a:p>
        </p:txBody>
      </p:sp>
    </p:spTree>
    <p:extLst>
      <p:ext uri="{BB962C8B-B14F-4D97-AF65-F5344CB8AC3E}">
        <p14:creationId xmlns:p14="http://schemas.microsoft.com/office/powerpoint/2010/main" val="16862338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2E0C1CA-FEB8-408F-9B97-5C8DFB1E4135}" type="slidenum">
              <a:rPr lang="en-US" smtClean="0"/>
              <a:pPr/>
              <a:t>36</a:t>
            </a:fld>
            <a:endParaRPr lang="en-US"/>
          </a:p>
        </p:txBody>
      </p:sp>
    </p:spTree>
    <p:extLst>
      <p:ext uri="{BB962C8B-B14F-4D97-AF65-F5344CB8AC3E}">
        <p14:creationId xmlns:p14="http://schemas.microsoft.com/office/powerpoint/2010/main" val="9783390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2E0C1CA-FEB8-408F-9B97-5C8DFB1E4135}" type="slidenum">
              <a:rPr lang="en-US" smtClean="0"/>
              <a:pPr/>
              <a:t>37</a:t>
            </a:fld>
            <a:endParaRPr lang="en-US"/>
          </a:p>
        </p:txBody>
      </p:sp>
    </p:spTree>
    <p:extLst>
      <p:ext uri="{BB962C8B-B14F-4D97-AF65-F5344CB8AC3E}">
        <p14:creationId xmlns:p14="http://schemas.microsoft.com/office/powerpoint/2010/main" val="41388471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Check</a:t>
            </a:r>
            <a:r>
              <a:rPr lang="en-US" baseline="0" dirty="0" smtClean="0"/>
              <a:t> and Report Ebola (CARE) kit</a:t>
            </a:r>
            <a:endParaRPr lang="en-US" dirty="0"/>
          </a:p>
        </p:txBody>
      </p:sp>
      <p:sp>
        <p:nvSpPr>
          <p:cNvPr id="4" name="Slide Number Placeholder 3"/>
          <p:cNvSpPr>
            <a:spLocks noGrp="1"/>
          </p:cNvSpPr>
          <p:nvPr>
            <p:ph type="sldNum" sz="quarter" idx="10"/>
          </p:nvPr>
        </p:nvSpPr>
        <p:spPr/>
        <p:txBody>
          <a:bodyPr/>
          <a:lstStyle/>
          <a:p>
            <a:fld id="{52E0C1CA-FEB8-408F-9B97-5C8DFB1E4135}" type="slidenum">
              <a:rPr lang="en-US" smtClean="0"/>
              <a:pPr/>
              <a:t>42</a:t>
            </a:fld>
            <a:endParaRPr lang="en-US"/>
          </a:p>
        </p:txBody>
      </p:sp>
    </p:spTree>
    <p:extLst>
      <p:ext uri="{BB962C8B-B14F-4D97-AF65-F5344CB8AC3E}">
        <p14:creationId xmlns:p14="http://schemas.microsoft.com/office/powerpoint/2010/main" val="10491410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10A57E-161A-4C79-AC2B-9A234E139603}" type="slidenum">
              <a:rPr lang="en-US" smtClean="0"/>
              <a:pPr/>
              <a:t>43</a:t>
            </a:fld>
            <a:endParaRPr lang="en-US"/>
          </a:p>
        </p:txBody>
      </p:sp>
    </p:spTree>
    <p:extLst>
      <p:ext uri="{BB962C8B-B14F-4D97-AF65-F5344CB8AC3E}">
        <p14:creationId xmlns:p14="http://schemas.microsoft.com/office/powerpoint/2010/main" val="36456730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D9FBA3-6265-4034-A41D-2FC56119941F}" type="slidenum">
              <a:rPr lang="en-US" smtClean="0"/>
              <a:pPr/>
              <a:t>44</a:t>
            </a:fld>
            <a:endParaRPr lang="en-US"/>
          </a:p>
        </p:txBody>
      </p:sp>
    </p:spTree>
    <p:extLst>
      <p:ext uri="{BB962C8B-B14F-4D97-AF65-F5344CB8AC3E}">
        <p14:creationId xmlns:p14="http://schemas.microsoft.com/office/powerpoint/2010/main" val="38837262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2E0C1CA-FEB8-408F-9B97-5C8DFB1E4135}" type="slidenum">
              <a:rPr lang="en-US" smtClean="0"/>
              <a:pPr/>
              <a:t>3</a:t>
            </a:fld>
            <a:endParaRPr lang="en-US"/>
          </a:p>
        </p:txBody>
      </p:sp>
    </p:spTree>
    <p:extLst>
      <p:ext uri="{BB962C8B-B14F-4D97-AF65-F5344CB8AC3E}">
        <p14:creationId xmlns:p14="http://schemas.microsoft.com/office/powerpoint/2010/main" val="423230437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Health care workers include (but are not limited to) physicians, nurses, nursing assistants, therapists, technicians, emergency medical service personnel, dental personnel, pharmacists, laboratory personnel, autopsy personnel, students and trainees, contractual staff not employed by the health-care facility, and persons (e.g., clerical, dietary, housekeeping, laundry, security, maintenance, administrative, billing, and volunteers) not directly involved in patient care but potentially exposed to infectious agents that can be transmitted to and from health care workers and patients.</a:t>
            </a:r>
          </a:p>
          <a:p>
            <a:endParaRPr lang="en-US" dirty="0"/>
          </a:p>
        </p:txBody>
      </p:sp>
      <p:sp>
        <p:nvSpPr>
          <p:cNvPr id="4" name="Slide Number Placeholder 3"/>
          <p:cNvSpPr>
            <a:spLocks noGrp="1"/>
          </p:cNvSpPr>
          <p:nvPr>
            <p:ph type="sldNum" sz="quarter" idx="10"/>
          </p:nvPr>
        </p:nvSpPr>
        <p:spPr/>
        <p:txBody>
          <a:bodyPr/>
          <a:lstStyle/>
          <a:p>
            <a:fld id="{0ED9FBA3-6265-4034-A41D-2FC56119941F}" type="slidenum">
              <a:rPr lang="en-US" smtClean="0"/>
              <a:pPr/>
              <a:t>46</a:t>
            </a:fld>
            <a:endParaRPr lang="en-US"/>
          </a:p>
        </p:txBody>
      </p:sp>
    </p:spTree>
    <p:extLst>
      <p:ext uri="{BB962C8B-B14F-4D97-AF65-F5344CB8AC3E}">
        <p14:creationId xmlns:p14="http://schemas.microsoft.com/office/powerpoint/2010/main" val="136646483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D9FBA3-6265-4034-A41D-2FC56119941F}" type="slidenum">
              <a:rPr lang="en-US" smtClean="0"/>
              <a:pPr/>
              <a:t>48</a:t>
            </a:fld>
            <a:endParaRPr lang="en-US"/>
          </a:p>
        </p:txBody>
      </p:sp>
    </p:spTree>
    <p:extLst>
      <p:ext uri="{BB962C8B-B14F-4D97-AF65-F5344CB8AC3E}">
        <p14:creationId xmlns:p14="http://schemas.microsoft.com/office/powerpoint/2010/main" val="393454686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D0CE636-AFBD-41F1-9448-18D4CC72655C}" type="slidenum">
              <a:rPr lang="en-US" smtClean="0"/>
              <a:pPr/>
              <a:t>62</a:t>
            </a:fld>
            <a:endParaRPr lang="en-US"/>
          </a:p>
        </p:txBody>
      </p:sp>
    </p:spTree>
    <p:extLst>
      <p:ext uri="{BB962C8B-B14F-4D97-AF65-F5344CB8AC3E}">
        <p14:creationId xmlns:p14="http://schemas.microsoft.com/office/powerpoint/2010/main" val="337456584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fontAlgn="t"/>
            <a:r>
              <a:rPr lang="en-US" b="1" dirty="0">
                <a:solidFill>
                  <a:srgbClr val="FFFFFF"/>
                </a:solidFill>
                <a:latin typeface="Garamond"/>
              </a:rPr>
              <a:t>As of </a:t>
            </a:r>
            <a:r>
              <a:rPr lang="en-US" b="1" dirty="0" smtClean="0">
                <a:solidFill>
                  <a:srgbClr val="FFFFFF"/>
                </a:solidFill>
                <a:latin typeface="Garamond"/>
              </a:rPr>
              <a:t>Dec 28 </a:t>
            </a:r>
            <a:r>
              <a:rPr lang="en-US" b="1" dirty="0">
                <a:solidFill>
                  <a:srgbClr val="FFFFFF"/>
                </a:solidFill>
                <a:latin typeface="Garamond"/>
              </a:rPr>
              <a:t>2014</a:t>
            </a:r>
            <a:endParaRPr lang="en-US" dirty="0">
              <a:latin typeface="Arial"/>
            </a:endParaRPr>
          </a:p>
          <a:p>
            <a:pPr fontAlgn="t"/>
            <a:r>
              <a:rPr lang="en-US" b="1" dirty="0">
                <a:solidFill>
                  <a:srgbClr val="FFFFFF"/>
                </a:solidFill>
                <a:latin typeface="Garamond"/>
              </a:rPr>
              <a:t>	</a:t>
            </a:r>
            <a:r>
              <a:rPr lang="en-US" b="1" dirty="0" smtClean="0">
                <a:solidFill>
                  <a:srgbClr val="FFFFFF"/>
                </a:solidFill>
                <a:latin typeface="Garamond"/>
              </a:rPr>
              <a:t>EVD </a:t>
            </a:r>
            <a:r>
              <a:rPr lang="en-US" b="1" dirty="0">
                <a:solidFill>
                  <a:srgbClr val="FFFFFF"/>
                </a:solidFill>
                <a:latin typeface="Garamond"/>
              </a:rPr>
              <a:t>(Total Affected)</a:t>
            </a:r>
            <a:r>
              <a:rPr lang="en-US" dirty="0">
                <a:latin typeface="Arial"/>
              </a:rPr>
              <a:t> 	</a:t>
            </a:r>
            <a:r>
              <a:rPr lang="en-US" dirty="0" smtClean="0">
                <a:latin typeface="Arial"/>
              </a:rPr>
              <a:t>	</a:t>
            </a:r>
            <a:r>
              <a:rPr lang="en-US" b="1" dirty="0" smtClean="0">
                <a:solidFill>
                  <a:srgbClr val="FFFFFF"/>
                </a:solidFill>
                <a:latin typeface="Garamond"/>
              </a:rPr>
              <a:t> (</a:t>
            </a:r>
            <a:r>
              <a:rPr lang="en-US" b="1" dirty="0">
                <a:solidFill>
                  <a:srgbClr val="FFFFFF"/>
                </a:solidFill>
                <a:latin typeface="Garamond"/>
              </a:rPr>
              <a:t>Total Deaths)</a:t>
            </a:r>
            <a:endParaRPr lang="en-US" dirty="0">
              <a:latin typeface="Arial"/>
            </a:endParaRPr>
          </a:p>
          <a:p>
            <a:pPr fontAlgn="t"/>
            <a:r>
              <a:rPr lang="en-US" dirty="0">
                <a:solidFill>
                  <a:srgbClr val="000514"/>
                </a:solidFill>
                <a:latin typeface="Garamond"/>
              </a:rPr>
              <a:t>Guinea</a:t>
            </a:r>
            <a:r>
              <a:rPr lang="en-US" dirty="0">
                <a:latin typeface="Arial"/>
              </a:rPr>
              <a:t> 	</a:t>
            </a:r>
            <a:r>
              <a:rPr lang="en-US" dirty="0" smtClean="0">
                <a:latin typeface="Arial"/>
              </a:rPr>
              <a:t>2707 </a:t>
            </a:r>
            <a:r>
              <a:rPr lang="en-US" dirty="0">
                <a:latin typeface="Arial"/>
              </a:rPr>
              <a:t>			</a:t>
            </a:r>
            <a:r>
              <a:rPr lang="en-US" dirty="0" smtClean="0">
                <a:latin typeface="Arial"/>
              </a:rPr>
              <a:t>1709</a:t>
            </a:r>
            <a:endParaRPr lang="en-US" dirty="0">
              <a:latin typeface="Arial"/>
            </a:endParaRPr>
          </a:p>
          <a:p>
            <a:pPr fontAlgn="t"/>
            <a:r>
              <a:rPr lang="en-US" dirty="0">
                <a:solidFill>
                  <a:srgbClr val="000514"/>
                </a:solidFill>
                <a:latin typeface="Garamond"/>
              </a:rPr>
              <a:t>Liberia</a:t>
            </a:r>
            <a:r>
              <a:rPr lang="en-US" dirty="0">
                <a:latin typeface="Arial"/>
              </a:rPr>
              <a:t> 	</a:t>
            </a:r>
            <a:r>
              <a:rPr lang="en-US" dirty="0" smtClean="0">
                <a:latin typeface="Arial"/>
              </a:rPr>
              <a:t>8018 </a:t>
            </a:r>
            <a:r>
              <a:rPr lang="en-US" dirty="0">
                <a:latin typeface="Arial"/>
              </a:rPr>
              <a:t>			</a:t>
            </a:r>
            <a:r>
              <a:rPr lang="en-US" dirty="0" smtClean="0">
                <a:latin typeface="Arial"/>
              </a:rPr>
              <a:t>3423</a:t>
            </a:r>
            <a:endParaRPr lang="en-US" dirty="0">
              <a:latin typeface="Arial"/>
            </a:endParaRPr>
          </a:p>
          <a:p>
            <a:pPr fontAlgn="t"/>
            <a:r>
              <a:rPr lang="en-US" dirty="0">
                <a:solidFill>
                  <a:srgbClr val="000514"/>
                </a:solidFill>
                <a:latin typeface="Garamond"/>
              </a:rPr>
              <a:t>Nigeria</a:t>
            </a:r>
            <a:r>
              <a:rPr lang="en-US" dirty="0">
                <a:latin typeface="Arial"/>
              </a:rPr>
              <a:t> 	</a:t>
            </a:r>
            <a:r>
              <a:rPr lang="en-US" dirty="0">
                <a:solidFill>
                  <a:srgbClr val="000514"/>
                </a:solidFill>
                <a:latin typeface="Garamond"/>
              </a:rPr>
              <a:t>11 			5</a:t>
            </a:r>
            <a:endParaRPr lang="en-US" dirty="0">
              <a:latin typeface="Arial"/>
            </a:endParaRPr>
          </a:p>
          <a:p>
            <a:pPr fontAlgn="t"/>
            <a:r>
              <a:rPr lang="en-US" dirty="0">
                <a:solidFill>
                  <a:srgbClr val="000514"/>
                </a:solidFill>
                <a:latin typeface="Garamond"/>
              </a:rPr>
              <a:t>Sierra Leone	</a:t>
            </a:r>
            <a:r>
              <a:rPr lang="en-US" dirty="0" smtClean="0">
                <a:solidFill>
                  <a:srgbClr val="000514"/>
                </a:solidFill>
                <a:latin typeface="Garamond"/>
              </a:rPr>
              <a:t>9446</a:t>
            </a:r>
            <a:r>
              <a:rPr lang="en-US" dirty="0" smtClean="0">
                <a:latin typeface="Arial"/>
              </a:rPr>
              <a:t> </a:t>
            </a:r>
            <a:r>
              <a:rPr lang="en-US" dirty="0">
                <a:latin typeface="Arial"/>
              </a:rPr>
              <a:t>			</a:t>
            </a:r>
            <a:r>
              <a:rPr lang="en-US" dirty="0" smtClean="0">
                <a:latin typeface="Arial"/>
              </a:rPr>
              <a:t>2758</a:t>
            </a:r>
          </a:p>
          <a:p>
            <a:pPr fontAlgn="t"/>
            <a:r>
              <a:rPr lang="en-US" dirty="0" smtClean="0">
                <a:solidFill>
                  <a:srgbClr val="000514"/>
                </a:solidFill>
                <a:latin typeface="Garamond"/>
              </a:rPr>
              <a:t>Total</a:t>
            </a:r>
            <a:r>
              <a:rPr lang="en-US" dirty="0">
                <a:solidFill>
                  <a:srgbClr val="000514"/>
                </a:solidFill>
                <a:latin typeface="Garamond"/>
              </a:rPr>
              <a:t>	</a:t>
            </a:r>
            <a:r>
              <a:rPr lang="en-US" dirty="0" smtClean="0">
                <a:solidFill>
                  <a:srgbClr val="000514"/>
                </a:solidFill>
                <a:latin typeface="Garamond"/>
              </a:rPr>
              <a:t>20171</a:t>
            </a:r>
            <a:r>
              <a:rPr lang="en-US" dirty="0" smtClean="0">
                <a:latin typeface="Arial"/>
              </a:rPr>
              <a:t> </a:t>
            </a:r>
            <a:r>
              <a:rPr lang="en-US" dirty="0">
                <a:latin typeface="Arial"/>
              </a:rPr>
              <a:t>			</a:t>
            </a:r>
            <a:r>
              <a:rPr lang="en-US" dirty="0" smtClean="0">
                <a:latin typeface="Arial"/>
              </a:rPr>
              <a:t>7890</a:t>
            </a:r>
            <a:endParaRPr lang="en-US" dirty="0"/>
          </a:p>
        </p:txBody>
      </p:sp>
      <p:sp>
        <p:nvSpPr>
          <p:cNvPr id="4" name="Slide Number Placeholder 3"/>
          <p:cNvSpPr>
            <a:spLocks noGrp="1"/>
          </p:cNvSpPr>
          <p:nvPr>
            <p:ph type="sldNum" sz="quarter" idx="10"/>
          </p:nvPr>
        </p:nvSpPr>
        <p:spPr/>
        <p:txBody>
          <a:bodyPr/>
          <a:lstStyle/>
          <a:p>
            <a:fld id="{7654415F-6FA3-40E6-AB96-25C3F6ADA33B}" type="slidenum">
              <a:rPr lang="en-US" smtClean="0"/>
              <a:pPr/>
              <a:t>64</a:t>
            </a:fld>
            <a:endParaRPr lang="en-US"/>
          </a:p>
        </p:txBody>
      </p:sp>
    </p:spTree>
    <p:extLst>
      <p:ext uri="{BB962C8B-B14F-4D97-AF65-F5344CB8AC3E}">
        <p14:creationId xmlns:p14="http://schemas.microsoft.com/office/powerpoint/2010/main" val="100916213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Fall</a:t>
            </a:r>
            <a:r>
              <a:rPr lang="en-US" baseline="0" dirty="0" smtClean="0"/>
              <a:t> 2014:   Transmission can happen in the US… </a:t>
            </a:r>
            <a:r>
              <a:rPr lang="en-US" dirty="0" smtClean="0"/>
              <a:t>These events resulted in a change in approach and recommendations for protecting HCP</a:t>
            </a:r>
          </a:p>
          <a:p>
            <a:r>
              <a:rPr lang="en-US" dirty="0" smtClean="0"/>
              <a:t>Mention that the talk focuses</a:t>
            </a:r>
            <a:r>
              <a:rPr lang="en-US" baseline="0" dirty="0" smtClean="0"/>
              <a:t> on US Hospital inpatients.</a:t>
            </a:r>
            <a:endParaRPr lang="en-US" dirty="0"/>
          </a:p>
        </p:txBody>
      </p:sp>
      <p:sp>
        <p:nvSpPr>
          <p:cNvPr id="4" name="Slide Number Placeholder 3"/>
          <p:cNvSpPr>
            <a:spLocks noGrp="1"/>
          </p:cNvSpPr>
          <p:nvPr>
            <p:ph type="sldNum" sz="quarter" idx="10"/>
          </p:nvPr>
        </p:nvSpPr>
        <p:spPr/>
        <p:txBody>
          <a:bodyPr/>
          <a:lstStyle/>
          <a:p>
            <a:fld id="{7654415F-6FA3-40E6-AB96-25C3F6ADA33B}" type="slidenum">
              <a:rPr lang="en-US" smtClean="0"/>
              <a:pPr/>
              <a:t>65</a:t>
            </a:fld>
            <a:endParaRPr lang="en-US"/>
          </a:p>
        </p:txBody>
      </p:sp>
    </p:spTree>
    <p:extLst>
      <p:ext uri="{BB962C8B-B14F-4D97-AF65-F5344CB8AC3E}">
        <p14:creationId xmlns:p14="http://schemas.microsoft.com/office/powerpoint/2010/main" val="24900100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D0CE636-AFBD-41F1-9448-18D4CC72655C}" type="slidenum">
              <a:rPr lang="en-US" smtClean="0"/>
              <a:pPr/>
              <a:t>66</a:t>
            </a:fld>
            <a:endParaRPr lang="en-US"/>
          </a:p>
        </p:txBody>
      </p:sp>
    </p:spTree>
    <p:extLst>
      <p:ext uri="{BB962C8B-B14F-4D97-AF65-F5344CB8AC3E}">
        <p14:creationId xmlns:p14="http://schemas.microsoft.com/office/powerpoint/2010/main" val="205743973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D0CE636-AFBD-41F1-9448-18D4CC72655C}" type="slidenum">
              <a:rPr lang="en-US" smtClean="0"/>
              <a:pPr/>
              <a:t>69</a:t>
            </a:fld>
            <a:endParaRPr lang="en-US"/>
          </a:p>
        </p:txBody>
      </p:sp>
    </p:spTree>
    <p:extLst>
      <p:ext uri="{BB962C8B-B14F-4D97-AF65-F5344CB8AC3E}">
        <p14:creationId xmlns:p14="http://schemas.microsoft.com/office/powerpoint/2010/main" val="83126812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dirty="0" smtClean="0">
                <a:solidFill>
                  <a:schemeClr val="bg1"/>
                </a:solidFill>
                <a:cs typeface="Times New Roman" panose="02020603050405020304" pitchFamily="18" charset="0"/>
              </a:rPr>
              <a:t>Contact is defined as coming in physical contact, entering a Patient’s room, coming within three feet of a Patient, or performing laboratory testing on a specimen from a Patient with or without use of PPE’s. </a:t>
            </a:r>
          </a:p>
          <a:p>
            <a:endParaRPr lang="en-US" dirty="0"/>
          </a:p>
        </p:txBody>
      </p:sp>
      <p:sp>
        <p:nvSpPr>
          <p:cNvPr id="4" name="Slide Number Placeholder 3"/>
          <p:cNvSpPr>
            <a:spLocks noGrp="1"/>
          </p:cNvSpPr>
          <p:nvPr>
            <p:ph type="sldNum" sz="quarter" idx="10"/>
          </p:nvPr>
        </p:nvSpPr>
        <p:spPr/>
        <p:txBody>
          <a:bodyPr/>
          <a:lstStyle/>
          <a:p>
            <a:fld id="{3D0CE636-AFBD-41F1-9448-18D4CC72655C}" type="slidenum">
              <a:rPr lang="en-US" smtClean="0"/>
              <a:pPr/>
              <a:t>70</a:t>
            </a:fld>
            <a:endParaRPr lang="en-US"/>
          </a:p>
        </p:txBody>
      </p:sp>
    </p:spTree>
    <p:extLst>
      <p:ext uri="{BB962C8B-B14F-4D97-AF65-F5344CB8AC3E}">
        <p14:creationId xmlns:p14="http://schemas.microsoft.com/office/powerpoint/2010/main" val="356420694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Verbal: mention HCPs</a:t>
            </a:r>
            <a:r>
              <a:rPr lang="en-US" baseline="0" dirty="0" smtClean="0"/>
              <a:t> in Africa = Some risk</a:t>
            </a:r>
            <a:endParaRPr lang="en-US" dirty="0"/>
          </a:p>
        </p:txBody>
      </p:sp>
      <p:sp>
        <p:nvSpPr>
          <p:cNvPr id="4" name="Slide Number Placeholder 3"/>
          <p:cNvSpPr>
            <a:spLocks noGrp="1"/>
          </p:cNvSpPr>
          <p:nvPr>
            <p:ph type="sldNum" sz="quarter" idx="10"/>
          </p:nvPr>
        </p:nvSpPr>
        <p:spPr/>
        <p:txBody>
          <a:bodyPr/>
          <a:lstStyle/>
          <a:p>
            <a:fld id="{3D0CE636-AFBD-41F1-9448-18D4CC72655C}" type="slidenum">
              <a:rPr lang="en-US" smtClean="0"/>
              <a:pPr/>
              <a:t>72</a:t>
            </a:fld>
            <a:endParaRPr lang="en-US"/>
          </a:p>
        </p:txBody>
      </p:sp>
    </p:spTree>
    <p:extLst>
      <p:ext uri="{BB962C8B-B14F-4D97-AF65-F5344CB8AC3E}">
        <p14:creationId xmlns:p14="http://schemas.microsoft.com/office/powerpoint/2010/main" val="78482455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D0CE636-AFBD-41F1-9448-18D4CC72655C}" type="slidenum">
              <a:rPr lang="en-US" smtClean="0"/>
              <a:pPr/>
              <a:t>73</a:t>
            </a:fld>
            <a:endParaRPr lang="en-US"/>
          </a:p>
        </p:txBody>
      </p:sp>
    </p:spTree>
    <p:extLst>
      <p:ext uri="{BB962C8B-B14F-4D97-AF65-F5344CB8AC3E}">
        <p14:creationId xmlns:p14="http://schemas.microsoft.com/office/powerpoint/2010/main" val="33535531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Infographic: http://www.cdc.gov/vhf/ebola/pdf/west-africa-outbreak-infographic.pdf </a:t>
            </a:r>
            <a:endParaRPr lang="en-US" dirty="0"/>
          </a:p>
        </p:txBody>
      </p:sp>
      <p:sp>
        <p:nvSpPr>
          <p:cNvPr id="4" name="Slide Number Placeholder 3"/>
          <p:cNvSpPr>
            <a:spLocks noGrp="1"/>
          </p:cNvSpPr>
          <p:nvPr>
            <p:ph type="sldNum" sz="quarter" idx="10"/>
          </p:nvPr>
        </p:nvSpPr>
        <p:spPr/>
        <p:txBody>
          <a:bodyPr/>
          <a:lstStyle/>
          <a:p>
            <a:fld id="{52E0C1CA-FEB8-408F-9B97-5C8DFB1E4135}" type="slidenum">
              <a:rPr lang="en-US" smtClean="0"/>
              <a:pPr/>
              <a:t>4</a:t>
            </a:fld>
            <a:endParaRPr lang="en-US"/>
          </a:p>
        </p:txBody>
      </p:sp>
    </p:spTree>
    <p:extLst>
      <p:ext uri="{BB962C8B-B14F-4D97-AF65-F5344CB8AC3E}">
        <p14:creationId xmlns:p14="http://schemas.microsoft.com/office/powerpoint/2010/main" val="121568342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38263" y="1162050"/>
            <a:ext cx="4181475"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752B9BC-482F-4E7B-BB2F-2A1DB3006B3F}" type="slidenum">
              <a:rPr lang="en-US" smtClean="0"/>
              <a:pPr/>
              <a:t>74</a:t>
            </a:fld>
            <a:endParaRPr lang="en-US"/>
          </a:p>
        </p:txBody>
      </p:sp>
    </p:spTree>
    <p:extLst>
      <p:ext uri="{BB962C8B-B14F-4D97-AF65-F5344CB8AC3E}">
        <p14:creationId xmlns:p14="http://schemas.microsoft.com/office/powerpoint/2010/main" val="195713596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CDESS has been modified to allow </a:t>
            </a:r>
            <a:r>
              <a:rPr lang="en-US" dirty="0" err="1" smtClean="0"/>
              <a:t>hcp</a:t>
            </a:r>
            <a:r>
              <a:rPr lang="en-US" dirty="0" smtClean="0"/>
              <a:t> monitoring data to be entered</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3D0CE636-AFBD-41F1-9448-18D4CC72655C}" type="slidenum">
              <a:rPr lang="en-US" smtClean="0"/>
              <a:pPr/>
              <a:t>75</a:t>
            </a:fld>
            <a:endParaRPr lang="en-US"/>
          </a:p>
        </p:txBody>
      </p:sp>
    </p:spTree>
    <p:extLst>
      <p:ext uri="{BB962C8B-B14F-4D97-AF65-F5344CB8AC3E}">
        <p14:creationId xmlns:p14="http://schemas.microsoft.com/office/powerpoint/2010/main" val="64553926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D0CE636-AFBD-41F1-9448-18D4CC72655C}" type="slidenum">
              <a:rPr lang="en-US" smtClean="0"/>
              <a:pPr/>
              <a:t>77</a:t>
            </a:fld>
            <a:endParaRPr lang="en-US"/>
          </a:p>
        </p:txBody>
      </p:sp>
    </p:spTree>
    <p:extLst>
      <p:ext uri="{BB962C8B-B14F-4D97-AF65-F5344CB8AC3E}">
        <p14:creationId xmlns:p14="http://schemas.microsoft.com/office/powerpoint/2010/main" val="231039369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D0CE636-AFBD-41F1-9448-18D4CC72655C}" type="slidenum">
              <a:rPr lang="en-US" smtClean="0"/>
              <a:pPr/>
              <a:t>79</a:t>
            </a:fld>
            <a:endParaRPr lang="en-US"/>
          </a:p>
        </p:txBody>
      </p:sp>
    </p:spTree>
    <p:extLst>
      <p:ext uri="{BB962C8B-B14F-4D97-AF65-F5344CB8AC3E}">
        <p14:creationId xmlns:p14="http://schemas.microsoft.com/office/powerpoint/2010/main" val="174065749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D0CE636-AFBD-41F1-9448-18D4CC72655C}" type="slidenum">
              <a:rPr lang="en-US" smtClean="0"/>
              <a:pPr/>
              <a:t>81</a:t>
            </a:fld>
            <a:endParaRPr lang="en-US"/>
          </a:p>
        </p:txBody>
      </p:sp>
    </p:spTree>
    <p:extLst>
      <p:ext uri="{BB962C8B-B14F-4D97-AF65-F5344CB8AC3E}">
        <p14:creationId xmlns:p14="http://schemas.microsoft.com/office/powerpoint/2010/main" val="20029504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2E0C1CA-FEB8-408F-9B97-5C8DFB1E4135}" type="slidenum">
              <a:rPr lang="en-US" smtClean="0"/>
              <a:pPr/>
              <a:t>5</a:t>
            </a:fld>
            <a:endParaRPr lang="en-US"/>
          </a:p>
        </p:txBody>
      </p:sp>
    </p:spTree>
    <p:extLst>
      <p:ext uri="{BB962C8B-B14F-4D97-AF65-F5344CB8AC3E}">
        <p14:creationId xmlns:p14="http://schemas.microsoft.com/office/powerpoint/2010/main" val="16676046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latest case count numbers</a:t>
            </a:r>
            <a:r>
              <a:rPr lang="en-US" smtClean="0"/>
              <a:t>: </a:t>
            </a:r>
            <a:r>
              <a:rPr lang="en-US" sz="1200" u="sng" kern="1200" smtClean="0">
                <a:solidFill>
                  <a:schemeClr val="tx1"/>
                </a:solidFill>
                <a:effectLst/>
                <a:latin typeface="+mn-lt"/>
                <a:ea typeface="+mn-ea"/>
                <a:cs typeface="+mn-cs"/>
              </a:rPr>
              <a:t>http://www.cdc.gov/vhf/ebola/outbreaks/2014-west-africa/case-counts.html</a:t>
            </a:r>
            <a:endParaRPr lang="en-US" dirty="0"/>
          </a:p>
        </p:txBody>
      </p:sp>
      <p:sp>
        <p:nvSpPr>
          <p:cNvPr id="4" name="Slide Number Placeholder 3"/>
          <p:cNvSpPr>
            <a:spLocks noGrp="1"/>
          </p:cNvSpPr>
          <p:nvPr>
            <p:ph type="sldNum" sz="quarter" idx="10"/>
          </p:nvPr>
        </p:nvSpPr>
        <p:spPr/>
        <p:txBody>
          <a:bodyPr/>
          <a:lstStyle/>
          <a:p>
            <a:fld id="{52E0C1CA-FEB8-408F-9B97-5C8DFB1E4135}"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21175096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Let’s </a:t>
            </a:r>
            <a:r>
              <a:rPr lang="en-US" baseline="0" dirty="0" smtClean="0"/>
              <a:t>review b</a:t>
            </a:r>
            <a:r>
              <a:rPr lang="en-US" dirty="0" smtClean="0"/>
              <a:t>ackground on Ebola virus.</a:t>
            </a:r>
          </a:p>
        </p:txBody>
      </p:sp>
      <p:sp>
        <p:nvSpPr>
          <p:cNvPr id="4" name="Slide Number Placeholder 3"/>
          <p:cNvSpPr>
            <a:spLocks noGrp="1"/>
          </p:cNvSpPr>
          <p:nvPr>
            <p:ph type="sldNum" sz="quarter" idx="10"/>
          </p:nvPr>
        </p:nvSpPr>
        <p:spPr/>
        <p:txBody>
          <a:bodyPr/>
          <a:lstStyle/>
          <a:p>
            <a:fld id="{7EFB2EB4-38F3-436C-8085-1BBDC5BE8E01}" type="slidenum">
              <a:rPr lang="en-US" smtClean="0"/>
              <a:pPr/>
              <a:t>7</a:t>
            </a:fld>
            <a:endParaRPr lang="en-US" dirty="0"/>
          </a:p>
        </p:txBody>
      </p:sp>
    </p:spTree>
    <p:extLst>
      <p:ext uri="{BB962C8B-B14F-4D97-AF65-F5344CB8AC3E}">
        <p14:creationId xmlns:p14="http://schemas.microsoft.com/office/powerpoint/2010/main" val="17952423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3422" indent="-173422" defTabSz="924916">
              <a:buClr>
                <a:srgbClr val="C00000"/>
              </a:buClr>
              <a:buFont typeface="Arial" panose="020B0604020202020204" pitchFamily="34" charset="0"/>
              <a:buChar char="•"/>
              <a:defRPr/>
            </a:pPr>
            <a:r>
              <a:rPr lang="en-US" baseline="0" dirty="0" smtClean="0"/>
              <a:t>The first Ebola virus species was discovered in 1976 in </a:t>
            </a:r>
            <a:r>
              <a:rPr lang="en-US" baseline="0" dirty="0" err="1" smtClean="0"/>
              <a:t>Yambuku</a:t>
            </a:r>
            <a:r>
              <a:rPr lang="en-US" baseline="0" dirty="0" smtClean="0"/>
              <a:t>, Zaire, along the Ebola River (see map on the RIGHT). There were 318 cases, with a case fatality rate of 88%.</a:t>
            </a:r>
            <a:br>
              <a:rPr lang="en-US" baseline="0" dirty="0" smtClean="0"/>
            </a:br>
            <a:endParaRPr lang="en-US" baseline="0" dirty="0" smtClean="0"/>
          </a:p>
          <a:p>
            <a:pPr marL="173422" indent="-173422">
              <a:buClr>
                <a:srgbClr val="C00000"/>
              </a:buClr>
              <a:buFont typeface="Arial" panose="020B0604020202020204" pitchFamily="34" charset="0"/>
              <a:buChar char="•"/>
            </a:pPr>
            <a:r>
              <a:rPr lang="en-US" dirty="0" smtClean="0"/>
              <a:t>Ebola viruses are found in several African countries. </a:t>
            </a:r>
            <a:br>
              <a:rPr lang="en-US" dirty="0" smtClean="0"/>
            </a:br>
            <a:endParaRPr lang="en-US" dirty="0" smtClean="0"/>
          </a:p>
          <a:p>
            <a:pPr marL="173422" indent="-173422" defTabSz="924916">
              <a:buClr>
                <a:srgbClr val="C00000"/>
              </a:buClr>
              <a:buFont typeface="Arial" panose="020B0604020202020204" pitchFamily="34" charset="0"/>
              <a:buChar char="•"/>
              <a:defRPr/>
            </a:pPr>
            <a:r>
              <a:rPr lang="en-US" dirty="0">
                <a:solidFill>
                  <a:schemeClr val="bg2"/>
                </a:solidFill>
              </a:rPr>
              <a:t>Source: </a:t>
            </a:r>
            <a:r>
              <a:rPr lang="en-US" b="0" dirty="0" smtClean="0">
                <a:effectLst/>
              </a:rPr>
              <a:t>Ebola Virus Disease Distribution Map</a:t>
            </a:r>
            <a:r>
              <a:rPr lang="en-US" b="1" dirty="0" smtClean="0">
                <a:effectLst/>
              </a:rPr>
              <a:t>:  </a:t>
            </a:r>
            <a:r>
              <a:rPr lang="en-US" dirty="0">
                <a:solidFill>
                  <a:schemeClr val="bg2"/>
                </a:solidFill>
              </a:rPr>
              <a:t>http://www.cdc.gov/vhf/ebola/resources/distribution-map.html. </a:t>
            </a:r>
            <a:endParaRPr lang="en-US" dirty="0" smtClean="0"/>
          </a:p>
          <a:p>
            <a:endParaRPr lang="en-US" dirty="0"/>
          </a:p>
        </p:txBody>
      </p:sp>
      <p:sp>
        <p:nvSpPr>
          <p:cNvPr id="4" name="Slide Number Placeholder 3"/>
          <p:cNvSpPr>
            <a:spLocks noGrp="1"/>
          </p:cNvSpPr>
          <p:nvPr>
            <p:ph type="sldNum" sz="quarter" idx="10"/>
          </p:nvPr>
        </p:nvSpPr>
        <p:spPr/>
        <p:txBody>
          <a:bodyPr/>
          <a:lstStyle/>
          <a:p>
            <a:fld id="{C2904F29-BB04-441E-B4CA-9BA07F70BF7C}" type="slidenum">
              <a:rPr lang="en-US" smtClean="0"/>
              <a:pPr/>
              <a:t>8</a:t>
            </a:fld>
            <a:endParaRPr lang="en-US"/>
          </a:p>
        </p:txBody>
      </p:sp>
    </p:spTree>
    <p:extLst>
      <p:ext uri="{BB962C8B-B14F-4D97-AF65-F5344CB8AC3E}">
        <p14:creationId xmlns:p14="http://schemas.microsoft.com/office/powerpoint/2010/main" val="19679030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3422" indent="-173422">
              <a:buFont typeface="Arial" panose="020B0604020202020204" pitchFamily="34" charset="0"/>
              <a:buChar char="•"/>
            </a:pPr>
            <a:r>
              <a:rPr lang="en-US" dirty="0" smtClean="0"/>
              <a:t>Ebola virus belongs to a family</a:t>
            </a:r>
            <a:r>
              <a:rPr lang="en-US" baseline="0" dirty="0" smtClean="0"/>
              <a:t> of zoonotic RNA viruses, called </a:t>
            </a:r>
            <a:r>
              <a:rPr lang="en-US" baseline="0" dirty="0" err="1" smtClean="0"/>
              <a:t>Filoviridae</a:t>
            </a:r>
            <a:r>
              <a:rPr lang="en-US" baseline="0" dirty="0" smtClean="0"/>
              <a:t>, named after their long threadlike appearance, as shown in the colorful electron microscopy image.</a:t>
            </a:r>
            <a:br>
              <a:rPr lang="en-US" baseline="0" dirty="0" smtClean="0"/>
            </a:br>
            <a:endParaRPr lang="en-US" baseline="0" dirty="0" smtClean="0"/>
          </a:p>
          <a:p>
            <a:pPr marL="173422" indent="-173422" defTabSz="924916">
              <a:buFont typeface="Arial" panose="020B0604020202020204" pitchFamily="34" charset="0"/>
              <a:buChar char="•"/>
              <a:defRPr/>
            </a:pPr>
            <a:r>
              <a:rPr lang="en-US" dirty="0" smtClean="0"/>
              <a:t>Ebola, previously known as Ebola hemorrhagic fever, is caused by infection with one of the Ebola virus species, other than Reston,</a:t>
            </a:r>
            <a:r>
              <a:rPr lang="en-US" baseline="0" dirty="0" smtClean="0"/>
              <a:t> which is not known to cause disease in humans.</a:t>
            </a:r>
          </a:p>
          <a:p>
            <a:pPr marL="173422" indent="-173422" defTabSz="924916">
              <a:buFont typeface="Arial" panose="020B0604020202020204" pitchFamily="34" charset="0"/>
              <a:buChar char="•"/>
              <a:defRPr/>
            </a:pPr>
            <a:endParaRPr lang="en-US" baseline="0" dirty="0" smtClean="0"/>
          </a:p>
          <a:p>
            <a:pPr marL="173422" indent="-173422" defTabSz="924916">
              <a:buFont typeface="Arial" panose="020B0604020202020204" pitchFamily="34" charset="0"/>
              <a:buChar char="•"/>
              <a:defRPr/>
            </a:pPr>
            <a:r>
              <a:rPr lang="en-US" baseline="0" dirty="0" smtClean="0"/>
              <a:t>Historically, death rates have ranged from 50-90%</a:t>
            </a:r>
            <a:endParaRPr lang="en-US" dirty="0" smtClean="0"/>
          </a:p>
          <a:p>
            <a:pPr marL="0" marR="0" indent="0" algn="l" defTabSz="924916"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smtClean="0"/>
          </a:p>
          <a:p>
            <a:pPr>
              <a:buClr>
                <a:srgbClr val="C00000"/>
              </a:buClr>
            </a:pPr>
            <a:endParaRPr lang="en-US" dirty="0" smtClean="0"/>
          </a:p>
          <a:p>
            <a:endParaRPr lang="en-US" dirty="0"/>
          </a:p>
        </p:txBody>
      </p:sp>
      <p:sp>
        <p:nvSpPr>
          <p:cNvPr id="4" name="Slide Number Placeholder 3"/>
          <p:cNvSpPr>
            <a:spLocks noGrp="1"/>
          </p:cNvSpPr>
          <p:nvPr>
            <p:ph type="sldNum" sz="quarter" idx="10"/>
          </p:nvPr>
        </p:nvSpPr>
        <p:spPr/>
        <p:txBody>
          <a:bodyPr/>
          <a:lstStyle/>
          <a:p>
            <a:fld id="{C2904F29-BB04-441E-B4CA-9BA07F70BF7C}" type="slidenum">
              <a:rPr lang="en-US" smtClean="0"/>
              <a:pPr/>
              <a:t>9</a:t>
            </a:fld>
            <a:endParaRPr lang="en-US"/>
          </a:p>
        </p:txBody>
      </p:sp>
    </p:spTree>
    <p:extLst>
      <p:ext uri="{BB962C8B-B14F-4D97-AF65-F5344CB8AC3E}">
        <p14:creationId xmlns:p14="http://schemas.microsoft.com/office/powerpoint/2010/main" val="196790307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5" name="Subtitle 2"/>
          <p:cNvSpPr>
            <a:spLocks noGrp="1"/>
          </p:cNvSpPr>
          <p:nvPr>
            <p:ph type="subTitle" idx="1" hasCustomPrompt="1"/>
          </p:nvPr>
        </p:nvSpPr>
        <p:spPr>
          <a:xfrm>
            <a:off x="1371600" y="3886200"/>
            <a:ext cx="6400800" cy="457200"/>
          </a:xfrm>
          <a:prstGeom prst="rect">
            <a:avLst/>
          </a:prstGeom>
        </p:spPr>
        <p:txBody>
          <a:bodyPr/>
          <a:lstStyle>
            <a:lvl1pPr marL="0" indent="0" algn="ctr">
              <a:buNone/>
              <a:defRPr sz="2000" b="1" baseline="0">
                <a:solidFill>
                  <a:schemeClr val="bg2"/>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Presenters Name – Myriad Pro, Bold, 20pt</a:t>
            </a:r>
          </a:p>
        </p:txBody>
      </p:sp>
      <p:sp>
        <p:nvSpPr>
          <p:cNvPr id="9" name="Text Placeholder 8"/>
          <p:cNvSpPr>
            <a:spLocks noGrp="1"/>
          </p:cNvSpPr>
          <p:nvPr>
            <p:ph type="body" sz="quarter" idx="10" hasCustomPrompt="1"/>
          </p:nvPr>
        </p:nvSpPr>
        <p:spPr>
          <a:xfrm>
            <a:off x="1371600" y="4267200"/>
            <a:ext cx="6400800" cy="1295400"/>
          </a:xfrm>
          <a:prstGeom prst="rect">
            <a:avLst/>
          </a:prstGeom>
        </p:spPr>
        <p:txBody>
          <a:bodyPr/>
          <a:lstStyle>
            <a:lvl1pPr algn="ctr">
              <a:lnSpc>
                <a:spcPts val="2000"/>
              </a:lnSpc>
              <a:buNone/>
              <a:defRPr sz="18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sz="1800" dirty="0" smtClean="0"/>
              <a:t>Title of Presenter –Myriad Pro, 18pt</a:t>
            </a:r>
          </a:p>
          <a:p>
            <a:pPr lvl="0"/>
            <a:endParaRPr lang="en-US" sz="1800" dirty="0" smtClean="0"/>
          </a:p>
          <a:p>
            <a:pPr lvl="0"/>
            <a:r>
              <a:rPr lang="en-US" sz="1800" dirty="0" smtClean="0"/>
              <a:t>Title of Event</a:t>
            </a:r>
          </a:p>
          <a:p>
            <a:pPr lvl="0"/>
            <a:r>
              <a:rPr lang="en-US" sz="1800" dirty="0" smtClean="0"/>
              <a:t>Date of Event</a:t>
            </a:r>
            <a:endParaRPr lang="en-US" dirty="0"/>
          </a:p>
        </p:txBody>
      </p:sp>
      <p:sp>
        <p:nvSpPr>
          <p:cNvPr id="11" name="Title 1"/>
          <p:cNvSpPr>
            <a:spLocks noGrp="1"/>
          </p:cNvSpPr>
          <p:nvPr>
            <p:ph type="title" hasCustomPrompt="1"/>
          </p:nvPr>
        </p:nvSpPr>
        <p:spPr>
          <a:xfrm>
            <a:off x="457200" y="1981200"/>
            <a:ext cx="8229600" cy="1676400"/>
          </a:xfrm>
          <a:prstGeom prst="rect">
            <a:avLst/>
          </a:prstGeom>
        </p:spPr>
        <p:txBody>
          <a:bodyPr/>
          <a:lstStyle>
            <a:lvl1pPr>
              <a:lnSpc>
                <a:spcPts val="3000"/>
              </a:lnSpc>
              <a:defRPr sz="2800" b="1" baseline="0">
                <a:solidFill>
                  <a:schemeClr val="bg1"/>
                </a:solidFill>
                <a:effectLst/>
              </a:defRPr>
            </a:lvl1pPr>
          </a:lstStyle>
          <a:p>
            <a:r>
              <a:rPr lang="en-US" dirty="0" smtClean="0"/>
              <a:t>Title of Presentation – Myriad Pro</a:t>
            </a:r>
            <a:br>
              <a:rPr lang="en-US" dirty="0" smtClean="0"/>
            </a:br>
            <a:r>
              <a:rPr lang="en-US" dirty="0" smtClean="0"/>
              <a:t> Bold, Shadow 28pt</a:t>
            </a:r>
            <a:endParaRPr lang="en-US" dirty="0"/>
          </a:p>
        </p:txBody>
      </p:sp>
      <p:sp>
        <p:nvSpPr>
          <p:cNvPr id="6" name="Text Placeholder 5"/>
          <p:cNvSpPr>
            <a:spLocks noGrp="1"/>
          </p:cNvSpPr>
          <p:nvPr userDrawn="1">
            <p:ph type="body" sz="quarter" idx="11" hasCustomPrompt="1"/>
          </p:nvPr>
        </p:nvSpPr>
        <p:spPr>
          <a:xfrm>
            <a:off x="1828800" y="6263640"/>
            <a:ext cx="5105400" cy="182880"/>
          </a:xfrm>
          <a:prstGeom prst="rect">
            <a:avLst/>
          </a:prstGeom>
        </p:spPr>
        <p:txBody>
          <a:bodyPr/>
          <a:lstStyle>
            <a:lvl1pPr>
              <a:buNone/>
              <a:defRPr sz="1000" baseline="0">
                <a:solidFill>
                  <a:schemeClr val="tx2"/>
                </a:solidFill>
              </a:defRPr>
            </a:lvl1pPr>
          </a:lstStyle>
          <a:p>
            <a:r>
              <a:rPr lang="en-US" dirty="0" smtClean="0"/>
              <a:t>Office of the Director</a:t>
            </a:r>
            <a:endParaRPr lang="en-US" dirty="0"/>
          </a:p>
        </p:txBody>
      </p:sp>
      <p:sp>
        <p:nvSpPr>
          <p:cNvPr id="7" name="Text Placeholder 6"/>
          <p:cNvSpPr>
            <a:spLocks noGrp="1"/>
          </p:cNvSpPr>
          <p:nvPr userDrawn="1">
            <p:ph type="body" sz="quarter" idx="12" hasCustomPrompt="1"/>
          </p:nvPr>
        </p:nvSpPr>
        <p:spPr>
          <a:xfrm>
            <a:off x="1828800" y="6464808"/>
            <a:ext cx="5105400" cy="228600"/>
          </a:xfrm>
          <a:prstGeom prst="rect">
            <a:avLst/>
          </a:prstGeom>
        </p:spPr>
        <p:txBody>
          <a:bodyPr/>
          <a:lstStyle>
            <a:lvl1pPr>
              <a:buNone/>
              <a:defRPr sz="1000" baseline="0">
                <a:solidFill>
                  <a:schemeClr val="tx2"/>
                </a:solidFill>
              </a:defRPr>
            </a:lvl1pPr>
          </a:lstStyle>
          <a:p>
            <a:r>
              <a:rPr lang="en-US" dirty="0" smtClean="0"/>
              <a:t>Place Office Title Here</a:t>
            </a:r>
            <a:endParaRPr lang="en-US" dirty="0"/>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3_Basic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1143000"/>
          </a:xfrm>
          <a:prstGeom prst="rect">
            <a:avLst/>
          </a:prstGeom>
        </p:spPr>
        <p:txBody>
          <a:bodyPr anchor="b" anchorCtr="0"/>
          <a:lstStyle>
            <a:lvl1pPr>
              <a:lnSpc>
                <a:spcPts val="3000"/>
              </a:lnSpc>
              <a:defRPr sz="2800" b="1" baseline="0">
                <a:solidFill>
                  <a:schemeClr val="tx1"/>
                </a:solidFill>
                <a:effectLst/>
              </a:defRPr>
            </a:lvl1pPr>
          </a:lstStyle>
          <a:p>
            <a:r>
              <a:rPr lang="en-US" dirty="0" smtClean="0"/>
              <a:t>Headline – Myriad Pro, Bold, Shadow, 28pt</a:t>
            </a:r>
            <a:endParaRPr lang="en-US" dirty="0"/>
          </a:p>
        </p:txBody>
      </p:sp>
      <p:sp>
        <p:nvSpPr>
          <p:cNvPr id="3" name="Content Placeholder 2"/>
          <p:cNvSpPr>
            <a:spLocks noGrp="1"/>
          </p:cNvSpPr>
          <p:nvPr>
            <p:ph idx="1" hasCustomPrompt="1"/>
          </p:nvPr>
        </p:nvSpPr>
        <p:spPr>
          <a:xfrm>
            <a:off x="457200" y="1600201"/>
            <a:ext cx="8229600" cy="4191000"/>
          </a:xfrm>
          <a:prstGeom prst="rect">
            <a:avLst/>
          </a:prstGeom>
        </p:spPr>
        <p:txBody>
          <a:bodyPr/>
          <a:lstStyle>
            <a:lvl1pPr>
              <a:buClr>
                <a:schemeClr val="tx1"/>
              </a:buClr>
              <a:buSzPct val="70000"/>
              <a:buFont typeface="Wingdings" pitchFamily="2" charset="2"/>
              <a:buChar char="q"/>
              <a:defRPr sz="2400" b="1" baseline="0">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baseline="0">
                <a:solidFill>
                  <a:schemeClr val="bg2"/>
                </a:solidFill>
              </a:defRPr>
            </a:lvl4pPr>
            <a:lvl5pPr>
              <a:buClr>
                <a:schemeClr val="tx1"/>
              </a:buClr>
              <a:buSzPct val="70000"/>
              <a:buFont typeface="Arial" pitchFamily="34" charset="0"/>
              <a:buChar char="•"/>
              <a:defRPr sz="1800">
                <a:solidFill>
                  <a:schemeClr val="bg2"/>
                </a:solidFill>
              </a:defRPr>
            </a:lvl5pPr>
          </a:lstStyle>
          <a:p>
            <a:pPr lvl="0"/>
            <a:r>
              <a:rPr lang="en-US" dirty="0" smtClean="0"/>
              <a:t>First level – Myriad Pro, Bold, 24pt</a:t>
            </a:r>
          </a:p>
          <a:p>
            <a:pPr lvl="1"/>
            <a:r>
              <a:rPr lang="en-US" dirty="0" smtClean="0"/>
              <a:t>Second level – Myriad Pro, 20pt</a:t>
            </a:r>
          </a:p>
          <a:p>
            <a:pPr lvl="2"/>
            <a:r>
              <a:rPr lang="en-US" dirty="0" smtClean="0"/>
              <a:t>Third level – Myriad Pro, 18pt	</a:t>
            </a:r>
          </a:p>
          <a:p>
            <a:pPr lvl="3"/>
            <a:r>
              <a:rPr lang="en-US" dirty="0" smtClean="0"/>
              <a:t>Fourth level – Myriad Pro, 18pt</a:t>
            </a:r>
          </a:p>
          <a:p>
            <a:pPr lvl="4"/>
            <a:r>
              <a:rPr lang="en-US" dirty="0" smtClean="0"/>
              <a:t>Fifth level – Myriad Pro, 18pt</a:t>
            </a:r>
            <a:endParaRPr lang="en-US" dirty="0"/>
          </a:p>
        </p:txBody>
      </p:sp>
    </p:spTree>
    <p:extLst>
      <p:ext uri="{BB962C8B-B14F-4D97-AF65-F5344CB8AC3E}">
        <p14:creationId xmlns:p14="http://schemas.microsoft.com/office/powerpoint/2010/main" val="1341238211"/>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4_Basic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1143000"/>
          </a:xfrm>
          <a:prstGeom prst="rect">
            <a:avLst/>
          </a:prstGeom>
        </p:spPr>
        <p:txBody>
          <a:bodyPr anchor="b" anchorCtr="0"/>
          <a:lstStyle>
            <a:lvl1pPr>
              <a:lnSpc>
                <a:spcPts val="3000"/>
              </a:lnSpc>
              <a:defRPr sz="2800" b="1" baseline="0">
                <a:solidFill>
                  <a:schemeClr val="tx1"/>
                </a:solidFill>
                <a:effectLst/>
              </a:defRPr>
            </a:lvl1pPr>
          </a:lstStyle>
          <a:p>
            <a:r>
              <a:rPr lang="en-US" dirty="0" smtClean="0"/>
              <a:t>Headline – Myriad Pro, Bold, Shadow, 28pt</a:t>
            </a:r>
            <a:endParaRPr lang="en-US" dirty="0"/>
          </a:p>
        </p:txBody>
      </p:sp>
      <p:sp>
        <p:nvSpPr>
          <p:cNvPr id="3" name="Content Placeholder 2"/>
          <p:cNvSpPr>
            <a:spLocks noGrp="1"/>
          </p:cNvSpPr>
          <p:nvPr>
            <p:ph idx="1" hasCustomPrompt="1"/>
          </p:nvPr>
        </p:nvSpPr>
        <p:spPr>
          <a:xfrm>
            <a:off x="457200" y="1600201"/>
            <a:ext cx="8229600" cy="4191000"/>
          </a:xfrm>
          <a:prstGeom prst="rect">
            <a:avLst/>
          </a:prstGeom>
        </p:spPr>
        <p:txBody>
          <a:bodyPr/>
          <a:lstStyle>
            <a:lvl1pPr>
              <a:buClr>
                <a:schemeClr val="tx1"/>
              </a:buClr>
              <a:buSzPct val="70000"/>
              <a:buFont typeface="Wingdings" pitchFamily="2" charset="2"/>
              <a:buChar char="q"/>
              <a:defRPr sz="2400" b="1" baseline="0">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baseline="0">
                <a:solidFill>
                  <a:schemeClr val="bg2"/>
                </a:solidFill>
              </a:defRPr>
            </a:lvl4pPr>
            <a:lvl5pPr>
              <a:buClr>
                <a:schemeClr val="tx1"/>
              </a:buClr>
              <a:buSzPct val="70000"/>
              <a:buFont typeface="Arial" pitchFamily="34" charset="0"/>
              <a:buChar char="•"/>
              <a:defRPr sz="1800">
                <a:solidFill>
                  <a:schemeClr val="bg2"/>
                </a:solidFill>
              </a:defRPr>
            </a:lvl5pPr>
          </a:lstStyle>
          <a:p>
            <a:pPr lvl="0"/>
            <a:r>
              <a:rPr lang="en-US" dirty="0" smtClean="0"/>
              <a:t>First level – Myriad Pro, Bold, 24pt</a:t>
            </a:r>
          </a:p>
          <a:p>
            <a:pPr lvl="1"/>
            <a:r>
              <a:rPr lang="en-US" dirty="0" smtClean="0"/>
              <a:t>Second level – Myriad Pro, 20pt</a:t>
            </a:r>
          </a:p>
          <a:p>
            <a:pPr lvl="2"/>
            <a:r>
              <a:rPr lang="en-US" dirty="0" smtClean="0"/>
              <a:t>Third level – Myriad Pro, 18pt	</a:t>
            </a:r>
          </a:p>
          <a:p>
            <a:pPr lvl="3"/>
            <a:r>
              <a:rPr lang="en-US" dirty="0" smtClean="0"/>
              <a:t>Fourth level – Myriad Pro, 18pt</a:t>
            </a:r>
          </a:p>
          <a:p>
            <a:pPr lvl="4"/>
            <a:r>
              <a:rPr lang="en-US" dirty="0" smtClean="0"/>
              <a:t>Fifth level – Myriad Pro, 18pt</a:t>
            </a:r>
            <a:endParaRPr lang="en-US" dirty="0"/>
          </a:p>
        </p:txBody>
      </p:sp>
    </p:spTree>
    <p:extLst>
      <p:ext uri="{BB962C8B-B14F-4D97-AF65-F5344CB8AC3E}">
        <p14:creationId xmlns:p14="http://schemas.microsoft.com/office/powerpoint/2010/main" val="1341238211"/>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5_Basic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1143000"/>
          </a:xfrm>
          <a:prstGeom prst="rect">
            <a:avLst/>
          </a:prstGeom>
        </p:spPr>
        <p:txBody>
          <a:bodyPr anchor="b" anchorCtr="0"/>
          <a:lstStyle>
            <a:lvl1pPr>
              <a:lnSpc>
                <a:spcPts val="3000"/>
              </a:lnSpc>
              <a:defRPr sz="2800" b="1" baseline="0">
                <a:solidFill>
                  <a:schemeClr val="tx1"/>
                </a:solidFill>
                <a:effectLst/>
              </a:defRPr>
            </a:lvl1pPr>
          </a:lstStyle>
          <a:p>
            <a:r>
              <a:rPr lang="en-US" dirty="0" smtClean="0"/>
              <a:t>Headline – Myriad Pro, Bold, Shadow, 28pt</a:t>
            </a:r>
            <a:endParaRPr lang="en-US" dirty="0"/>
          </a:p>
        </p:txBody>
      </p:sp>
      <p:sp>
        <p:nvSpPr>
          <p:cNvPr id="3" name="Content Placeholder 2"/>
          <p:cNvSpPr>
            <a:spLocks noGrp="1"/>
          </p:cNvSpPr>
          <p:nvPr>
            <p:ph idx="1" hasCustomPrompt="1"/>
          </p:nvPr>
        </p:nvSpPr>
        <p:spPr>
          <a:xfrm>
            <a:off x="457200" y="1600201"/>
            <a:ext cx="8229600" cy="4191000"/>
          </a:xfrm>
          <a:prstGeom prst="rect">
            <a:avLst/>
          </a:prstGeom>
        </p:spPr>
        <p:txBody>
          <a:bodyPr/>
          <a:lstStyle>
            <a:lvl1pPr>
              <a:buClr>
                <a:schemeClr val="tx1"/>
              </a:buClr>
              <a:buSzPct val="70000"/>
              <a:buFont typeface="Wingdings" pitchFamily="2" charset="2"/>
              <a:buChar char="q"/>
              <a:defRPr sz="2400" b="1" baseline="0">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baseline="0">
                <a:solidFill>
                  <a:schemeClr val="bg2"/>
                </a:solidFill>
              </a:defRPr>
            </a:lvl4pPr>
            <a:lvl5pPr>
              <a:buClr>
                <a:schemeClr val="tx1"/>
              </a:buClr>
              <a:buSzPct val="70000"/>
              <a:buFont typeface="Arial" pitchFamily="34" charset="0"/>
              <a:buChar char="•"/>
              <a:defRPr sz="1800">
                <a:solidFill>
                  <a:schemeClr val="bg2"/>
                </a:solidFill>
              </a:defRPr>
            </a:lvl5pPr>
          </a:lstStyle>
          <a:p>
            <a:pPr lvl="0"/>
            <a:r>
              <a:rPr lang="en-US" dirty="0" smtClean="0"/>
              <a:t>First level – Myriad Pro, Bold, 24pt</a:t>
            </a:r>
          </a:p>
          <a:p>
            <a:pPr lvl="1"/>
            <a:r>
              <a:rPr lang="en-US" dirty="0" smtClean="0"/>
              <a:t>Second level – Myriad Pro, 20pt</a:t>
            </a:r>
          </a:p>
          <a:p>
            <a:pPr lvl="2"/>
            <a:r>
              <a:rPr lang="en-US" dirty="0" smtClean="0"/>
              <a:t>Third level – Myriad Pro, 18pt	</a:t>
            </a:r>
          </a:p>
          <a:p>
            <a:pPr lvl="3"/>
            <a:r>
              <a:rPr lang="en-US" dirty="0" smtClean="0"/>
              <a:t>Fourth level – Myriad Pro, 18pt</a:t>
            </a:r>
          </a:p>
          <a:p>
            <a:pPr lvl="4"/>
            <a:r>
              <a:rPr lang="en-US" dirty="0" smtClean="0"/>
              <a:t>Fifth level – Myriad Pro, 18pt</a:t>
            </a:r>
            <a:endParaRPr lang="en-US" dirty="0"/>
          </a:p>
        </p:txBody>
      </p:sp>
    </p:spTree>
    <p:extLst>
      <p:ext uri="{BB962C8B-B14F-4D97-AF65-F5344CB8AC3E}">
        <p14:creationId xmlns:p14="http://schemas.microsoft.com/office/powerpoint/2010/main" val="1341238211"/>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1143000"/>
            <a:ext cx="9144000" cy="1828800"/>
          </a:xfrm>
          <a:prstGeom prst="rect">
            <a:avLst/>
          </a:prstGeom>
          <a:solidFill>
            <a:srgbClr val="FFCC99">
              <a:alpha val="50000"/>
            </a:srgbClr>
          </a:solidFill>
        </p:spPr>
        <p:txBody>
          <a:bodyPr/>
          <a:lstStyle>
            <a:lvl1pPr algn="l">
              <a:defRPr sz="4200" b="1">
                <a:effectLst>
                  <a:outerShdw blurRad="38100" dist="38100" dir="2700000" algn="tl">
                    <a:srgbClr val="000000">
                      <a:alpha val="43137"/>
                    </a:srgbClr>
                  </a:outerShdw>
                </a:effectLst>
              </a:defRPr>
            </a:lvl1pPr>
          </a:lstStyle>
          <a:p>
            <a:r>
              <a:rPr lang="en-US" dirty="0" smtClean="0"/>
              <a:t>  </a:t>
            </a:r>
            <a:br>
              <a:rPr lang="en-US" dirty="0" smtClean="0"/>
            </a:br>
            <a:r>
              <a:rPr lang="en-US" dirty="0" smtClean="0"/>
              <a:t>  Click to edit Section title style</a:t>
            </a:r>
            <a:endParaRPr lang="en-US" dirty="0"/>
          </a:p>
        </p:txBody>
      </p:sp>
    </p:spTree>
    <p:extLst>
      <p:ext uri="{BB962C8B-B14F-4D97-AF65-F5344CB8AC3E}">
        <p14:creationId xmlns:p14="http://schemas.microsoft.com/office/powerpoint/2010/main" val="2165557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1_line_head_no_logo">
    <p:spTree>
      <p:nvGrpSpPr>
        <p:cNvPr id="1" name=""/>
        <p:cNvGrpSpPr/>
        <p:nvPr/>
      </p:nvGrpSpPr>
      <p:grpSpPr>
        <a:xfrm>
          <a:off x="0" y="0"/>
          <a:ext cx="0" cy="0"/>
          <a:chOff x="0" y="0"/>
          <a:chExt cx="0" cy="0"/>
        </a:xfrm>
      </p:grpSpPr>
      <p:sp>
        <p:nvSpPr>
          <p:cNvPr id="2" name="Title 1"/>
          <p:cNvSpPr>
            <a:spLocks noGrp="1"/>
          </p:cNvSpPr>
          <p:nvPr>
            <p:ph type="title"/>
          </p:nvPr>
        </p:nvSpPr>
        <p:spPr>
          <a:xfrm>
            <a:off x="0" y="13370"/>
            <a:ext cx="9144000" cy="985006"/>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306281"/>
            <a:ext cx="8229600" cy="4730625"/>
          </a:xfrm>
          <a:prstGeom prst="rect">
            <a:avLst/>
          </a:prstGeom>
        </p:spPr>
        <p:txBody>
          <a:bodyPr/>
          <a:lstStyle>
            <a:lvl1pPr>
              <a:lnSpc>
                <a:spcPct val="100000"/>
              </a:lnSpc>
              <a:buClr>
                <a:schemeClr val="bg2">
                  <a:lumMod val="40000"/>
                  <a:lumOff val="60000"/>
                </a:schemeClr>
              </a:buClr>
              <a:defRPr/>
            </a:lvl1pPr>
            <a:lvl2pPr>
              <a:lnSpc>
                <a:spcPct val="100000"/>
              </a:lnSpc>
              <a:buClr>
                <a:schemeClr val="bg2">
                  <a:lumMod val="40000"/>
                  <a:lumOff val="60000"/>
                </a:schemeClr>
              </a:buClr>
              <a:defRPr/>
            </a:lvl2pPr>
            <a:lvl3pPr>
              <a:lnSpc>
                <a:spcPct val="100000"/>
              </a:lnSpc>
              <a:buClr>
                <a:schemeClr val="bg2">
                  <a:lumMod val="40000"/>
                  <a:lumOff val="60000"/>
                </a:schemeClr>
              </a:buClr>
              <a:defRPr/>
            </a:lvl3pPr>
            <a:lvl4pPr>
              <a:lnSpc>
                <a:spcPct val="100000"/>
              </a:lnSpc>
              <a:buClr>
                <a:schemeClr val="bg2">
                  <a:lumMod val="40000"/>
                  <a:lumOff val="60000"/>
                </a:schemeClr>
              </a:buClr>
              <a:defRPr/>
            </a:lvl4pPr>
            <a:lvl5pPr>
              <a:lnSpc>
                <a:spcPct val="100000"/>
              </a:lnSpc>
              <a:buClr>
                <a:schemeClr val="bg2">
                  <a:lumMod val="40000"/>
                  <a:lumOff val="60000"/>
                </a:schemeClr>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0662061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6_Basic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1143000"/>
          </a:xfrm>
          <a:prstGeom prst="rect">
            <a:avLst/>
          </a:prstGeom>
        </p:spPr>
        <p:txBody>
          <a:bodyPr anchor="b" anchorCtr="0"/>
          <a:lstStyle>
            <a:lvl1pPr>
              <a:lnSpc>
                <a:spcPts val="3000"/>
              </a:lnSpc>
              <a:defRPr sz="2800" b="1" baseline="0">
                <a:solidFill>
                  <a:schemeClr val="tx1"/>
                </a:solidFill>
                <a:effectLst/>
              </a:defRPr>
            </a:lvl1pPr>
          </a:lstStyle>
          <a:p>
            <a:r>
              <a:rPr lang="en-US" dirty="0" smtClean="0"/>
              <a:t>Headline – Myriad Pro, Bold, Shadow, 28pt</a:t>
            </a:r>
            <a:endParaRPr lang="en-US" dirty="0"/>
          </a:p>
        </p:txBody>
      </p:sp>
      <p:sp>
        <p:nvSpPr>
          <p:cNvPr id="3" name="Content Placeholder 2"/>
          <p:cNvSpPr>
            <a:spLocks noGrp="1"/>
          </p:cNvSpPr>
          <p:nvPr>
            <p:ph idx="1" hasCustomPrompt="1"/>
          </p:nvPr>
        </p:nvSpPr>
        <p:spPr>
          <a:xfrm>
            <a:off x="457200" y="1600201"/>
            <a:ext cx="8229600" cy="4191000"/>
          </a:xfrm>
          <a:prstGeom prst="rect">
            <a:avLst/>
          </a:prstGeom>
        </p:spPr>
        <p:txBody>
          <a:bodyPr/>
          <a:lstStyle>
            <a:lvl1pPr>
              <a:buClr>
                <a:schemeClr val="tx1"/>
              </a:buClr>
              <a:buSzPct val="70000"/>
              <a:buFont typeface="Wingdings" pitchFamily="2" charset="2"/>
              <a:buChar char="q"/>
              <a:defRPr sz="2400" b="1" baseline="0">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baseline="0">
                <a:solidFill>
                  <a:schemeClr val="bg2"/>
                </a:solidFill>
              </a:defRPr>
            </a:lvl4pPr>
            <a:lvl5pPr>
              <a:buClr>
                <a:schemeClr val="tx1"/>
              </a:buClr>
              <a:buSzPct val="70000"/>
              <a:buFont typeface="Arial" pitchFamily="34" charset="0"/>
              <a:buChar char="•"/>
              <a:defRPr sz="1800">
                <a:solidFill>
                  <a:schemeClr val="bg2"/>
                </a:solidFill>
              </a:defRPr>
            </a:lvl5pPr>
          </a:lstStyle>
          <a:p>
            <a:pPr lvl="0"/>
            <a:r>
              <a:rPr lang="en-US" dirty="0" smtClean="0"/>
              <a:t>First level – Myriad Pro, Bold, 24pt</a:t>
            </a:r>
          </a:p>
          <a:p>
            <a:pPr lvl="1"/>
            <a:r>
              <a:rPr lang="en-US" dirty="0" smtClean="0"/>
              <a:t>Second level – Myriad Pro, 20pt</a:t>
            </a:r>
          </a:p>
          <a:p>
            <a:pPr lvl="2"/>
            <a:r>
              <a:rPr lang="en-US" dirty="0" smtClean="0"/>
              <a:t>Third level – Myriad Pro, 18pt	</a:t>
            </a:r>
          </a:p>
          <a:p>
            <a:pPr lvl="3"/>
            <a:r>
              <a:rPr lang="en-US" dirty="0" smtClean="0"/>
              <a:t>Fourth level – Myriad Pro, 18pt</a:t>
            </a:r>
          </a:p>
          <a:p>
            <a:pPr lvl="4"/>
            <a:r>
              <a:rPr lang="en-US" dirty="0" smtClean="0"/>
              <a:t>Fifth level – Myriad Pro, 18pt</a:t>
            </a:r>
            <a:endParaRPr lang="en-US" dirty="0"/>
          </a:p>
        </p:txBody>
      </p:sp>
    </p:spTree>
    <p:extLst>
      <p:ext uri="{BB962C8B-B14F-4D97-AF65-F5344CB8AC3E}">
        <p14:creationId xmlns:p14="http://schemas.microsoft.com/office/powerpoint/2010/main" val="56601873"/>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5" name="Subtitle 2"/>
          <p:cNvSpPr>
            <a:spLocks noGrp="1"/>
          </p:cNvSpPr>
          <p:nvPr>
            <p:ph type="subTitle" idx="1"/>
          </p:nvPr>
        </p:nvSpPr>
        <p:spPr>
          <a:xfrm>
            <a:off x="1371600" y="3886200"/>
            <a:ext cx="6400800" cy="457200"/>
          </a:xfrm>
          <a:prstGeom prst="rect">
            <a:avLst/>
          </a:prstGeom>
        </p:spPr>
        <p:txBody>
          <a:bodyPr/>
          <a:lstStyle>
            <a:lvl1pPr marL="0" indent="0" algn="ctr">
              <a:buNone/>
              <a:defRPr sz="2000" b="1" baseline="0">
                <a:solidFill>
                  <a:schemeClr val="bg2"/>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p>
        </p:txBody>
      </p:sp>
      <p:sp>
        <p:nvSpPr>
          <p:cNvPr id="9" name="Text Placeholder 8"/>
          <p:cNvSpPr>
            <a:spLocks noGrp="1"/>
          </p:cNvSpPr>
          <p:nvPr>
            <p:ph type="body" sz="quarter" idx="10"/>
          </p:nvPr>
        </p:nvSpPr>
        <p:spPr>
          <a:xfrm>
            <a:off x="1371600" y="4267200"/>
            <a:ext cx="6400800" cy="1295400"/>
          </a:xfrm>
          <a:prstGeom prst="rect">
            <a:avLst/>
          </a:prstGeom>
        </p:spPr>
        <p:txBody>
          <a:bodyPr/>
          <a:lstStyle>
            <a:lvl1pPr algn="ctr">
              <a:lnSpc>
                <a:spcPts val="2000"/>
              </a:lnSpc>
              <a:buNone/>
              <a:defRPr sz="18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11" name="Title 1"/>
          <p:cNvSpPr>
            <a:spLocks noGrp="1"/>
          </p:cNvSpPr>
          <p:nvPr>
            <p:ph type="title"/>
          </p:nvPr>
        </p:nvSpPr>
        <p:spPr>
          <a:xfrm>
            <a:off x="457200" y="1981200"/>
            <a:ext cx="8229600" cy="1676400"/>
          </a:xfrm>
          <a:prstGeom prst="rect">
            <a:avLst/>
          </a:prstGeom>
        </p:spPr>
        <p:txBody>
          <a:bodyPr/>
          <a:lstStyle>
            <a:lvl1pPr>
              <a:lnSpc>
                <a:spcPts val="3000"/>
              </a:lnSpc>
              <a:defRPr sz="2800" b="1" baseline="0">
                <a:solidFill>
                  <a:schemeClr val="bg1"/>
                </a:solidFill>
                <a:effectLst/>
              </a:defRPr>
            </a:lvl1pPr>
          </a:lstStyle>
          <a:p>
            <a:r>
              <a:rPr lang="en-US" dirty="0" smtClean="0"/>
              <a:t>Click to edit Master title style</a:t>
            </a:r>
            <a:endParaRPr lang="en-US" dirty="0"/>
          </a:p>
        </p:txBody>
      </p:sp>
      <p:sp>
        <p:nvSpPr>
          <p:cNvPr id="6" name="Text Placeholder 5"/>
          <p:cNvSpPr>
            <a:spLocks noGrp="1"/>
          </p:cNvSpPr>
          <p:nvPr>
            <p:ph type="body" sz="quarter" idx="11"/>
          </p:nvPr>
        </p:nvSpPr>
        <p:spPr>
          <a:xfrm>
            <a:off x="1828800" y="6263640"/>
            <a:ext cx="5105400" cy="182880"/>
          </a:xfrm>
          <a:prstGeom prst="rect">
            <a:avLst/>
          </a:prstGeom>
        </p:spPr>
        <p:txBody>
          <a:bodyPr/>
          <a:lstStyle>
            <a:lvl1pPr>
              <a:buNone/>
              <a:defRPr sz="1000" baseline="0">
                <a:solidFill>
                  <a:schemeClr val="tx2"/>
                </a:solidFill>
              </a:defRPr>
            </a:lvl1pPr>
          </a:lstStyle>
          <a:p>
            <a:pPr lvl="0"/>
            <a:r>
              <a:rPr lang="en-US" dirty="0" smtClean="0"/>
              <a:t>Click to edit Master text styles</a:t>
            </a:r>
          </a:p>
        </p:txBody>
      </p:sp>
      <p:sp>
        <p:nvSpPr>
          <p:cNvPr id="7" name="Text Placeholder 6"/>
          <p:cNvSpPr>
            <a:spLocks noGrp="1"/>
          </p:cNvSpPr>
          <p:nvPr>
            <p:ph type="body" sz="quarter" idx="12"/>
          </p:nvPr>
        </p:nvSpPr>
        <p:spPr>
          <a:xfrm>
            <a:off x="1828800" y="6464808"/>
            <a:ext cx="5105400" cy="228600"/>
          </a:xfrm>
          <a:prstGeom prst="rect">
            <a:avLst/>
          </a:prstGeom>
        </p:spPr>
        <p:txBody>
          <a:bodyPr/>
          <a:lstStyle>
            <a:lvl1pPr>
              <a:buNone/>
              <a:defRPr sz="1000" baseline="0">
                <a:solidFill>
                  <a:schemeClr val="tx2"/>
                </a:solidFill>
              </a:defRPr>
            </a:lvl1pPr>
          </a:lstStyle>
          <a:p>
            <a:pPr lvl="0"/>
            <a:r>
              <a:rPr lang="en-US" dirty="0" smtClean="0"/>
              <a:t>Click to edit Master text styles</a:t>
            </a:r>
          </a:p>
        </p:txBody>
      </p:sp>
    </p:spTree>
    <p:extLst>
      <p:ext uri="{BB962C8B-B14F-4D97-AF65-F5344CB8AC3E}">
        <p14:creationId xmlns:p14="http://schemas.microsoft.com/office/powerpoint/2010/main" val="768564124"/>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asic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nchor="b" anchorCtr="0"/>
          <a:lstStyle>
            <a:lvl1pPr>
              <a:lnSpc>
                <a:spcPts val="3000"/>
              </a:lnSpc>
              <a:defRPr sz="2800" b="1" baseline="0">
                <a:solidFill>
                  <a:schemeClr val="bg1"/>
                </a:solidFill>
                <a:effectLst/>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600201"/>
            <a:ext cx="8229600" cy="4191000"/>
          </a:xfrm>
          <a:prstGeom prst="rect">
            <a:avLst/>
          </a:prstGeom>
        </p:spPr>
        <p:txBody>
          <a:bodyPr/>
          <a:lstStyle>
            <a:lvl1pPr>
              <a:buClr>
                <a:schemeClr val="bg1"/>
              </a:buClr>
              <a:buSzPct val="70000"/>
              <a:buFont typeface="Wingdings" pitchFamily="2" charset="2"/>
              <a:buChar char="q"/>
              <a:defRPr sz="2400" b="1" baseline="0">
                <a:solidFill>
                  <a:schemeClr val="bg2"/>
                </a:solidFill>
              </a:defRPr>
            </a:lvl1pPr>
            <a:lvl2pPr>
              <a:buClr>
                <a:schemeClr val="bg1"/>
              </a:buClr>
              <a:buSzPct val="100000"/>
              <a:buFont typeface="Wingdings" pitchFamily="2" charset="2"/>
              <a:buChar char="§"/>
              <a:defRPr sz="2000">
                <a:solidFill>
                  <a:schemeClr val="bg2"/>
                </a:solidFill>
              </a:defRPr>
            </a:lvl2pPr>
            <a:lvl3pPr>
              <a:buClr>
                <a:schemeClr val="bg1"/>
              </a:buClr>
              <a:buSzPct val="100000"/>
              <a:buFont typeface="Arial" pitchFamily="34" charset="0"/>
              <a:buChar char="•"/>
              <a:defRPr sz="1800">
                <a:solidFill>
                  <a:schemeClr val="bg2"/>
                </a:solidFill>
              </a:defRPr>
            </a:lvl3pPr>
            <a:lvl4pPr>
              <a:buClr>
                <a:schemeClr val="bg1"/>
              </a:buClr>
              <a:buSzPct val="70000"/>
              <a:buFont typeface="Courier New" pitchFamily="49" charset="0"/>
              <a:buChar char="o"/>
              <a:defRPr sz="1800" baseline="0">
                <a:solidFill>
                  <a:schemeClr val="bg2"/>
                </a:solidFill>
              </a:defRPr>
            </a:lvl4pPr>
            <a:lvl5pPr>
              <a:buClr>
                <a:schemeClr val="bg1"/>
              </a:buClr>
              <a:buSzPct val="70000"/>
              <a:buFont typeface="Arial" pitchFamily="34" charset="0"/>
              <a:buChar char="•"/>
              <a:defRPr sz="1800">
                <a:solidFill>
                  <a:schemeClr val="bg2"/>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8"/>
          <p:cNvSpPr>
            <a:spLocks noGrp="1"/>
          </p:cNvSpPr>
          <p:nvPr>
            <p:ph type="body" sz="quarter" idx="10"/>
          </p:nvPr>
        </p:nvSpPr>
        <p:spPr>
          <a:xfrm>
            <a:off x="457200" y="5791200"/>
            <a:ext cx="8229600" cy="609600"/>
          </a:xfrm>
          <a:prstGeom prst="rect">
            <a:avLst/>
          </a:prstGeom>
        </p:spPr>
        <p:txBody>
          <a:bodyPr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smtClean="0"/>
              <a:t>Click to edit Master text styles</a:t>
            </a:r>
          </a:p>
        </p:txBody>
      </p:sp>
    </p:spTree>
    <p:extLst>
      <p:ext uri="{BB962C8B-B14F-4D97-AF65-F5344CB8AC3E}">
        <p14:creationId xmlns:p14="http://schemas.microsoft.com/office/powerpoint/2010/main" val="973646459"/>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ata Slide (for content heavy tables and charts)">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nchor="b" anchorCtr="0"/>
          <a:lstStyle>
            <a:lvl1pPr>
              <a:lnSpc>
                <a:spcPts val="3000"/>
              </a:lnSpc>
              <a:defRPr sz="2800" b="1" baseline="0">
                <a:solidFill>
                  <a:schemeClr val="bg1"/>
                </a:solidFill>
                <a:effectLst/>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600201"/>
            <a:ext cx="8229600" cy="4191000"/>
          </a:xfrm>
          <a:prstGeom prst="rect">
            <a:avLst/>
          </a:prstGeom>
        </p:spPr>
        <p:txBody>
          <a:bodyPr/>
          <a:lstStyle>
            <a:lvl1pPr>
              <a:buClr>
                <a:schemeClr val="bg1"/>
              </a:buClr>
              <a:buSzPct val="70000"/>
              <a:buFont typeface="Wingdings" pitchFamily="2" charset="2"/>
              <a:buChar char="q"/>
              <a:defRPr sz="2400" b="1" baseline="0">
                <a:solidFill>
                  <a:schemeClr val="bg2"/>
                </a:solidFill>
              </a:defRPr>
            </a:lvl1pPr>
            <a:lvl2pPr>
              <a:buClr>
                <a:schemeClr val="bg1"/>
              </a:buClr>
              <a:buSzPct val="100000"/>
              <a:buFont typeface="Wingdings" pitchFamily="2" charset="2"/>
              <a:buChar char="§"/>
              <a:defRPr sz="2000">
                <a:solidFill>
                  <a:schemeClr val="bg2"/>
                </a:solidFill>
              </a:defRPr>
            </a:lvl2pPr>
            <a:lvl3pPr>
              <a:buClr>
                <a:schemeClr val="bg1"/>
              </a:buClr>
              <a:buSzPct val="100000"/>
              <a:buFont typeface="Arial" pitchFamily="34" charset="0"/>
              <a:buChar char="•"/>
              <a:defRPr sz="1800">
                <a:solidFill>
                  <a:schemeClr val="bg2"/>
                </a:solidFill>
              </a:defRPr>
            </a:lvl3pPr>
            <a:lvl4pPr>
              <a:buClr>
                <a:schemeClr val="bg1"/>
              </a:buClr>
              <a:buSzPct val="70000"/>
              <a:buFont typeface="Courier New" pitchFamily="49" charset="0"/>
              <a:buChar char="o"/>
              <a:defRPr sz="1800" baseline="0">
                <a:solidFill>
                  <a:schemeClr val="bg2"/>
                </a:solidFill>
              </a:defRPr>
            </a:lvl4pPr>
            <a:lvl5pPr>
              <a:buClr>
                <a:schemeClr val="bg1"/>
              </a:buClr>
              <a:buSzPct val="70000"/>
              <a:buFont typeface="Arial" pitchFamily="34" charset="0"/>
              <a:buChar char="•"/>
              <a:defRPr sz="1800">
                <a:solidFill>
                  <a:schemeClr val="bg2"/>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8"/>
          <p:cNvSpPr>
            <a:spLocks noGrp="1"/>
          </p:cNvSpPr>
          <p:nvPr>
            <p:ph type="body" sz="quarter" idx="10"/>
          </p:nvPr>
        </p:nvSpPr>
        <p:spPr>
          <a:xfrm>
            <a:off x="457200" y="5791200"/>
            <a:ext cx="8229600" cy="609600"/>
          </a:xfrm>
          <a:prstGeom prst="rect">
            <a:avLst/>
          </a:prstGeom>
        </p:spPr>
        <p:txBody>
          <a:bodyPr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smtClean="0"/>
              <a:t>Click to edit Master text styles</a:t>
            </a:r>
          </a:p>
        </p:txBody>
      </p:sp>
    </p:spTree>
    <p:extLst>
      <p:ext uri="{BB962C8B-B14F-4D97-AF65-F5344CB8AC3E}">
        <p14:creationId xmlns:p14="http://schemas.microsoft.com/office/powerpoint/2010/main" val="2227433519"/>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lide Badg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5" name="Subtitle 2"/>
          <p:cNvSpPr>
            <a:spLocks noGrp="1"/>
          </p:cNvSpPr>
          <p:nvPr>
            <p:ph type="subTitle" idx="1"/>
          </p:nvPr>
        </p:nvSpPr>
        <p:spPr>
          <a:xfrm>
            <a:off x="1371600" y="3886200"/>
            <a:ext cx="6400800" cy="457200"/>
          </a:xfrm>
          <a:prstGeom prst="rect">
            <a:avLst/>
          </a:prstGeom>
        </p:spPr>
        <p:txBody>
          <a:bodyPr/>
          <a:lstStyle>
            <a:lvl1pPr marL="0" indent="0" algn="ctr">
              <a:buNone/>
              <a:defRPr sz="2000" b="1" baseline="0">
                <a:solidFill>
                  <a:schemeClr val="bg2"/>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p>
        </p:txBody>
      </p:sp>
      <p:sp>
        <p:nvSpPr>
          <p:cNvPr id="9" name="Text Placeholder 8"/>
          <p:cNvSpPr>
            <a:spLocks noGrp="1"/>
          </p:cNvSpPr>
          <p:nvPr>
            <p:ph type="body" sz="quarter" idx="10"/>
          </p:nvPr>
        </p:nvSpPr>
        <p:spPr>
          <a:xfrm>
            <a:off x="1371600" y="4267200"/>
            <a:ext cx="6400800" cy="1295400"/>
          </a:xfrm>
          <a:prstGeom prst="rect">
            <a:avLst/>
          </a:prstGeom>
        </p:spPr>
        <p:txBody>
          <a:bodyPr/>
          <a:lstStyle>
            <a:lvl1pPr algn="ctr">
              <a:lnSpc>
                <a:spcPts val="2000"/>
              </a:lnSpc>
              <a:buNone/>
              <a:defRPr sz="18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11" name="Title 1"/>
          <p:cNvSpPr>
            <a:spLocks noGrp="1"/>
          </p:cNvSpPr>
          <p:nvPr>
            <p:ph type="title"/>
          </p:nvPr>
        </p:nvSpPr>
        <p:spPr>
          <a:xfrm>
            <a:off x="457200" y="1981200"/>
            <a:ext cx="8229600" cy="1676400"/>
          </a:xfrm>
          <a:prstGeom prst="rect">
            <a:avLst/>
          </a:prstGeom>
        </p:spPr>
        <p:txBody>
          <a:bodyPr/>
          <a:lstStyle>
            <a:lvl1pPr>
              <a:lnSpc>
                <a:spcPts val="3000"/>
              </a:lnSpc>
              <a:defRPr sz="2800" b="1" baseline="0">
                <a:solidFill>
                  <a:schemeClr val="bg1"/>
                </a:solidFill>
                <a:effectLst/>
              </a:defRPr>
            </a:lvl1pPr>
          </a:lstStyle>
          <a:p>
            <a:r>
              <a:rPr lang="en-US" dirty="0" smtClean="0"/>
              <a:t>Click to edit Master title style</a:t>
            </a:r>
            <a:endParaRPr lang="en-US" dirty="0"/>
          </a:p>
        </p:txBody>
      </p:sp>
    </p:spTree>
    <p:extLst>
      <p:ext uri="{BB962C8B-B14F-4D97-AF65-F5344CB8AC3E}">
        <p14:creationId xmlns:p14="http://schemas.microsoft.com/office/powerpoint/2010/main" val="270942035"/>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asic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1143000"/>
          </a:xfrm>
          <a:prstGeom prst="rect">
            <a:avLst/>
          </a:prstGeom>
        </p:spPr>
        <p:txBody>
          <a:bodyPr anchor="b" anchorCtr="0"/>
          <a:lstStyle>
            <a:lvl1pPr>
              <a:lnSpc>
                <a:spcPts val="3000"/>
              </a:lnSpc>
              <a:defRPr sz="2800" b="1" baseline="0">
                <a:solidFill>
                  <a:schemeClr val="bg1"/>
                </a:solidFill>
                <a:effectLst/>
              </a:defRPr>
            </a:lvl1pPr>
          </a:lstStyle>
          <a:p>
            <a:r>
              <a:rPr lang="en-US" dirty="0" smtClean="0"/>
              <a:t>Headline – Myriad Pro, Bold, Shadow, 28pt</a:t>
            </a:r>
            <a:endParaRPr lang="en-US" dirty="0"/>
          </a:p>
        </p:txBody>
      </p:sp>
      <p:sp>
        <p:nvSpPr>
          <p:cNvPr id="3" name="Content Placeholder 2"/>
          <p:cNvSpPr>
            <a:spLocks noGrp="1"/>
          </p:cNvSpPr>
          <p:nvPr>
            <p:ph idx="1" hasCustomPrompt="1"/>
          </p:nvPr>
        </p:nvSpPr>
        <p:spPr>
          <a:xfrm>
            <a:off x="457200" y="1600201"/>
            <a:ext cx="8229600" cy="4191000"/>
          </a:xfrm>
          <a:prstGeom prst="rect">
            <a:avLst/>
          </a:prstGeom>
        </p:spPr>
        <p:txBody>
          <a:bodyPr/>
          <a:lstStyle>
            <a:lvl1pPr>
              <a:buClr>
                <a:schemeClr val="bg1"/>
              </a:buClr>
              <a:buSzPct val="70000"/>
              <a:buFont typeface="Wingdings" pitchFamily="2" charset="2"/>
              <a:buChar char="q"/>
              <a:defRPr sz="2400" b="1" baseline="0">
                <a:solidFill>
                  <a:schemeClr val="bg2"/>
                </a:solidFill>
              </a:defRPr>
            </a:lvl1pPr>
            <a:lvl2pPr>
              <a:buClr>
                <a:schemeClr val="bg1"/>
              </a:buClr>
              <a:buSzPct val="100000"/>
              <a:buFont typeface="Wingdings" pitchFamily="2" charset="2"/>
              <a:buChar char="§"/>
              <a:defRPr sz="2000">
                <a:solidFill>
                  <a:schemeClr val="bg2"/>
                </a:solidFill>
              </a:defRPr>
            </a:lvl2pPr>
            <a:lvl3pPr>
              <a:buClr>
                <a:schemeClr val="bg1"/>
              </a:buClr>
              <a:buSzPct val="100000"/>
              <a:buFont typeface="Arial" pitchFamily="34" charset="0"/>
              <a:buChar char="•"/>
              <a:defRPr sz="1800">
                <a:solidFill>
                  <a:schemeClr val="bg2"/>
                </a:solidFill>
              </a:defRPr>
            </a:lvl3pPr>
            <a:lvl4pPr>
              <a:buClr>
                <a:schemeClr val="bg1"/>
              </a:buClr>
              <a:buSzPct val="70000"/>
              <a:buFont typeface="Courier New" pitchFamily="49" charset="0"/>
              <a:buChar char="o"/>
              <a:defRPr sz="1800" baseline="0">
                <a:solidFill>
                  <a:schemeClr val="bg2"/>
                </a:solidFill>
              </a:defRPr>
            </a:lvl4pPr>
            <a:lvl5pPr>
              <a:buClr>
                <a:schemeClr val="bg1"/>
              </a:buClr>
              <a:buSzPct val="70000"/>
              <a:buFont typeface="Arial" pitchFamily="34" charset="0"/>
              <a:buChar char="•"/>
              <a:defRPr sz="1800">
                <a:solidFill>
                  <a:schemeClr val="bg2"/>
                </a:solidFill>
              </a:defRPr>
            </a:lvl5pPr>
          </a:lstStyle>
          <a:p>
            <a:pPr lvl="0"/>
            <a:r>
              <a:rPr lang="en-US" dirty="0" smtClean="0"/>
              <a:t>First level – Myriad Pro, Bold, 24pt</a:t>
            </a:r>
          </a:p>
          <a:p>
            <a:pPr lvl="1"/>
            <a:r>
              <a:rPr lang="en-US" dirty="0" smtClean="0"/>
              <a:t>Second level – Myriad Pro, 20pt</a:t>
            </a:r>
          </a:p>
          <a:p>
            <a:pPr lvl="2"/>
            <a:r>
              <a:rPr lang="en-US" dirty="0" smtClean="0"/>
              <a:t>Third level – Myriad Pro, 18pt	</a:t>
            </a:r>
          </a:p>
          <a:p>
            <a:pPr lvl="3"/>
            <a:r>
              <a:rPr lang="en-US" dirty="0" smtClean="0"/>
              <a:t>Fourth level – Myriad Pro, 18pt</a:t>
            </a:r>
          </a:p>
          <a:p>
            <a:pPr lvl="4"/>
            <a:r>
              <a:rPr lang="en-US" dirty="0" smtClean="0"/>
              <a:t>Fifth level – Myriad Pro, 18pt</a:t>
            </a:r>
            <a:endParaRPr lang="en-US" dirty="0"/>
          </a:p>
        </p:txBody>
      </p:sp>
      <p:sp>
        <p:nvSpPr>
          <p:cNvPr id="7" name="Text Placeholder 8"/>
          <p:cNvSpPr>
            <a:spLocks noGrp="1"/>
          </p:cNvSpPr>
          <p:nvPr>
            <p:ph type="body" sz="quarter" idx="10" hasCustomPrompt="1"/>
          </p:nvPr>
        </p:nvSpPr>
        <p:spPr>
          <a:xfrm>
            <a:off x="457200" y="5791200"/>
            <a:ext cx="8229600" cy="609600"/>
          </a:xfrm>
          <a:prstGeom prst="rect">
            <a:avLst/>
          </a:prstGeom>
        </p:spPr>
        <p:txBody>
          <a:bodyPr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smtClean="0"/>
              <a:t>*Citations and references – Myriad Pro, 11pt</a:t>
            </a:r>
            <a:endParaRPr lang="en-US" dirty="0"/>
          </a:p>
        </p:txBody>
      </p:sp>
    </p:spTree>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asic Content Badg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nchor="b" anchorCtr="0"/>
          <a:lstStyle>
            <a:lvl1pPr>
              <a:lnSpc>
                <a:spcPts val="3000"/>
              </a:lnSpc>
              <a:defRPr sz="2800" b="1" baseline="0">
                <a:solidFill>
                  <a:schemeClr val="bg1"/>
                </a:solidFill>
                <a:effectLst/>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600201"/>
            <a:ext cx="8229600" cy="4191000"/>
          </a:xfrm>
          <a:prstGeom prst="rect">
            <a:avLst/>
          </a:prstGeom>
        </p:spPr>
        <p:txBody>
          <a:bodyPr/>
          <a:lstStyle>
            <a:lvl1pPr>
              <a:buClr>
                <a:schemeClr val="bg1"/>
              </a:buClr>
              <a:buSzPct val="70000"/>
              <a:buFont typeface="Wingdings" pitchFamily="2" charset="2"/>
              <a:buChar char="q"/>
              <a:defRPr sz="2400" b="1" baseline="0">
                <a:solidFill>
                  <a:schemeClr val="bg2"/>
                </a:solidFill>
              </a:defRPr>
            </a:lvl1pPr>
            <a:lvl2pPr>
              <a:buClr>
                <a:schemeClr val="bg1"/>
              </a:buClr>
              <a:buSzPct val="100000"/>
              <a:buFont typeface="Wingdings" pitchFamily="2" charset="2"/>
              <a:buChar char="§"/>
              <a:defRPr sz="2000">
                <a:solidFill>
                  <a:schemeClr val="bg2"/>
                </a:solidFill>
              </a:defRPr>
            </a:lvl2pPr>
            <a:lvl3pPr>
              <a:buClr>
                <a:schemeClr val="bg1"/>
              </a:buClr>
              <a:buSzPct val="100000"/>
              <a:buFont typeface="Arial" pitchFamily="34" charset="0"/>
              <a:buChar char="•"/>
              <a:defRPr sz="1800">
                <a:solidFill>
                  <a:schemeClr val="bg2"/>
                </a:solidFill>
              </a:defRPr>
            </a:lvl3pPr>
            <a:lvl4pPr>
              <a:buClr>
                <a:schemeClr val="bg1"/>
              </a:buClr>
              <a:buSzPct val="70000"/>
              <a:buFont typeface="Courier New" pitchFamily="49" charset="0"/>
              <a:buChar char="o"/>
              <a:defRPr sz="1800" baseline="0">
                <a:solidFill>
                  <a:schemeClr val="bg2"/>
                </a:solidFill>
              </a:defRPr>
            </a:lvl4pPr>
            <a:lvl5pPr>
              <a:buClr>
                <a:schemeClr val="bg1"/>
              </a:buClr>
              <a:buSzPct val="70000"/>
              <a:buFont typeface="Arial" pitchFamily="34" charset="0"/>
              <a:buChar char="•"/>
              <a:defRPr sz="1800">
                <a:solidFill>
                  <a:schemeClr val="bg2"/>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8"/>
          <p:cNvSpPr>
            <a:spLocks noGrp="1"/>
          </p:cNvSpPr>
          <p:nvPr>
            <p:ph type="body" sz="quarter" idx="10"/>
          </p:nvPr>
        </p:nvSpPr>
        <p:spPr>
          <a:xfrm>
            <a:off x="1905000" y="5791200"/>
            <a:ext cx="6781800" cy="609600"/>
          </a:xfrm>
          <a:prstGeom prst="rect">
            <a:avLst/>
          </a:prstGeom>
        </p:spPr>
        <p:txBody>
          <a:bodyPr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smtClean="0"/>
              <a:t>Click to edit Master text styles</a:t>
            </a:r>
          </a:p>
        </p:txBody>
      </p:sp>
    </p:spTree>
    <p:extLst>
      <p:ext uri="{BB962C8B-B14F-4D97-AF65-F5344CB8AC3E}">
        <p14:creationId xmlns:p14="http://schemas.microsoft.com/office/powerpoint/2010/main" val="108652125"/>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lnSpc>
                <a:spcPts val="3800"/>
              </a:lnSpc>
              <a:defRPr sz="3600" b="1" cap="all" baseline="0">
                <a:solidFill>
                  <a:schemeClr val="bg1"/>
                </a:solidFill>
                <a:effectLst/>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lnSpc>
                <a:spcPts val="2200"/>
              </a:lnSpc>
              <a:buNone/>
              <a:defRPr sz="2000" baseline="0">
                <a:solidFill>
                  <a:schemeClr val="bg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217865999"/>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baseline="0">
                <a:solidFill>
                  <a:schemeClr val="bg1"/>
                </a:solidFill>
                <a:effectLst/>
              </a:defRPr>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1"/>
            <a:ext cx="5111750" cy="5518150"/>
          </a:xfrm>
          <a:prstGeom prst="rect">
            <a:avLst/>
          </a:prstGeom>
        </p:spPr>
        <p:txBody>
          <a:bodyPr anchor="ctr" anchorCtr="0"/>
          <a:lstStyle>
            <a:lvl1pPr>
              <a:buClr>
                <a:schemeClr val="bg1"/>
              </a:buClr>
              <a:buSzPct val="70000"/>
              <a:buFont typeface="Wingdings" pitchFamily="2" charset="2"/>
              <a:buChar char="q"/>
              <a:defRPr sz="2400" b="1">
                <a:solidFill>
                  <a:schemeClr val="bg2"/>
                </a:solidFill>
              </a:defRPr>
            </a:lvl1pPr>
            <a:lvl2pPr>
              <a:buClr>
                <a:schemeClr val="bg1"/>
              </a:buClr>
              <a:buSzPct val="100000"/>
              <a:buFont typeface="Wingdings" pitchFamily="2" charset="2"/>
              <a:buChar char="§"/>
              <a:defRPr sz="2000">
                <a:solidFill>
                  <a:schemeClr val="bg2"/>
                </a:solidFill>
              </a:defRPr>
            </a:lvl2pPr>
            <a:lvl3pPr>
              <a:buClr>
                <a:schemeClr val="bg1"/>
              </a:buClr>
              <a:buSzPct val="100000"/>
              <a:buFont typeface="Arial" pitchFamily="34" charset="0"/>
              <a:buChar char="•"/>
              <a:defRPr sz="1800">
                <a:solidFill>
                  <a:schemeClr val="bg2"/>
                </a:solidFill>
              </a:defRPr>
            </a:lvl3pPr>
            <a:lvl4pPr>
              <a:buClr>
                <a:schemeClr val="bg1"/>
              </a:buClr>
              <a:buSzPct val="70000"/>
              <a:buFont typeface="Courier New" pitchFamily="49" charset="0"/>
              <a:buChar char="o"/>
              <a:defRPr sz="1800">
                <a:solidFill>
                  <a:schemeClr val="bg2"/>
                </a:solidFill>
              </a:defRPr>
            </a:lvl4pPr>
            <a:lvl5pPr>
              <a:buClr>
                <a:schemeClr val="bg1"/>
              </a:buClr>
              <a:buSzPct val="70000"/>
              <a:buFont typeface="Arial" pitchFamily="34" charset="0"/>
              <a:buChar char="•"/>
              <a:defRPr sz="1800">
                <a:solidFill>
                  <a:schemeClr val="bg2"/>
                </a:solidFill>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1"/>
            <a:ext cx="3008313" cy="4356099"/>
          </a:xfrm>
          <a:prstGeom prst="rect">
            <a:avLst/>
          </a:prstGeom>
        </p:spPr>
        <p:txBody>
          <a:bodyPr/>
          <a:lstStyle>
            <a:lvl1pPr marL="0" indent="0">
              <a:buNone/>
              <a:defRPr sz="1400" baseline="0">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a:p>
            <a:pPr lvl="1"/>
            <a:r>
              <a:rPr lang="en-US" dirty="0" smtClean="0"/>
              <a:t>Second level</a:t>
            </a:r>
          </a:p>
        </p:txBody>
      </p:sp>
      <p:sp>
        <p:nvSpPr>
          <p:cNvPr id="7" name="Text Placeholder 8"/>
          <p:cNvSpPr>
            <a:spLocks noGrp="1"/>
          </p:cNvSpPr>
          <p:nvPr>
            <p:ph type="body" sz="quarter" idx="10"/>
          </p:nvPr>
        </p:nvSpPr>
        <p:spPr>
          <a:xfrm>
            <a:off x="457200" y="5791200"/>
            <a:ext cx="8229600" cy="609600"/>
          </a:xfrm>
          <a:prstGeom prst="rect">
            <a:avLst/>
          </a:prstGeom>
        </p:spPr>
        <p:txBody>
          <a:bodyPr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smtClean="0"/>
              <a:t>Click to edit Master text styles</a:t>
            </a:r>
          </a:p>
        </p:txBody>
      </p:sp>
    </p:spTree>
    <p:extLst>
      <p:ext uri="{BB962C8B-B14F-4D97-AF65-F5344CB8AC3E}">
        <p14:creationId xmlns:p14="http://schemas.microsoft.com/office/powerpoint/2010/main" val="2683220608"/>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baseline="0">
                <a:solidFill>
                  <a:schemeClr val="bg1"/>
                </a:solidFill>
                <a:effectLst/>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a:prstGeom prst="rect">
            <a:avLst/>
          </a:prstGeom>
          <a:ln w="25400">
            <a:solidFill>
              <a:schemeClr val="bg2"/>
            </a:solidFill>
          </a:ln>
          <a:effectLst>
            <a:outerShdw blurRad="44450" dist="27940" dir="5400000" algn="ctr">
              <a:srgbClr val="000000">
                <a:alpha val="32000"/>
              </a:srgbClr>
            </a:outerShdw>
          </a:effectLst>
        </p:spPr>
        <p:txBody>
          <a:bodyPr/>
          <a:lstStyle>
            <a:lvl1pPr marL="0" indent="0">
              <a:buNone/>
              <a:defRPr sz="3200">
                <a:solidFill>
                  <a:schemeClr val="bg1"/>
                </a:solidFill>
                <a:effectLs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baseline="0">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extLst>
      <p:ext uri="{BB962C8B-B14F-4D97-AF65-F5344CB8AC3E}">
        <p14:creationId xmlns:p14="http://schemas.microsoft.com/office/powerpoint/2010/main" val="2974088664"/>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losing">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5" name="Rectangle 8"/>
          <p:cNvSpPr>
            <a:spLocks noChangeArrowheads="1"/>
          </p:cNvSpPr>
          <p:nvPr userDrawn="1"/>
        </p:nvSpPr>
        <p:spPr bwMode="auto">
          <a:xfrm>
            <a:off x="1371600" y="4343400"/>
            <a:ext cx="64008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defRPr/>
            </a:pPr>
            <a:r>
              <a:rPr lang="en-US" altLang="en-US" sz="1300" b="1" smtClean="0">
                <a:solidFill>
                  <a:srgbClr val="FFFFFF"/>
                </a:solidFill>
                <a:latin typeface="Myriad Web Pro" pitchFamily="34" charset="0"/>
              </a:rPr>
              <a:t>For more information please contact Centers for Disease Control and Prevention</a:t>
            </a:r>
          </a:p>
        </p:txBody>
      </p:sp>
      <p:sp>
        <p:nvSpPr>
          <p:cNvPr id="6" name="Rectangle 10"/>
          <p:cNvSpPr>
            <a:spLocks noChangeArrowheads="1"/>
          </p:cNvSpPr>
          <p:nvPr userDrawn="1"/>
        </p:nvSpPr>
        <p:spPr bwMode="auto">
          <a:xfrm>
            <a:off x="1371600" y="4705350"/>
            <a:ext cx="59436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defRPr/>
            </a:pPr>
            <a:r>
              <a:rPr lang="en-US" altLang="en-US" sz="1200" smtClean="0">
                <a:solidFill>
                  <a:srgbClr val="FFFFFF"/>
                </a:solidFill>
                <a:latin typeface="Myriad Web Pro" pitchFamily="34" charset="0"/>
              </a:rPr>
              <a:t>1600 Clifton Road NE, Atlanta, GA 30333</a:t>
            </a:r>
          </a:p>
          <a:p>
            <a:pPr eaLnBrk="1" fontAlgn="base" hangingPunct="1">
              <a:spcBef>
                <a:spcPct val="0"/>
              </a:spcBef>
              <a:spcAft>
                <a:spcPct val="0"/>
              </a:spcAft>
              <a:defRPr/>
            </a:pPr>
            <a:r>
              <a:rPr lang="en-US" altLang="en-US" sz="1200" smtClean="0">
                <a:solidFill>
                  <a:srgbClr val="FFFFFF"/>
                </a:solidFill>
                <a:latin typeface="Myriad Web Pro" pitchFamily="34" charset="0"/>
              </a:rPr>
              <a:t>Telephone, 1-800-CDC-INFO (232-4636)/TTY: 1-888-232-6348</a:t>
            </a:r>
          </a:p>
          <a:p>
            <a:pPr eaLnBrk="1" fontAlgn="base" hangingPunct="1">
              <a:spcBef>
                <a:spcPct val="0"/>
              </a:spcBef>
              <a:spcAft>
                <a:spcPct val="0"/>
              </a:spcAft>
              <a:defRPr/>
            </a:pPr>
            <a:r>
              <a:rPr lang="en-US" altLang="en-US" sz="1200" smtClean="0">
                <a:solidFill>
                  <a:srgbClr val="FFFFFF"/>
                </a:solidFill>
                <a:latin typeface="Myriad Web Pro" pitchFamily="34" charset="0"/>
              </a:rPr>
              <a:t>E-mail: cdcinfo@cdc.gov 	Web: www.cdc.gov</a:t>
            </a:r>
          </a:p>
        </p:txBody>
      </p:sp>
      <p:sp>
        <p:nvSpPr>
          <p:cNvPr id="9" name="Rectangle 9"/>
          <p:cNvSpPr>
            <a:spLocks noChangeArrowheads="1"/>
          </p:cNvSpPr>
          <p:nvPr userDrawn="1"/>
        </p:nvSpPr>
        <p:spPr bwMode="auto">
          <a:xfrm>
            <a:off x="1371600" y="5421313"/>
            <a:ext cx="5943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defRPr/>
            </a:pPr>
            <a:r>
              <a:rPr lang="en-US" altLang="en-US" sz="900" smtClean="0">
                <a:solidFill>
                  <a:srgbClr val="FFFFFF"/>
                </a:solidFill>
                <a:latin typeface="Myriad Web Pro" pitchFamily="34" charset="0"/>
              </a:rPr>
              <a:t>The findings and conclusions in this report are those of the authors and do not necessarily represent the official position of the Centers for Disease Control and Prevention.</a:t>
            </a:r>
          </a:p>
        </p:txBody>
      </p:sp>
      <p:sp>
        <p:nvSpPr>
          <p:cNvPr id="3" name="Subtitle 2"/>
          <p:cNvSpPr>
            <a:spLocks noGrp="1"/>
          </p:cNvSpPr>
          <p:nvPr>
            <p:ph type="subTitle" idx="1"/>
          </p:nvPr>
        </p:nvSpPr>
        <p:spPr>
          <a:xfrm>
            <a:off x="1371600" y="1981200"/>
            <a:ext cx="6400800" cy="2057400"/>
          </a:xfrm>
          <a:prstGeom prst="rect">
            <a:avLst/>
          </a:prstGeom>
        </p:spPr>
        <p:txBody>
          <a:bodyPr/>
          <a:lstStyle>
            <a:lvl1pPr marL="0" indent="0" algn="ctr">
              <a:buNone/>
              <a:defRPr sz="2800" b="1" baseline="0">
                <a:solidFill>
                  <a:schemeClr val="bg2"/>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p>
        </p:txBody>
      </p:sp>
      <p:sp>
        <p:nvSpPr>
          <p:cNvPr id="7" name="Text Placeholder 5"/>
          <p:cNvSpPr>
            <a:spLocks noGrp="1"/>
          </p:cNvSpPr>
          <p:nvPr>
            <p:ph type="body" sz="quarter" idx="11"/>
          </p:nvPr>
        </p:nvSpPr>
        <p:spPr>
          <a:xfrm>
            <a:off x="1828800" y="6263640"/>
            <a:ext cx="5105400" cy="182880"/>
          </a:xfrm>
          <a:prstGeom prst="rect">
            <a:avLst/>
          </a:prstGeom>
        </p:spPr>
        <p:txBody>
          <a:bodyPr/>
          <a:lstStyle>
            <a:lvl1pPr>
              <a:buNone/>
              <a:defRPr sz="1000" baseline="0">
                <a:solidFill>
                  <a:schemeClr val="tx2"/>
                </a:solidFill>
              </a:defRPr>
            </a:lvl1pPr>
          </a:lstStyle>
          <a:p>
            <a:pPr lvl="0"/>
            <a:r>
              <a:rPr lang="en-US" dirty="0" smtClean="0"/>
              <a:t>Click to edit Master text styles</a:t>
            </a:r>
          </a:p>
        </p:txBody>
      </p:sp>
      <p:sp>
        <p:nvSpPr>
          <p:cNvPr id="8" name="Text Placeholder 6"/>
          <p:cNvSpPr>
            <a:spLocks noGrp="1"/>
          </p:cNvSpPr>
          <p:nvPr>
            <p:ph type="body" sz="quarter" idx="12"/>
          </p:nvPr>
        </p:nvSpPr>
        <p:spPr>
          <a:xfrm>
            <a:off x="1828800" y="6464808"/>
            <a:ext cx="5105400" cy="228600"/>
          </a:xfrm>
          <a:prstGeom prst="rect">
            <a:avLst/>
          </a:prstGeom>
        </p:spPr>
        <p:txBody>
          <a:bodyPr/>
          <a:lstStyle>
            <a:lvl1pPr>
              <a:buNone/>
              <a:defRPr sz="1000" baseline="0">
                <a:solidFill>
                  <a:schemeClr val="tx2"/>
                </a:solidFill>
              </a:defRPr>
            </a:lvl1pPr>
          </a:lstStyle>
          <a:p>
            <a:pPr lvl="0"/>
            <a:r>
              <a:rPr lang="en-US" dirty="0" smtClean="0"/>
              <a:t>Click to edit Master text styles</a:t>
            </a:r>
          </a:p>
        </p:txBody>
      </p:sp>
    </p:spTree>
    <p:extLst>
      <p:ext uri="{BB962C8B-B14F-4D97-AF65-F5344CB8AC3E}">
        <p14:creationId xmlns:p14="http://schemas.microsoft.com/office/powerpoint/2010/main" val="439385266"/>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66442" y="1447801"/>
            <a:ext cx="6620968" cy="3329581"/>
          </a:xfrm>
          <a:prstGeom prst="rect">
            <a:avLst/>
          </a:prstGeom>
        </p:spPr>
        <p:txBody>
          <a:bodyPr anchor="b"/>
          <a:lstStyle>
            <a:lvl1pPr>
              <a:defRPr sz="7200"/>
            </a:lvl1pPr>
          </a:lstStyle>
          <a:p>
            <a:r>
              <a:rPr lang="en-US" smtClean="0"/>
              <a:t>Click to edit Master title style</a:t>
            </a:r>
            <a:endParaRPr lang="en-US" dirty="0"/>
          </a:p>
        </p:txBody>
      </p:sp>
      <p:sp>
        <p:nvSpPr>
          <p:cNvPr id="3" name="Subtitle 2"/>
          <p:cNvSpPr>
            <a:spLocks noGrp="1"/>
          </p:cNvSpPr>
          <p:nvPr>
            <p:ph type="subTitle" idx="1"/>
          </p:nvPr>
        </p:nvSpPr>
        <p:spPr>
          <a:xfrm>
            <a:off x="866442" y="4777380"/>
            <a:ext cx="6620968" cy="861420"/>
          </a:xfrm>
          <a:prstGeom prst="rect">
            <a:avLst/>
          </a:prstGeo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rot="5400000">
            <a:off x="7494989" y="1828771"/>
            <a:ext cx="990599" cy="228659"/>
          </a:xfrm>
          <a:prstGeom prst="rect">
            <a:avLst/>
          </a:prstGeom>
        </p:spPr>
        <p:txBody>
          <a:bodyPr/>
          <a:lstStyle/>
          <a:p>
            <a:fld id="{73AC77C4-B934-462A-A0EB-F2DA91243D4F}" type="datetime1">
              <a:rPr lang="en-US" smtClean="0"/>
              <a:pPr/>
              <a:t>1/12/2015</a:t>
            </a:fld>
            <a:endParaRPr lang="en-US" dirty="0"/>
          </a:p>
        </p:txBody>
      </p:sp>
      <p:sp>
        <p:nvSpPr>
          <p:cNvPr id="5" name="Footer Placeholder 4"/>
          <p:cNvSpPr>
            <a:spLocks noGrp="1"/>
          </p:cNvSpPr>
          <p:nvPr>
            <p:ph type="ftr" sz="quarter" idx="11"/>
          </p:nvPr>
        </p:nvSpPr>
        <p:spPr>
          <a:xfrm rot="5400000">
            <a:off x="6233335" y="3263371"/>
            <a:ext cx="3859795" cy="228660"/>
          </a:xfrm>
          <a:prstGeom prst="rect">
            <a:avLst/>
          </a:prstGeom>
        </p:spPr>
        <p:txBody>
          <a:bodyPr/>
          <a:lstStyle/>
          <a:p>
            <a:endParaRPr lang="en-US" dirty="0"/>
          </a:p>
        </p:txBody>
      </p:sp>
      <p:sp>
        <p:nvSpPr>
          <p:cNvPr id="6" name="Slide Number Placeholder 5"/>
          <p:cNvSpPr>
            <a:spLocks noGrp="1"/>
          </p:cNvSpPr>
          <p:nvPr>
            <p:ph type="sldNum" sz="quarter" idx="12"/>
          </p:nvPr>
        </p:nvSpPr>
        <p:spPr>
          <a:xfrm>
            <a:off x="7766431" y="295736"/>
            <a:ext cx="628813" cy="767687"/>
          </a:xfrm>
          <a:prstGeom prst="rect">
            <a:avLst/>
          </a:prstGeom>
        </p:spPr>
        <p:txBody>
          <a:bodyPr/>
          <a:lstStyle/>
          <a:p>
            <a:fld id="{1EF6CFD9-8016-45AD-80CF-9B7FBA13CEA4}" type="slidenum">
              <a:rPr lang="en-US" smtClean="0"/>
              <a:pPr/>
              <a:t>‹#›</a:t>
            </a:fld>
            <a:endParaRPr lang="en-US" dirty="0"/>
          </a:p>
        </p:txBody>
      </p:sp>
    </p:spTree>
    <p:extLst>
      <p:ext uri="{BB962C8B-B14F-4D97-AF65-F5344CB8AC3E}">
        <p14:creationId xmlns:p14="http://schemas.microsoft.com/office/powerpoint/2010/main" val="183172650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84710" y="452718"/>
            <a:ext cx="7055380" cy="1400530"/>
          </a:xfrm>
          <a:prstGeom prst="rect">
            <a:avLst/>
          </a:prstGeom>
        </p:spPr>
        <p:txBody>
          <a:bodyPr/>
          <a:lstStyle/>
          <a:p>
            <a:r>
              <a:rPr lang="en-US" smtClean="0"/>
              <a:t>Click to edit Master title style</a:t>
            </a:r>
            <a:endParaRPr lang="en-US" dirty="0"/>
          </a:p>
        </p:txBody>
      </p:sp>
      <p:sp>
        <p:nvSpPr>
          <p:cNvPr id="3" name="Content Placeholder 2"/>
          <p:cNvSpPr>
            <a:spLocks noGrp="1"/>
          </p:cNvSpPr>
          <p:nvPr>
            <p:ph idx="1"/>
          </p:nvPr>
        </p:nvSpPr>
        <p:spPr>
          <a:xfrm>
            <a:off x="827700" y="2052925"/>
            <a:ext cx="6711654" cy="4195481"/>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a:xfrm rot="5400000">
            <a:off x="7494989" y="1828771"/>
            <a:ext cx="990599" cy="228659"/>
          </a:xfrm>
          <a:prstGeom prst="rect">
            <a:avLst/>
          </a:prstGeom>
        </p:spPr>
        <p:txBody>
          <a:bodyPr/>
          <a:lstStyle/>
          <a:p>
            <a:fld id="{2FB548F9-1418-4AF6-9193-A8BD6346534D}" type="datetime1">
              <a:rPr lang="en-US" smtClean="0"/>
              <a:pPr/>
              <a:t>1/12/2015</a:t>
            </a:fld>
            <a:endParaRPr lang="en-US" dirty="0"/>
          </a:p>
        </p:txBody>
      </p:sp>
      <p:sp>
        <p:nvSpPr>
          <p:cNvPr id="5" name="Footer Placeholder 4"/>
          <p:cNvSpPr>
            <a:spLocks noGrp="1"/>
          </p:cNvSpPr>
          <p:nvPr>
            <p:ph type="ftr" sz="quarter" idx="11"/>
          </p:nvPr>
        </p:nvSpPr>
        <p:spPr>
          <a:xfrm rot="5400000">
            <a:off x="6233335" y="3263371"/>
            <a:ext cx="3859795" cy="228660"/>
          </a:xfrm>
          <a:prstGeom prst="rect">
            <a:avLst/>
          </a:prstGeom>
        </p:spPr>
        <p:txBody>
          <a:bodyPr/>
          <a:lstStyle/>
          <a:p>
            <a:endParaRPr lang="en-US" dirty="0"/>
          </a:p>
        </p:txBody>
      </p:sp>
      <p:sp>
        <p:nvSpPr>
          <p:cNvPr id="6" name="Slide Number Placeholder 5"/>
          <p:cNvSpPr>
            <a:spLocks noGrp="1"/>
          </p:cNvSpPr>
          <p:nvPr>
            <p:ph type="sldNum" sz="quarter" idx="12"/>
          </p:nvPr>
        </p:nvSpPr>
        <p:spPr>
          <a:xfrm>
            <a:off x="7766431" y="295736"/>
            <a:ext cx="628813" cy="767687"/>
          </a:xfrm>
          <a:prstGeom prst="rect">
            <a:avLst/>
          </a:prstGeom>
        </p:spPr>
        <p:txBody>
          <a:bodyPr/>
          <a:lstStyle/>
          <a:p>
            <a:fld id="{1EF6CFD9-8016-45AD-80CF-9B7FBA13CEA4}" type="slidenum">
              <a:rPr lang="en-US" smtClean="0"/>
              <a:pPr/>
              <a:t>‹#›</a:t>
            </a:fld>
            <a:endParaRPr lang="en-US" dirty="0"/>
          </a:p>
        </p:txBody>
      </p:sp>
    </p:spTree>
    <p:extLst>
      <p:ext uri="{BB962C8B-B14F-4D97-AF65-F5344CB8AC3E}">
        <p14:creationId xmlns:p14="http://schemas.microsoft.com/office/powerpoint/2010/main" val="75886095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a:xfrm rot="5400000">
            <a:off x="7494989" y="1828771"/>
            <a:ext cx="990599" cy="228659"/>
          </a:xfrm>
          <a:prstGeom prst="rect">
            <a:avLst/>
          </a:prstGeom>
        </p:spPr>
        <p:txBody>
          <a:bodyPr/>
          <a:lstStyle/>
          <a:p>
            <a:fld id="{EEAD7C73-28EA-4F53-A5E3-908F7211C248}" type="datetime1">
              <a:rPr lang="en-US" smtClean="0"/>
              <a:pPr/>
              <a:t>1/12/2015</a:t>
            </a:fld>
            <a:endParaRPr lang="en-US" dirty="0"/>
          </a:p>
        </p:txBody>
      </p:sp>
      <p:sp>
        <p:nvSpPr>
          <p:cNvPr id="5" name="Footer Placeholder 2"/>
          <p:cNvSpPr>
            <a:spLocks noGrp="1"/>
          </p:cNvSpPr>
          <p:nvPr>
            <p:ph type="ftr" sz="quarter" idx="11"/>
          </p:nvPr>
        </p:nvSpPr>
        <p:spPr>
          <a:xfrm rot="5400000">
            <a:off x="6233335" y="3263371"/>
            <a:ext cx="3859795" cy="228660"/>
          </a:xfrm>
          <a:prstGeom prst="rect">
            <a:avLst/>
          </a:prstGeom>
        </p:spPr>
        <p:txBody>
          <a:bodyPr/>
          <a:lstStyle/>
          <a:p>
            <a:endParaRPr lang="en-US" dirty="0"/>
          </a:p>
        </p:txBody>
      </p:sp>
      <p:sp>
        <p:nvSpPr>
          <p:cNvPr id="6" name="Slide Number Placeholder 3"/>
          <p:cNvSpPr>
            <a:spLocks noGrp="1"/>
          </p:cNvSpPr>
          <p:nvPr>
            <p:ph type="sldNum" sz="quarter" idx="12"/>
          </p:nvPr>
        </p:nvSpPr>
        <p:spPr>
          <a:xfrm>
            <a:off x="7766431" y="295736"/>
            <a:ext cx="628813" cy="767687"/>
          </a:xfrm>
          <a:prstGeom prst="rect">
            <a:avLst/>
          </a:prstGeom>
        </p:spPr>
        <p:txBody>
          <a:bodyPr/>
          <a:lstStyle/>
          <a:p>
            <a:fld id="{1EF6CFD9-8016-45AD-80CF-9B7FBA13CEA4}" type="slidenum">
              <a:rPr lang="en-US" smtClean="0"/>
              <a:pPr/>
              <a:t>‹#›</a:t>
            </a:fld>
            <a:endParaRPr lang="en-US" dirty="0"/>
          </a:p>
        </p:txBody>
      </p:sp>
    </p:spTree>
    <p:extLst>
      <p:ext uri="{BB962C8B-B14F-4D97-AF65-F5344CB8AC3E}">
        <p14:creationId xmlns:p14="http://schemas.microsoft.com/office/powerpoint/2010/main" val="178873582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5" name="Subtitle 2"/>
          <p:cNvSpPr>
            <a:spLocks noGrp="1"/>
          </p:cNvSpPr>
          <p:nvPr>
            <p:ph type="subTitle" idx="1"/>
          </p:nvPr>
        </p:nvSpPr>
        <p:spPr>
          <a:xfrm>
            <a:off x="1371600" y="3886200"/>
            <a:ext cx="6400800" cy="457200"/>
          </a:xfrm>
          <a:prstGeom prst="rect">
            <a:avLst/>
          </a:prstGeom>
        </p:spPr>
        <p:txBody>
          <a:bodyPr/>
          <a:lstStyle>
            <a:lvl1pPr marL="0" indent="0" algn="ctr">
              <a:buNone/>
              <a:defRPr sz="2000" b="1" baseline="0">
                <a:solidFill>
                  <a:schemeClr val="bg2"/>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smtClean="0"/>
          </a:p>
        </p:txBody>
      </p:sp>
      <p:sp>
        <p:nvSpPr>
          <p:cNvPr id="9" name="Text Placeholder 8"/>
          <p:cNvSpPr>
            <a:spLocks noGrp="1"/>
          </p:cNvSpPr>
          <p:nvPr>
            <p:ph type="body" sz="quarter" idx="10"/>
          </p:nvPr>
        </p:nvSpPr>
        <p:spPr>
          <a:xfrm>
            <a:off x="1371600" y="4267200"/>
            <a:ext cx="6400800" cy="1295400"/>
          </a:xfrm>
          <a:prstGeom prst="rect">
            <a:avLst/>
          </a:prstGeom>
        </p:spPr>
        <p:txBody>
          <a:bodyPr/>
          <a:lstStyle>
            <a:lvl1pPr algn="ctr">
              <a:lnSpc>
                <a:spcPts val="2000"/>
              </a:lnSpc>
              <a:buNone/>
              <a:defRPr sz="18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11" name="Title 1"/>
          <p:cNvSpPr>
            <a:spLocks noGrp="1"/>
          </p:cNvSpPr>
          <p:nvPr>
            <p:ph type="title"/>
          </p:nvPr>
        </p:nvSpPr>
        <p:spPr>
          <a:xfrm>
            <a:off x="457200" y="1981200"/>
            <a:ext cx="8229600" cy="1676400"/>
          </a:xfrm>
          <a:prstGeom prst="rect">
            <a:avLst/>
          </a:prstGeom>
        </p:spPr>
        <p:txBody>
          <a:bodyPr/>
          <a:lstStyle>
            <a:lvl1pPr>
              <a:lnSpc>
                <a:spcPts val="3000"/>
              </a:lnSpc>
              <a:defRPr sz="2800" b="1" baseline="0">
                <a:solidFill>
                  <a:schemeClr val="bg1"/>
                </a:solidFill>
                <a:effectLst/>
              </a:defRPr>
            </a:lvl1pPr>
          </a:lstStyle>
          <a:p>
            <a:r>
              <a:rPr lang="en-US" smtClean="0"/>
              <a:t>Click to edit Master title style</a:t>
            </a:r>
            <a:endParaRPr lang="en-US" dirty="0"/>
          </a:p>
        </p:txBody>
      </p:sp>
      <p:sp>
        <p:nvSpPr>
          <p:cNvPr id="6" name="Text Placeholder 5"/>
          <p:cNvSpPr>
            <a:spLocks noGrp="1"/>
          </p:cNvSpPr>
          <p:nvPr>
            <p:ph type="body" sz="quarter" idx="11"/>
          </p:nvPr>
        </p:nvSpPr>
        <p:spPr>
          <a:xfrm>
            <a:off x="1828800" y="6263640"/>
            <a:ext cx="5105400" cy="182880"/>
          </a:xfrm>
          <a:prstGeom prst="rect">
            <a:avLst/>
          </a:prstGeom>
        </p:spPr>
        <p:txBody>
          <a:bodyPr/>
          <a:lstStyle>
            <a:lvl1pPr>
              <a:buNone/>
              <a:defRPr sz="1000" baseline="0">
                <a:solidFill>
                  <a:schemeClr val="tx2"/>
                </a:solidFill>
              </a:defRPr>
            </a:lvl1pPr>
          </a:lstStyle>
          <a:p>
            <a:pPr lvl="0"/>
            <a:r>
              <a:rPr lang="en-US" smtClean="0"/>
              <a:t>Click to edit Master text styles</a:t>
            </a:r>
          </a:p>
        </p:txBody>
      </p:sp>
      <p:sp>
        <p:nvSpPr>
          <p:cNvPr id="7" name="Text Placeholder 6"/>
          <p:cNvSpPr>
            <a:spLocks noGrp="1"/>
          </p:cNvSpPr>
          <p:nvPr>
            <p:ph type="body" sz="quarter" idx="12"/>
          </p:nvPr>
        </p:nvSpPr>
        <p:spPr>
          <a:xfrm>
            <a:off x="1828800" y="6464808"/>
            <a:ext cx="5105400" cy="228600"/>
          </a:xfrm>
          <a:prstGeom prst="rect">
            <a:avLst/>
          </a:prstGeom>
        </p:spPr>
        <p:txBody>
          <a:bodyPr/>
          <a:lstStyle>
            <a:lvl1pPr>
              <a:buNone/>
              <a:defRPr sz="1000" baseline="0">
                <a:solidFill>
                  <a:schemeClr val="tx2"/>
                </a:solidFill>
              </a:defRPr>
            </a:lvl1pPr>
          </a:lstStyle>
          <a:p>
            <a:pPr lvl="0"/>
            <a:r>
              <a:rPr lang="en-US" smtClean="0"/>
              <a:t>Click to edit Master text styles</a:t>
            </a:r>
          </a:p>
        </p:txBody>
      </p:sp>
    </p:spTree>
    <p:extLst>
      <p:ext uri="{BB962C8B-B14F-4D97-AF65-F5344CB8AC3E}">
        <p14:creationId xmlns:p14="http://schemas.microsoft.com/office/powerpoint/2010/main" val="1610074030"/>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asic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nchor="b" anchorCtr="0"/>
          <a:lstStyle>
            <a:lvl1pPr>
              <a:lnSpc>
                <a:spcPts val="3000"/>
              </a:lnSpc>
              <a:defRPr sz="2800" b="1" baseline="0">
                <a:solidFill>
                  <a:schemeClr val="bg1"/>
                </a:solidFill>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457200" y="1600201"/>
            <a:ext cx="8229600" cy="4191000"/>
          </a:xfrm>
          <a:prstGeom prst="rect">
            <a:avLst/>
          </a:prstGeom>
        </p:spPr>
        <p:txBody>
          <a:bodyPr/>
          <a:lstStyle>
            <a:lvl1pPr>
              <a:buClr>
                <a:schemeClr val="bg1"/>
              </a:buClr>
              <a:buSzPct val="70000"/>
              <a:buFont typeface="Wingdings" pitchFamily="2" charset="2"/>
              <a:buChar char="q"/>
              <a:defRPr sz="2400" b="1" baseline="0">
                <a:solidFill>
                  <a:schemeClr val="bg2"/>
                </a:solidFill>
              </a:defRPr>
            </a:lvl1pPr>
            <a:lvl2pPr>
              <a:buClr>
                <a:schemeClr val="bg1"/>
              </a:buClr>
              <a:buSzPct val="100000"/>
              <a:buFont typeface="Wingdings" pitchFamily="2" charset="2"/>
              <a:buChar char="§"/>
              <a:defRPr sz="2000">
                <a:solidFill>
                  <a:schemeClr val="bg2"/>
                </a:solidFill>
              </a:defRPr>
            </a:lvl2pPr>
            <a:lvl3pPr>
              <a:buClr>
                <a:schemeClr val="bg1"/>
              </a:buClr>
              <a:buSzPct val="100000"/>
              <a:buFont typeface="Arial" pitchFamily="34" charset="0"/>
              <a:buChar char="•"/>
              <a:defRPr sz="1800">
                <a:solidFill>
                  <a:schemeClr val="bg2"/>
                </a:solidFill>
              </a:defRPr>
            </a:lvl3pPr>
            <a:lvl4pPr>
              <a:buClr>
                <a:schemeClr val="bg1"/>
              </a:buClr>
              <a:buSzPct val="70000"/>
              <a:buFont typeface="Courier New" pitchFamily="49" charset="0"/>
              <a:buChar char="o"/>
              <a:defRPr sz="1800" baseline="0">
                <a:solidFill>
                  <a:schemeClr val="bg2"/>
                </a:solidFill>
              </a:defRPr>
            </a:lvl4pPr>
            <a:lvl5pPr>
              <a:buClr>
                <a:schemeClr val="bg1"/>
              </a:buClr>
              <a:buSzPct val="70000"/>
              <a:buFont typeface="Arial" pitchFamily="34" charset="0"/>
              <a:buChar char="•"/>
              <a:defRPr sz="1800">
                <a:solidFill>
                  <a:schemeClr val="bg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ext Placeholder 8"/>
          <p:cNvSpPr>
            <a:spLocks noGrp="1"/>
          </p:cNvSpPr>
          <p:nvPr>
            <p:ph type="body" sz="quarter" idx="10"/>
          </p:nvPr>
        </p:nvSpPr>
        <p:spPr>
          <a:xfrm>
            <a:off x="457200" y="5791200"/>
            <a:ext cx="8229600" cy="609600"/>
          </a:xfrm>
          <a:prstGeom prst="rect">
            <a:avLst/>
          </a:prstGeom>
        </p:spPr>
        <p:txBody>
          <a:bodyPr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smtClean="0"/>
              <a:t>Click to edit Master text styles</a:t>
            </a:r>
          </a:p>
        </p:txBody>
      </p:sp>
    </p:spTree>
    <p:extLst>
      <p:ext uri="{BB962C8B-B14F-4D97-AF65-F5344CB8AC3E}">
        <p14:creationId xmlns:p14="http://schemas.microsoft.com/office/powerpoint/2010/main" val="1307652372"/>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ata Slide (for content heavy tables and charts)">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1143000"/>
          </a:xfrm>
          <a:prstGeom prst="rect">
            <a:avLst/>
          </a:prstGeom>
        </p:spPr>
        <p:txBody>
          <a:bodyPr anchor="b" anchorCtr="0"/>
          <a:lstStyle>
            <a:lvl1pPr>
              <a:lnSpc>
                <a:spcPts val="3000"/>
              </a:lnSpc>
              <a:defRPr sz="2800" b="1" baseline="0">
                <a:solidFill>
                  <a:schemeClr val="bg1"/>
                </a:solidFill>
                <a:effectLst/>
              </a:defRPr>
            </a:lvl1pPr>
          </a:lstStyle>
          <a:p>
            <a:r>
              <a:rPr lang="en-US" dirty="0" smtClean="0"/>
              <a:t>Headline – Myriad Pro, Bold, Shadow, 28pt</a:t>
            </a:r>
            <a:endParaRPr lang="en-US" dirty="0"/>
          </a:p>
        </p:txBody>
      </p:sp>
      <p:sp>
        <p:nvSpPr>
          <p:cNvPr id="3" name="Content Placeholder 2"/>
          <p:cNvSpPr>
            <a:spLocks noGrp="1"/>
          </p:cNvSpPr>
          <p:nvPr>
            <p:ph idx="1" hasCustomPrompt="1"/>
          </p:nvPr>
        </p:nvSpPr>
        <p:spPr>
          <a:xfrm>
            <a:off x="457200" y="1600201"/>
            <a:ext cx="8229600" cy="4191000"/>
          </a:xfrm>
          <a:prstGeom prst="rect">
            <a:avLst/>
          </a:prstGeom>
        </p:spPr>
        <p:txBody>
          <a:bodyPr/>
          <a:lstStyle>
            <a:lvl1pPr>
              <a:buClr>
                <a:schemeClr val="bg1"/>
              </a:buClr>
              <a:buSzPct val="70000"/>
              <a:buFont typeface="Wingdings" pitchFamily="2" charset="2"/>
              <a:buChar char="q"/>
              <a:defRPr sz="2400" b="1" baseline="0">
                <a:solidFill>
                  <a:schemeClr val="bg2"/>
                </a:solidFill>
              </a:defRPr>
            </a:lvl1pPr>
            <a:lvl2pPr>
              <a:buClr>
                <a:schemeClr val="bg1"/>
              </a:buClr>
              <a:buSzPct val="100000"/>
              <a:buFont typeface="Wingdings" pitchFamily="2" charset="2"/>
              <a:buChar char="§"/>
              <a:defRPr sz="2000">
                <a:solidFill>
                  <a:schemeClr val="bg2"/>
                </a:solidFill>
              </a:defRPr>
            </a:lvl2pPr>
            <a:lvl3pPr>
              <a:buClr>
                <a:schemeClr val="bg1"/>
              </a:buClr>
              <a:buSzPct val="100000"/>
              <a:buFont typeface="Arial" pitchFamily="34" charset="0"/>
              <a:buChar char="•"/>
              <a:defRPr sz="1800">
                <a:solidFill>
                  <a:schemeClr val="bg2"/>
                </a:solidFill>
              </a:defRPr>
            </a:lvl3pPr>
            <a:lvl4pPr>
              <a:buClr>
                <a:schemeClr val="bg1"/>
              </a:buClr>
              <a:buSzPct val="70000"/>
              <a:buFont typeface="Courier New" pitchFamily="49" charset="0"/>
              <a:buChar char="o"/>
              <a:defRPr sz="1800" baseline="0">
                <a:solidFill>
                  <a:schemeClr val="bg2"/>
                </a:solidFill>
              </a:defRPr>
            </a:lvl4pPr>
            <a:lvl5pPr>
              <a:buClr>
                <a:schemeClr val="bg1"/>
              </a:buClr>
              <a:buSzPct val="70000"/>
              <a:buFont typeface="Arial" pitchFamily="34" charset="0"/>
              <a:buChar char="•"/>
              <a:defRPr sz="1800">
                <a:solidFill>
                  <a:schemeClr val="bg2"/>
                </a:solidFill>
              </a:defRPr>
            </a:lvl5pPr>
          </a:lstStyle>
          <a:p>
            <a:pPr lvl="0"/>
            <a:r>
              <a:rPr lang="en-US" dirty="0" smtClean="0"/>
              <a:t>First level – Myriad Pro, Bold, 24pt</a:t>
            </a:r>
          </a:p>
          <a:p>
            <a:pPr lvl="1"/>
            <a:r>
              <a:rPr lang="en-US" dirty="0" smtClean="0"/>
              <a:t>Second level – Myriad Pro, 20pt</a:t>
            </a:r>
          </a:p>
          <a:p>
            <a:pPr lvl="2"/>
            <a:r>
              <a:rPr lang="en-US" dirty="0" smtClean="0"/>
              <a:t>Third level – Myriad Pro, 18pt	</a:t>
            </a:r>
          </a:p>
          <a:p>
            <a:pPr lvl="3"/>
            <a:r>
              <a:rPr lang="en-US" dirty="0" smtClean="0"/>
              <a:t>Fourth level – Myriad Pro, 18pt</a:t>
            </a:r>
          </a:p>
          <a:p>
            <a:pPr lvl="4"/>
            <a:r>
              <a:rPr lang="en-US" dirty="0" smtClean="0"/>
              <a:t>Fifth level – Myriad Pro, 18pt</a:t>
            </a:r>
            <a:endParaRPr lang="en-US" dirty="0"/>
          </a:p>
        </p:txBody>
      </p:sp>
      <p:sp>
        <p:nvSpPr>
          <p:cNvPr id="7" name="Text Placeholder 8"/>
          <p:cNvSpPr>
            <a:spLocks noGrp="1"/>
          </p:cNvSpPr>
          <p:nvPr>
            <p:ph type="body" sz="quarter" idx="10" hasCustomPrompt="1"/>
          </p:nvPr>
        </p:nvSpPr>
        <p:spPr>
          <a:xfrm>
            <a:off x="457200" y="5791200"/>
            <a:ext cx="8229600" cy="609600"/>
          </a:xfrm>
          <a:prstGeom prst="rect">
            <a:avLst/>
          </a:prstGeom>
        </p:spPr>
        <p:txBody>
          <a:bodyPr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smtClean="0"/>
              <a:t>*Citations and references – Myriad Pro, 11pt</a:t>
            </a:r>
            <a:endParaRPr lang="en-US" dirty="0"/>
          </a:p>
        </p:txBody>
      </p:sp>
    </p:spTree>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Data Slide (for content heavy tables and charts)">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nchor="b" anchorCtr="0"/>
          <a:lstStyle>
            <a:lvl1pPr>
              <a:lnSpc>
                <a:spcPts val="3000"/>
              </a:lnSpc>
              <a:defRPr sz="2800" b="1" baseline="0">
                <a:solidFill>
                  <a:schemeClr val="bg1"/>
                </a:solidFill>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457200" y="1600201"/>
            <a:ext cx="8229600" cy="4191000"/>
          </a:xfrm>
          <a:prstGeom prst="rect">
            <a:avLst/>
          </a:prstGeom>
        </p:spPr>
        <p:txBody>
          <a:bodyPr/>
          <a:lstStyle>
            <a:lvl1pPr>
              <a:buClr>
                <a:schemeClr val="bg1"/>
              </a:buClr>
              <a:buSzPct val="70000"/>
              <a:buFont typeface="Wingdings" pitchFamily="2" charset="2"/>
              <a:buChar char="q"/>
              <a:defRPr sz="2400" b="1" baseline="0">
                <a:solidFill>
                  <a:schemeClr val="bg2"/>
                </a:solidFill>
              </a:defRPr>
            </a:lvl1pPr>
            <a:lvl2pPr>
              <a:buClr>
                <a:schemeClr val="bg1"/>
              </a:buClr>
              <a:buSzPct val="100000"/>
              <a:buFont typeface="Wingdings" pitchFamily="2" charset="2"/>
              <a:buChar char="§"/>
              <a:defRPr sz="2000">
                <a:solidFill>
                  <a:schemeClr val="bg2"/>
                </a:solidFill>
              </a:defRPr>
            </a:lvl2pPr>
            <a:lvl3pPr>
              <a:buClr>
                <a:schemeClr val="bg1"/>
              </a:buClr>
              <a:buSzPct val="100000"/>
              <a:buFont typeface="Arial" pitchFamily="34" charset="0"/>
              <a:buChar char="•"/>
              <a:defRPr sz="1800">
                <a:solidFill>
                  <a:schemeClr val="bg2"/>
                </a:solidFill>
              </a:defRPr>
            </a:lvl3pPr>
            <a:lvl4pPr>
              <a:buClr>
                <a:schemeClr val="bg1"/>
              </a:buClr>
              <a:buSzPct val="70000"/>
              <a:buFont typeface="Courier New" pitchFamily="49" charset="0"/>
              <a:buChar char="o"/>
              <a:defRPr sz="1800" baseline="0">
                <a:solidFill>
                  <a:schemeClr val="bg2"/>
                </a:solidFill>
              </a:defRPr>
            </a:lvl4pPr>
            <a:lvl5pPr>
              <a:buClr>
                <a:schemeClr val="bg1"/>
              </a:buClr>
              <a:buSzPct val="70000"/>
              <a:buFont typeface="Arial" pitchFamily="34" charset="0"/>
              <a:buChar char="•"/>
              <a:defRPr sz="1800">
                <a:solidFill>
                  <a:schemeClr val="bg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ext Placeholder 8"/>
          <p:cNvSpPr>
            <a:spLocks noGrp="1"/>
          </p:cNvSpPr>
          <p:nvPr>
            <p:ph type="body" sz="quarter" idx="10"/>
          </p:nvPr>
        </p:nvSpPr>
        <p:spPr>
          <a:xfrm>
            <a:off x="457200" y="5791200"/>
            <a:ext cx="8229600" cy="609600"/>
          </a:xfrm>
          <a:prstGeom prst="rect">
            <a:avLst/>
          </a:prstGeom>
        </p:spPr>
        <p:txBody>
          <a:bodyPr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smtClean="0"/>
              <a:t>Click to edit Master text styles</a:t>
            </a:r>
          </a:p>
        </p:txBody>
      </p:sp>
    </p:spTree>
    <p:extLst>
      <p:ext uri="{BB962C8B-B14F-4D97-AF65-F5344CB8AC3E}">
        <p14:creationId xmlns:p14="http://schemas.microsoft.com/office/powerpoint/2010/main" val="2110320389"/>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Slide Badg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5" name="Subtitle 2"/>
          <p:cNvSpPr>
            <a:spLocks noGrp="1"/>
          </p:cNvSpPr>
          <p:nvPr>
            <p:ph type="subTitle" idx="1"/>
          </p:nvPr>
        </p:nvSpPr>
        <p:spPr>
          <a:xfrm>
            <a:off x="1371600" y="3886200"/>
            <a:ext cx="6400800" cy="457200"/>
          </a:xfrm>
          <a:prstGeom prst="rect">
            <a:avLst/>
          </a:prstGeom>
        </p:spPr>
        <p:txBody>
          <a:bodyPr/>
          <a:lstStyle>
            <a:lvl1pPr marL="0" indent="0" algn="ctr">
              <a:buNone/>
              <a:defRPr sz="2000" b="1" baseline="0">
                <a:solidFill>
                  <a:schemeClr val="bg2"/>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smtClean="0"/>
          </a:p>
        </p:txBody>
      </p:sp>
      <p:sp>
        <p:nvSpPr>
          <p:cNvPr id="9" name="Text Placeholder 8"/>
          <p:cNvSpPr>
            <a:spLocks noGrp="1"/>
          </p:cNvSpPr>
          <p:nvPr>
            <p:ph type="body" sz="quarter" idx="10"/>
          </p:nvPr>
        </p:nvSpPr>
        <p:spPr>
          <a:xfrm>
            <a:off x="1371600" y="4267200"/>
            <a:ext cx="6400800" cy="1295400"/>
          </a:xfrm>
          <a:prstGeom prst="rect">
            <a:avLst/>
          </a:prstGeom>
        </p:spPr>
        <p:txBody>
          <a:bodyPr/>
          <a:lstStyle>
            <a:lvl1pPr algn="ctr">
              <a:lnSpc>
                <a:spcPts val="2000"/>
              </a:lnSpc>
              <a:buNone/>
              <a:defRPr sz="18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11" name="Title 1"/>
          <p:cNvSpPr>
            <a:spLocks noGrp="1"/>
          </p:cNvSpPr>
          <p:nvPr>
            <p:ph type="title"/>
          </p:nvPr>
        </p:nvSpPr>
        <p:spPr>
          <a:xfrm>
            <a:off x="457200" y="1981200"/>
            <a:ext cx="8229600" cy="1676400"/>
          </a:xfrm>
          <a:prstGeom prst="rect">
            <a:avLst/>
          </a:prstGeom>
        </p:spPr>
        <p:txBody>
          <a:bodyPr/>
          <a:lstStyle>
            <a:lvl1pPr>
              <a:lnSpc>
                <a:spcPts val="3000"/>
              </a:lnSpc>
              <a:defRPr sz="2800" b="1" baseline="0">
                <a:solidFill>
                  <a:schemeClr val="bg1"/>
                </a:solidFill>
                <a:effectLst/>
              </a:defRPr>
            </a:lvl1pPr>
          </a:lstStyle>
          <a:p>
            <a:r>
              <a:rPr lang="en-US" smtClean="0"/>
              <a:t>Click to edit Master title style</a:t>
            </a:r>
            <a:endParaRPr lang="en-US" dirty="0"/>
          </a:p>
        </p:txBody>
      </p:sp>
    </p:spTree>
    <p:extLst>
      <p:ext uri="{BB962C8B-B14F-4D97-AF65-F5344CB8AC3E}">
        <p14:creationId xmlns:p14="http://schemas.microsoft.com/office/powerpoint/2010/main" val="2699483223"/>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asic Content Badg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nchor="b" anchorCtr="0"/>
          <a:lstStyle>
            <a:lvl1pPr>
              <a:lnSpc>
                <a:spcPts val="3000"/>
              </a:lnSpc>
              <a:defRPr sz="2800" b="1" baseline="0">
                <a:solidFill>
                  <a:schemeClr val="bg1"/>
                </a:solidFill>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457200" y="1600201"/>
            <a:ext cx="8229600" cy="4191000"/>
          </a:xfrm>
          <a:prstGeom prst="rect">
            <a:avLst/>
          </a:prstGeom>
        </p:spPr>
        <p:txBody>
          <a:bodyPr/>
          <a:lstStyle>
            <a:lvl1pPr>
              <a:buClr>
                <a:schemeClr val="bg1"/>
              </a:buClr>
              <a:buSzPct val="70000"/>
              <a:buFont typeface="Wingdings" pitchFamily="2" charset="2"/>
              <a:buChar char="q"/>
              <a:defRPr sz="2400" b="1" baseline="0">
                <a:solidFill>
                  <a:schemeClr val="bg2"/>
                </a:solidFill>
              </a:defRPr>
            </a:lvl1pPr>
            <a:lvl2pPr>
              <a:buClr>
                <a:schemeClr val="bg1"/>
              </a:buClr>
              <a:buSzPct val="100000"/>
              <a:buFont typeface="Wingdings" pitchFamily="2" charset="2"/>
              <a:buChar char="§"/>
              <a:defRPr sz="2000">
                <a:solidFill>
                  <a:schemeClr val="bg2"/>
                </a:solidFill>
              </a:defRPr>
            </a:lvl2pPr>
            <a:lvl3pPr>
              <a:buClr>
                <a:schemeClr val="bg1"/>
              </a:buClr>
              <a:buSzPct val="100000"/>
              <a:buFont typeface="Arial" pitchFamily="34" charset="0"/>
              <a:buChar char="•"/>
              <a:defRPr sz="1800">
                <a:solidFill>
                  <a:schemeClr val="bg2"/>
                </a:solidFill>
              </a:defRPr>
            </a:lvl3pPr>
            <a:lvl4pPr>
              <a:buClr>
                <a:schemeClr val="bg1"/>
              </a:buClr>
              <a:buSzPct val="70000"/>
              <a:buFont typeface="Courier New" pitchFamily="49" charset="0"/>
              <a:buChar char="o"/>
              <a:defRPr sz="1800" baseline="0">
                <a:solidFill>
                  <a:schemeClr val="bg2"/>
                </a:solidFill>
              </a:defRPr>
            </a:lvl4pPr>
            <a:lvl5pPr>
              <a:buClr>
                <a:schemeClr val="bg1"/>
              </a:buClr>
              <a:buSzPct val="70000"/>
              <a:buFont typeface="Arial" pitchFamily="34" charset="0"/>
              <a:buChar char="•"/>
              <a:defRPr sz="1800">
                <a:solidFill>
                  <a:schemeClr val="bg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ext Placeholder 8"/>
          <p:cNvSpPr>
            <a:spLocks noGrp="1"/>
          </p:cNvSpPr>
          <p:nvPr>
            <p:ph type="body" sz="quarter" idx="10"/>
          </p:nvPr>
        </p:nvSpPr>
        <p:spPr>
          <a:xfrm>
            <a:off x="1905000" y="5791200"/>
            <a:ext cx="6781800" cy="609600"/>
          </a:xfrm>
          <a:prstGeom prst="rect">
            <a:avLst/>
          </a:prstGeom>
        </p:spPr>
        <p:txBody>
          <a:bodyPr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smtClean="0"/>
              <a:t>Click to edit Master text styles</a:t>
            </a:r>
          </a:p>
        </p:txBody>
      </p:sp>
    </p:spTree>
    <p:extLst>
      <p:ext uri="{BB962C8B-B14F-4D97-AF65-F5344CB8AC3E}">
        <p14:creationId xmlns:p14="http://schemas.microsoft.com/office/powerpoint/2010/main" val="1750952943"/>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lnSpc>
                <a:spcPts val="3800"/>
              </a:lnSpc>
              <a:defRPr sz="3600" b="1" cap="all" baseline="0">
                <a:solidFill>
                  <a:schemeClr val="bg1"/>
                </a:solidFill>
                <a:effectLst/>
              </a:defRPr>
            </a:lvl1pPr>
          </a:lstStyle>
          <a:p>
            <a:r>
              <a:rPr lang="en-US" smtClean="0"/>
              <a:t>Click to edit Master title style</a:t>
            </a:r>
            <a:endParaRPr lang="en-US" dirty="0"/>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lnSpc>
                <a:spcPts val="2200"/>
              </a:lnSpc>
              <a:buNone/>
              <a:defRPr sz="2000" baseline="0">
                <a:solidFill>
                  <a:schemeClr val="bg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2330516596"/>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baseline="0">
                <a:solidFill>
                  <a:schemeClr val="bg1"/>
                </a:solidFill>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3575050" y="273051"/>
            <a:ext cx="5111750" cy="5518150"/>
          </a:xfrm>
          <a:prstGeom prst="rect">
            <a:avLst/>
          </a:prstGeom>
        </p:spPr>
        <p:txBody>
          <a:bodyPr anchor="ctr" anchorCtr="0"/>
          <a:lstStyle>
            <a:lvl1pPr>
              <a:buClr>
                <a:schemeClr val="bg1"/>
              </a:buClr>
              <a:buSzPct val="70000"/>
              <a:buFont typeface="Wingdings" pitchFamily="2" charset="2"/>
              <a:buChar char="q"/>
              <a:defRPr sz="2400" b="1">
                <a:solidFill>
                  <a:schemeClr val="bg2"/>
                </a:solidFill>
              </a:defRPr>
            </a:lvl1pPr>
            <a:lvl2pPr>
              <a:buClr>
                <a:schemeClr val="bg1"/>
              </a:buClr>
              <a:buSzPct val="100000"/>
              <a:buFont typeface="Wingdings" pitchFamily="2" charset="2"/>
              <a:buChar char="§"/>
              <a:defRPr sz="2000">
                <a:solidFill>
                  <a:schemeClr val="bg2"/>
                </a:solidFill>
              </a:defRPr>
            </a:lvl2pPr>
            <a:lvl3pPr>
              <a:buClr>
                <a:schemeClr val="bg1"/>
              </a:buClr>
              <a:buSzPct val="100000"/>
              <a:buFont typeface="Arial" pitchFamily="34" charset="0"/>
              <a:buChar char="•"/>
              <a:defRPr sz="1800">
                <a:solidFill>
                  <a:schemeClr val="bg2"/>
                </a:solidFill>
              </a:defRPr>
            </a:lvl3pPr>
            <a:lvl4pPr>
              <a:buClr>
                <a:schemeClr val="bg1"/>
              </a:buClr>
              <a:buSzPct val="70000"/>
              <a:buFont typeface="Courier New" pitchFamily="49" charset="0"/>
              <a:buChar char="o"/>
              <a:defRPr sz="1800">
                <a:solidFill>
                  <a:schemeClr val="bg2"/>
                </a:solidFill>
              </a:defRPr>
            </a:lvl4pPr>
            <a:lvl5pPr>
              <a:buClr>
                <a:schemeClr val="bg1"/>
              </a:buClr>
              <a:buSzPct val="70000"/>
              <a:buFont typeface="Arial" pitchFamily="34" charset="0"/>
              <a:buChar char="•"/>
              <a:defRPr sz="1800">
                <a:solidFill>
                  <a:schemeClr val="bg2"/>
                </a:solidFill>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1435101"/>
            <a:ext cx="3008313" cy="4356099"/>
          </a:xfrm>
          <a:prstGeom prst="rect">
            <a:avLst/>
          </a:prstGeom>
        </p:spPr>
        <p:txBody>
          <a:bodyPr/>
          <a:lstStyle>
            <a:lvl1pPr marL="0" indent="0">
              <a:buNone/>
              <a:defRPr sz="1400" baseline="0">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a:p>
            <a:pPr lvl="1"/>
            <a:r>
              <a:rPr lang="en-US" smtClean="0"/>
              <a:t>Second level</a:t>
            </a:r>
          </a:p>
        </p:txBody>
      </p:sp>
      <p:sp>
        <p:nvSpPr>
          <p:cNvPr id="7" name="Text Placeholder 8"/>
          <p:cNvSpPr>
            <a:spLocks noGrp="1"/>
          </p:cNvSpPr>
          <p:nvPr>
            <p:ph type="body" sz="quarter" idx="10"/>
          </p:nvPr>
        </p:nvSpPr>
        <p:spPr>
          <a:xfrm>
            <a:off x="457200" y="5791200"/>
            <a:ext cx="8229600" cy="609600"/>
          </a:xfrm>
          <a:prstGeom prst="rect">
            <a:avLst/>
          </a:prstGeom>
        </p:spPr>
        <p:txBody>
          <a:bodyPr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smtClean="0"/>
              <a:t>Click to edit Master text styles</a:t>
            </a:r>
          </a:p>
        </p:txBody>
      </p:sp>
    </p:spTree>
    <p:extLst>
      <p:ext uri="{BB962C8B-B14F-4D97-AF65-F5344CB8AC3E}">
        <p14:creationId xmlns:p14="http://schemas.microsoft.com/office/powerpoint/2010/main" val="3626511293"/>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baseline="0">
                <a:solidFill>
                  <a:schemeClr val="bg1"/>
                </a:solidFill>
                <a:effectLst/>
              </a:defRPr>
            </a:lvl1pPr>
          </a:lstStyle>
          <a:p>
            <a:r>
              <a:rPr lang="en-US" smtClean="0"/>
              <a:t>Click to edit Master title style</a:t>
            </a:r>
            <a:endParaRPr lang="en-US" dirty="0"/>
          </a:p>
        </p:txBody>
      </p:sp>
      <p:sp>
        <p:nvSpPr>
          <p:cNvPr id="3" name="Picture Placeholder 2"/>
          <p:cNvSpPr>
            <a:spLocks noGrp="1"/>
          </p:cNvSpPr>
          <p:nvPr>
            <p:ph type="pic" idx="1"/>
          </p:nvPr>
        </p:nvSpPr>
        <p:spPr>
          <a:xfrm>
            <a:off x="1792288" y="612775"/>
            <a:ext cx="5486400" cy="4114800"/>
          </a:xfrm>
          <a:prstGeom prst="rect">
            <a:avLst/>
          </a:prstGeom>
          <a:ln w="25400">
            <a:solidFill>
              <a:schemeClr val="bg2"/>
            </a:solidFill>
          </a:ln>
          <a:effectLst>
            <a:outerShdw blurRad="44450" dist="27940" dir="5400000" algn="ctr">
              <a:srgbClr val="000000">
                <a:alpha val="32000"/>
              </a:srgbClr>
            </a:outerShdw>
          </a:effectLst>
        </p:spPr>
        <p:txBody>
          <a:bodyPr/>
          <a:lstStyle>
            <a:lvl1pPr marL="0" indent="0">
              <a:buNone/>
              <a:defRPr sz="3200">
                <a:solidFill>
                  <a:schemeClr val="bg1"/>
                </a:solidFill>
                <a:effectLs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endParaRPr lang="en-US" noProof="0"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baseline="0">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946047980"/>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losing">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5" name="Rectangle 4"/>
          <p:cNvSpPr>
            <a:spLocks noChangeArrowheads="1"/>
          </p:cNvSpPr>
          <p:nvPr userDrawn="1"/>
        </p:nvSpPr>
        <p:spPr bwMode="auto">
          <a:xfrm>
            <a:off x="1371600" y="4343400"/>
            <a:ext cx="64008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fontAlgn="base" hangingPunct="1">
              <a:spcBef>
                <a:spcPct val="0"/>
              </a:spcBef>
              <a:spcAft>
                <a:spcPct val="0"/>
              </a:spcAft>
              <a:defRPr/>
            </a:pPr>
            <a:r>
              <a:rPr lang="en-US" altLang="en-US" sz="1300" b="1" smtClean="0">
                <a:solidFill>
                  <a:srgbClr val="FFFFFF"/>
                </a:solidFill>
                <a:latin typeface="Myriad Web Pro" charset="0"/>
              </a:rPr>
              <a:t>For more information please contact Centers for Disease Control and Prevention</a:t>
            </a:r>
          </a:p>
        </p:txBody>
      </p:sp>
      <p:sp>
        <p:nvSpPr>
          <p:cNvPr id="6" name="Rectangle 5"/>
          <p:cNvSpPr>
            <a:spLocks noChangeArrowheads="1"/>
          </p:cNvSpPr>
          <p:nvPr userDrawn="1"/>
        </p:nvSpPr>
        <p:spPr bwMode="auto">
          <a:xfrm>
            <a:off x="1371600" y="4705350"/>
            <a:ext cx="59436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fontAlgn="base" hangingPunct="1">
              <a:spcBef>
                <a:spcPct val="0"/>
              </a:spcBef>
              <a:spcAft>
                <a:spcPct val="0"/>
              </a:spcAft>
              <a:defRPr/>
            </a:pPr>
            <a:r>
              <a:rPr lang="en-US" altLang="en-US" sz="1200" smtClean="0">
                <a:solidFill>
                  <a:srgbClr val="FFFFFF"/>
                </a:solidFill>
                <a:latin typeface="Myriad Web Pro" charset="0"/>
              </a:rPr>
              <a:t>1600 Clifton Road NE, Atlanta, GA 30333</a:t>
            </a:r>
          </a:p>
          <a:p>
            <a:pPr eaLnBrk="1" fontAlgn="base" hangingPunct="1">
              <a:spcBef>
                <a:spcPct val="0"/>
              </a:spcBef>
              <a:spcAft>
                <a:spcPct val="0"/>
              </a:spcAft>
              <a:defRPr/>
            </a:pPr>
            <a:r>
              <a:rPr lang="en-US" altLang="en-US" sz="1200" smtClean="0">
                <a:solidFill>
                  <a:srgbClr val="FFFFFF"/>
                </a:solidFill>
                <a:latin typeface="Myriad Web Pro" charset="0"/>
              </a:rPr>
              <a:t>Telephone, 1-800-CDC-INFO (232-4636)/TTY: 1-888-232-6348</a:t>
            </a:r>
          </a:p>
          <a:p>
            <a:pPr eaLnBrk="1" fontAlgn="base" hangingPunct="1">
              <a:spcBef>
                <a:spcPct val="0"/>
              </a:spcBef>
              <a:spcAft>
                <a:spcPct val="0"/>
              </a:spcAft>
              <a:defRPr/>
            </a:pPr>
            <a:r>
              <a:rPr lang="en-US" altLang="en-US" sz="1200" smtClean="0">
                <a:solidFill>
                  <a:srgbClr val="FFFFFF"/>
                </a:solidFill>
                <a:latin typeface="Myriad Web Pro" charset="0"/>
              </a:rPr>
              <a:t>E-mail: cdcinfo@cdc.gov 	Web: www.cdc.gov</a:t>
            </a:r>
          </a:p>
        </p:txBody>
      </p:sp>
      <p:sp>
        <p:nvSpPr>
          <p:cNvPr id="9" name="Rectangle 8"/>
          <p:cNvSpPr>
            <a:spLocks noChangeArrowheads="1"/>
          </p:cNvSpPr>
          <p:nvPr userDrawn="1"/>
        </p:nvSpPr>
        <p:spPr bwMode="auto">
          <a:xfrm>
            <a:off x="1371600" y="5421313"/>
            <a:ext cx="5943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fontAlgn="base" hangingPunct="1">
              <a:spcBef>
                <a:spcPct val="0"/>
              </a:spcBef>
              <a:spcAft>
                <a:spcPct val="0"/>
              </a:spcAft>
              <a:defRPr/>
            </a:pPr>
            <a:r>
              <a:rPr lang="en-US" altLang="en-US" sz="900" smtClean="0">
                <a:solidFill>
                  <a:srgbClr val="FFFFFF"/>
                </a:solidFill>
                <a:latin typeface="Myriad Web Pro" charset="0"/>
              </a:rPr>
              <a:t>The findings and conclusions in this report are those of the authors and do not necessarily represent the official position of the Centers for Disease Control and Prevention.</a:t>
            </a:r>
          </a:p>
        </p:txBody>
      </p:sp>
      <p:sp>
        <p:nvSpPr>
          <p:cNvPr id="3" name="Subtitle 2"/>
          <p:cNvSpPr>
            <a:spLocks noGrp="1"/>
          </p:cNvSpPr>
          <p:nvPr>
            <p:ph type="subTitle" idx="1"/>
          </p:nvPr>
        </p:nvSpPr>
        <p:spPr>
          <a:xfrm>
            <a:off x="1371600" y="1981200"/>
            <a:ext cx="6400800" cy="2057400"/>
          </a:xfrm>
          <a:prstGeom prst="rect">
            <a:avLst/>
          </a:prstGeom>
        </p:spPr>
        <p:txBody>
          <a:bodyPr/>
          <a:lstStyle>
            <a:lvl1pPr marL="0" indent="0" algn="ctr">
              <a:buNone/>
              <a:defRPr sz="2800" b="1" baseline="0">
                <a:solidFill>
                  <a:schemeClr val="bg2"/>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smtClean="0"/>
          </a:p>
        </p:txBody>
      </p:sp>
      <p:sp>
        <p:nvSpPr>
          <p:cNvPr id="7" name="Text Placeholder 5"/>
          <p:cNvSpPr>
            <a:spLocks noGrp="1"/>
          </p:cNvSpPr>
          <p:nvPr>
            <p:ph type="body" sz="quarter" idx="11"/>
          </p:nvPr>
        </p:nvSpPr>
        <p:spPr>
          <a:xfrm>
            <a:off x="1828800" y="6263640"/>
            <a:ext cx="5105400" cy="182880"/>
          </a:xfrm>
          <a:prstGeom prst="rect">
            <a:avLst/>
          </a:prstGeom>
        </p:spPr>
        <p:txBody>
          <a:bodyPr/>
          <a:lstStyle>
            <a:lvl1pPr>
              <a:buNone/>
              <a:defRPr sz="1000" baseline="0">
                <a:solidFill>
                  <a:schemeClr val="tx2"/>
                </a:solidFill>
              </a:defRPr>
            </a:lvl1pPr>
          </a:lstStyle>
          <a:p>
            <a:pPr lvl="0"/>
            <a:r>
              <a:rPr lang="en-US" smtClean="0"/>
              <a:t>Click to edit Master text styles</a:t>
            </a:r>
          </a:p>
        </p:txBody>
      </p:sp>
      <p:sp>
        <p:nvSpPr>
          <p:cNvPr id="8" name="Text Placeholder 6"/>
          <p:cNvSpPr>
            <a:spLocks noGrp="1"/>
          </p:cNvSpPr>
          <p:nvPr>
            <p:ph type="body" sz="quarter" idx="12"/>
          </p:nvPr>
        </p:nvSpPr>
        <p:spPr>
          <a:xfrm>
            <a:off x="1828800" y="6464808"/>
            <a:ext cx="5105400" cy="228600"/>
          </a:xfrm>
          <a:prstGeom prst="rect">
            <a:avLst/>
          </a:prstGeom>
        </p:spPr>
        <p:txBody>
          <a:bodyPr/>
          <a:lstStyle>
            <a:lvl1pPr>
              <a:buNone/>
              <a:defRPr sz="1000" baseline="0">
                <a:solidFill>
                  <a:schemeClr val="tx2"/>
                </a:solidFill>
              </a:defRPr>
            </a:lvl1pPr>
          </a:lstStyle>
          <a:p>
            <a:pPr lvl="0"/>
            <a:r>
              <a:rPr lang="en-US" smtClean="0"/>
              <a:t>Click to edit Master text styles</a:t>
            </a:r>
          </a:p>
        </p:txBody>
      </p:sp>
    </p:spTree>
    <p:extLst>
      <p:ext uri="{BB962C8B-B14F-4D97-AF65-F5344CB8AC3E}">
        <p14:creationId xmlns:p14="http://schemas.microsoft.com/office/powerpoint/2010/main" val="1564799810"/>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5" name="Subtitle 2"/>
          <p:cNvSpPr>
            <a:spLocks noGrp="1"/>
          </p:cNvSpPr>
          <p:nvPr>
            <p:ph type="subTitle" idx="1" hasCustomPrompt="1"/>
          </p:nvPr>
        </p:nvSpPr>
        <p:spPr>
          <a:xfrm>
            <a:off x="1371600" y="3886200"/>
            <a:ext cx="6400800" cy="457200"/>
          </a:xfrm>
          <a:prstGeom prst="rect">
            <a:avLst/>
          </a:prstGeom>
        </p:spPr>
        <p:txBody>
          <a:bodyPr/>
          <a:lstStyle>
            <a:lvl1pPr marL="0" indent="0" algn="ctr">
              <a:buNone/>
              <a:defRPr sz="2000" b="1" baseline="0">
                <a:solidFill>
                  <a:schemeClr val="bg2"/>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Presenters Name – Myriad Pro, Bold, 20pt</a:t>
            </a:r>
          </a:p>
        </p:txBody>
      </p:sp>
      <p:sp>
        <p:nvSpPr>
          <p:cNvPr id="9" name="Text Placeholder 8"/>
          <p:cNvSpPr>
            <a:spLocks noGrp="1"/>
          </p:cNvSpPr>
          <p:nvPr>
            <p:ph type="body" sz="quarter" idx="10" hasCustomPrompt="1"/>
          </p:nvPr>
        </p:nvSpPr>
        <p:spPr>
          <a:xfrm>
            <a:off x="1371600" y="4267200"/>
            <a:ext cx="6400800" cy="1295400"/>
          </a:xfrm>
          <a:prstGeom prst="rect">
            <a:avLst/>
          </a:prstGeom>
        </p:spPr>
        <p:txBody>
          <a:bodyPr/>
          <a:lstStyle>
            <a:lvl1pPr algn="ctr">
              <a:lnSpc>
                <a:spcPts val="2000"/>
              </a:lnSpc>
              <a:buNone/>
              <a:defRPr sz="18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sz="1800" dirty="0" smtClean="0"/>
              <a:t>Title of Presenter –Myriad Pro, 18pt</a:t>
            </a:r>
          </a:p>
          <a:p>
            <a:pPr lvl="0"/>
            <a:endParaRPr lang="en-US" sz="1800" dirty="0" smtClean="0"/>
          </a:p>
          <a:p>
            <a:pPr lvl="0"/>
            <a:r>
              <a:rPr lang="en-US" sz="1800" dirty="0" smtClean="0"/>
              <a:t>Title of Event</a:t>
            </a:r>
          </a:p>
          <a:p>
            <a:pPr lvl="0"/>
            <a:r>
              <a:rPr lang="en-US" sz="1800" dirty="0" smtClean="0"/>
              <a:t>Date of Event</a:t>
            </a:r>
            <a:endParaRPr lang="en-US" dirty="0"/>
          </a:p>
        </p:txBody>
      </p:sp>
      <p:sp>
        <p:nvSpPr>
          <p:cNvPr id="11" name="Title 1"/>
          <p:cNvSpPr>
            <a:spLocks noGrp="1"/>
          </p:cNvSpPr>
          <p:nvPr>
            <p:ph type="title" hasCustomPrompt="1"/>
          </p:nvPr>
        </p:nvSpPr>
        <p:spPr>
          <a:xfrm>
            <a:off x="457200" y="1981200"/>
            <a:ext cx="8229600" cy="1676400"/>
          </a:xfrm>
          <a:prstGeom prst="rect">
            <a:avLst/>
          </a:prstGeom>
        </p:spPr>
        <p:txBody>
          <a:bodyPr/>
          <a:lstStyle>
            <a:lvl1pPr>
              <a:lnSpc>
                <a:spcPts val="3000"/>
              </a:lnSpc>
              <a:defRPr sz="2800" b="1" baseline="0">
                <a:solidFill>
                  <a:schemeClr val="bg1"/>
                </a:solidFill>
                <a:effectLst/>
              </a:defRPr>
            </a:lvl1pPr>
          </a:lstStyle>
          <a:p>
            <a:r>
              <a:rPr lang="en-US" dirty="0" smtClean="0"/>
              <a:t>Title of Presentation – Myriad Pro</a:t>
            </a:r>
            <a:br>
              <a:rPr lang="en-US" dirty="0" smtClean="0"/>
            </a:br>
            <a:r>
              <a:rPr lang="en-US" dirty="0" smtClean="0"/>
              <a:t> Bold, Shadow 28pt</a:t>
            </a:r>
            <a:endParaRPr lang="en-US" dirty="0"/>
          </a:p>
        </p:txBody>
      </p:sp>
      <p:sp>
        <p:nvSpPr>
          <p:cNvPr id="6" name="Text Placeholder 5"/>
          <p:cNvSpPr>
            <a:spLocks noGrp="1"/>
          </p:cNvSpPr>
          <p:nvPr userDrawn="1">
            <p:ph type="body" sz="quarter" idx="11" hasCustomPrompt="1"/>
          </p:nvPr>
        </p:nvSpPr>
        <p:spPr>
          <a:xfrm>
            <a:off x="1828800" y="6263640"/>
            <a:ext cx="5105400" cy="182880"/>
          </a:xfrm>
          <a:prstGeom prst="rect">
            <a:avLst/>
          </a:prstGeom>
        </p:spPr>
        <p:txBody>
          <a:bodyPr/>
          <a:lstStyle>
            <a:lvl1pPr>
              <a:buNone/>
              <a:defRPr sz="1000" baseline="0">
                <a:solidFill>
                  <a:schemeClr val="tx2"/>
                </a:solidFill>
              </a:defRPr>
            </a:lvl1pPr>
          </a:lstStyle>
          <a:p>
            <a:r>
              <a:rPr lang="en-US" dirty="0" smtClean="0"/>
              <a:t>Office of the Director</a:t>
            </a:r>
            <a:endParaRPr lang="en-US" dirty="0"/>
          </a:p>
        </p:txBody>
      </p:sp>
      <p:sp>
        <p:nvSpPr>
          <p:cNvPr id="7" name="Text Placeholder 6"/>
          <p:cNvSpPr>
            <a:spLocks noGrp="1"/>
          </p:cNvSpPr>
          <p:nvPr userDrawn="1">
            <p:ph type="body" sz="quarter" idx="12" hasCustomPrompt="1"/>
          </p:nvPr>
        </p:nvSpPr>
        <p:spPr>
          <a:xfrm>
            <a:off x="1828800" y="6464808"/>
            <a:ext cx="5105400" cy="228600"/>
          </a:xfrm>
          <a:prstGeom prst="rect">
            <a:avLst/>
          </a:prstGeom>
        </p:spPr>
        <p:txBody>
          <a:bodyPr/>
          <a:lstStyle>
            <a:lvl1pPr>
              <a:buNone/>
              <a:defRPr sz="1000" baseline="0">
                <a:solidFill>
                  <a:schemeClr val="tx2"/>
                </a:solidFill>
              </a:defRPr>
            </a:lvl1pPr>
          </a:lstStyle>
          <a:p>
            <a:r>
              <a:rPr lang="en-US" dirty="0" smtClean="0"/>
              <a:t>Place Office Title Here</a:t>
            </a:r>
            <a:endParaRPr lang="en-US" dirty="0"/>
          </a:p>
        </p:txBody>
      </p:sp>
    </p:spTree>
    <p:extLst>
      <p:ext uri="{BB962C8B-B14F-4D97-AF65-F5344CB8AC3E}">
        <p14:creationId xmlns:p14="http://schemas.microsoft.com/office/powerpoint/2010/main" val="383000481"/>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asic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1143000"/>
          </a:xfrm>
          <a:prstGeom prst="rect">
            <a:avLst/>
          </a:prstGeom>
        </p:spPr>
        <p:txBody>
          <a:bodyPr anchor="b" anchorCtr="0"/>
          <a:lstStyle>
            <a:lvl1pPr>
              <a:lnSpc>
                <a:spcPts val="3000"/>
              </a:lnSpc>
              <a:defRPr sz="2800" b="1" baseline="0">
                <a:solidFill>
                  <a:schemeClr val="bg1"/>
                </a:solidFill>
                <a:effectLst/>
              </a:defRPr>
            </a:lvl1pPr>
          </a:lstStyle>
          <a:p>
            <a:r>
              <a:rPr lang="en-US" dirty="0" smtClean="0"/>
              <a:t>Headline – Myriad Pro, Bold, Shadow, 28pt</a:t>
            </a:r>
            <a:endParaRPr lang="en-US" dirty="0"/>
          </a:p>
        </p:txBody>
      </p:sp>
      <p:sp>
        <p:nvSpPr>
          <p:cNvPr id="3" name="Content Placeholder 2"/>
          <p:cNvSpPr>
            <a:spLocks noGrp="1"/>
          </p:cNvSpPr>
          <p:nvPr>
            <p:ph idx="1" hasCustomPrompt="1"/>
          </p:nvPr>
        </p:nvSpPr>
        <p:spPr>
          <a:xfrm>
            <a:off x="457200" y="1600201"/>
            <a:ext cx="8229600" cy="4191000"/>
          </a:xfrm>
          <a:prstGeom prst="rect">
            <a:avLst/>
          </a:prstGeom>
        </p:spPr>
        <p:txBody>
          <a:bodyPr/>
          <a:lstStyle>
            <a:lvl1pPr>
              <a:buClr>
                <a:schemeClr val="bg1"/>
              </a:buClr>
              <a:buSzPct val="70000"/>
              <a:buFont typeface="Wingdings" pitchFamily="2" charset="2"/>
              <a:buChar char="q"/>
              <a:defRPr sz="2400" b="1" baseline="0">
                <a:solidFill>
                  <a:schemeClr val="bg2"/>
                </a:solidFill>
              </a:defRPr>
            </a:lvl1pPr>
            <a:lvl2pPr>
              <a:buClr>
                <a:schemeClr val="bg1"/>
              </a:buClr>
              <a:buSzPct val="100000"/>
              <a:buFont typeface="Wingdings" pitchFamily="2" charset="2"/>
              <a:buChar char="§"/>
              <a:defRPr sz="2000">
                <a:solidFill>
                  <a:schemeClr val="bg2"/>
                </a:solidFill>
              </a:defRPr>
            </a:lvl2pPr>
            <a:lvl3pPr>
              <a:buClr>
                <a:schemeClr val="bg1"/>
              </a:buClr>
              <a:buSzPct val="100000"/>
              <a:buFont typeface="Arial" pitchFamily="34" charset="0"/>
              <a:buChar char="•"/>
              <a:defRPr sz="1800">
                <a:solidFill>
                  <a:schemeClr val="bg2"/>
                </a:solidFill>
              </a:defRPr>
            </a:lvl3pPr>
            <a:lvl4pPr>
              <a:buClr>
                <a:schemeClr val="bg1"/>
              </a:buClr>
              <a:buSzPct val="70000"/>
              <a:buFont typeface="Courier New" pitchFamily="49" charset="0"/>
              <a:buChar char="o"/>
              <a:defRPr sz="1800" baseline="0">
                <a:solidFill>
                  <a:schemeClr val="bg2"/>
                </a:solidFill>
              </a:defRPr>
            </a:lvl4pPr>
            <a:lvl5pPr>
              <a:buClr>
                <a:schemeClr val="bg1"/>
              </a:buClr>
              <a:buSzPct val="70000"/>
              <a:buFont typeface="Arial" pitchFamily="34" charset="0"/>
              <a:buChar char="•"/>
              <a:defRPr sz="1800">
                <a:solidFill>
                  <a:schemeClr val="bg2"/>
                </a:solidFill>
              </a:defRPr>
            </a:lvl5pPr>
          </a:lstStyle>
          <a:p>
            <a:pPr lvl="0"/>
            <a:r>
              <a:rPr lang="en-US" dirty="0" smtClean="0"/>
              <a:t>First level – Myriad Pro, Bold, 24pt</a:t>
            </a:r>
          </a:p>
          <a:p>
            <a:pPr lvl="1"/>
            <a:r>
              <a:rPr lang="en-US" dirty="0" smtClean="0"/>
              <a:t>Second level – Myriad Pro, 20pt</a:t>
            </a:r>
          </a:p>
          <a:p>
            <a:pPr lvl="2"/>
            <a:r>
              <a:rPr lang="en-US" dirty="0" smtClean="0"/>
              <a:t>Third level – Myriad Pro, 18pt	</a:t>
            </a:r>
          </a:p>
          <a:p>
            <a:pPr lvl="3"/>
            <a:r>
              <a:rPr lang="en-US" dirty="0" smtClean="0"/>
              <a:t>Fourth level – Myriad Pro, 18pt</a:t>
            </a:r>
          </a:p>
          <a:p>
            <a:pPr lvl="4"/>
            <a:r>
              <a:rPr lang="en-US" dirty="0" smtClean="0"/>
              <a:t>Fifth level – Myriad Pro, 18pt</a:t>
            </a:r>
            <a:endParaRPr lang="en-US" dirty="0"/>
          </a:p>
        </p:txBody>
      </p:sp>
      <p:sp>
        <p:nvSpPr>
          <p:cNvPr id="7" name="Text Placeholder 8"/>
          <p:cNvSpPr>
            <a:spLocks noGrp="1"/>
          </p:cNvSpPr>
          <p:nvPr>
            <p:ph type="body" sz="quarter" idx="10" hasCustomPrompt="1"/>
          </p:nvPr>
        </p:nvSpPr>
        <p:spPr>
          <a:xfrm>
            <a:off x="457200" y="5791200"/>
            <a:ext cx="8229600" cy="609600"/>
          </a:xfrm>
          <a:prstGeom prst="rect">
            <a:avLst/>
          </a:prstGeom>
        </p:spPr>
        <p:txBody>
          <a:bodyPr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smtClean="0"/>
              <a:t>*Citations and references – Myriad Pro, 11pt</a:t>
            </a:r>
            <a:endParaRPr lang="en-US" dirty="0"/>
          </a:p>
        </p:txBody>
      </p:sp>
    </p:spTree>
    <p:extLst>
      <p:ext uri="{BB962C8B-B14F-4D97-AF65-F5344CB8AC3E}">
        <p14:creationId xmlns:p14="http://schemas.microsoft.com/office/powerpoint/2010/main" val="3386648785"/>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Data Slide (for content heavy tables and charts)">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1143000"/>
          </a:xfrm>
          <a:prstGeom prst="rect">
            <a:avLst/>
          </a:prstGeom>
        </p:spPr>
        <p:txBody>
          <a:bodyPr anchor="b" anchorCtr="0"/>
          <a:lstStyle>
            <a:lvl1pPr>
              <a:lnSpc>
                <a:spcPts val="3000"/>
              </a:lnSpc>
              <a:defRPr sz="2800" b="1" baseline="0">
                <a:solidFill>
                  <a:schemeClr val="bg1"/>
                </a:solidFill>
                <a:effectLst/>
              </a:defRPr>
            </a:lvl1pPr>
          </a:lstStyle>
          <a:p>
            <a:r>
              <a:rPr lang="en-US" dirty="0" smtClean="0"/>
              <a:t>Headline – Myriad Pro, Bold, Shadow, 28pt</a:t>
            </a:r>
            <a:endParaRPr lang="en-US" dirty="0"/>
          </a:p>
        </p:txBody>
      </p:sp>
      <p:sp>
        <p:nvSpPr>
          <p:cNvPr id="3" name="Content Placeholder 2"/>
          <p:cNvSpPr>
            <a:spLocks noGrp="1"/>
          </p:cNvSpPr>
          <p:nvPr>
            <p:ph idx="1" hasCustomPrompt="1"/>
          </p:nvPr>
        </p:nvSpPr>
        <p:spPr>
          <a:xfrm>
            <a:off x="457200" y="1600201"/>
            <a:ext cx="8229600" cy="4191000"/>
          </a:xfrm>
          <a:prstGeom prst="rect">
            <a:avLst/>
          </a:prstGeom>
        </p:spPr>
        <p:txBody>
          <a:bodyPr/>
          <a:lstStyle>
            <a:lvl1pPr>
              <a:buClr>
                <a:schemeClr val="bg1"/>
              </a:buClr>
              <a:buSzPct val="70000"/>
              <a:buFont typeface="Wingdings" pitchFamily="2" charset="2"/>
              <a:buChar char="q"/>
              <a:defRPr sz="2400" b="1" baseline="0">
                <a:solidFill>
                  <a:schemeClr val="bg2"/>
                </a:solidFill>
              </a:defRPr>
            </a:lvl1pPr>
            <a:lvl2pPr>
              <a:buClr>
                <a:schemeClr val="bg1"/>
              </a:buClr>
              <a:buSzPct val="100000"/>
              <a:buFont typeface="Wingdings" pitchFamily="2" charset="2"/>
              <a:buChar char="§"/>
              <a:defRPr sz="2000">
                <a:solidFill>
                  <a:schemeClr val="bg2"/>
                </a:solidFill>
              </a:defRPr>
            </a:lvl2pPr>
            <a:lvl3pPr>
              <a:buClr>
                <a:schemeClr val="bg1"/>
              </a:buClr>
              <a:buSzPct val="100000"/>
              <a:buFont typeface="Arial" pitchFamily="34" charset="0"/>
              <a:buChar char="•"/>
              <a:defRPr sz="1800">
                <a:solidFill>
                  <a:schemeClr val="bg2"/>
                </a:solidFill>
              </a:defRPr>
            </a:lvl3pPr>
            <a:lvl4pPr>
              <a:buClr>
                <a:schemeClr val="bg1"/>
              </a:buClr>
              <a:buSzPct val="70000"/>
              <a:buFont typeface="Courier New" pitchFamily="49" charset="0"/>
              <a:buChar char="o"/>
              <a:defRPr sz="1800" baseline="0">
                <a:solidFill>
                  <a:schemeClr val="bg2"/>
                </a:solidFill>
              </a:defRPr>
            </a:lvl4pPr>
            <a:lvl5pPr>
              <a:buClr>
                <a:schemeClr val="bg1"/>
              </a:buClr>
              <a:buSzPct val="70000"/>
              <a:buFont typeface="Arial" pitchFamily="34" charset="0"/>
              <a:buChar char="•"/>
              <a:defRPr sz="1800">
                <a:solidFill>
                  <a:schemeClr val="bg2"/>
                </a:solidFill>
              </a:defRPr>
            </a:lvl5pPr>
          </a:lstStyle>
          <a:p>
            <a:pPr lvl="0"/>
            <a:r>
              <a:rPr lang="en-US" dirty="0" smtClean="0"/>
              <a:t>First level – Myriad Pro, Bold, 24pt</a:t>
            </a:r>
          </a:p>
          <a:p>
            <a:pPr lvl="1"/>
            <a:r>
              <a:rPr lang="en-US" dirty="0" smtClean="0"/>
              <a:t>Second level – Myriad Pro, 20pt</a:t>
            </a:r>
          </a:p>
          <a:p>
            <a:pPr lvl="2"/>
            <a:r>
              <a:rPr lang="en-US" dirty="0" smtClean="0"/>
              <a:t>Third level – Myriad Pro, 18pt	</a:t>
            </a:r>
          </a:p>
          <a:p>
            <a:pPr lvl="3"/>
            <a:r>
              <a:rPr lang="en-US" dirty="0" smtClean="0"/>
              <a:t>Fourth level – Myriad Pro, 18pt</a:t>
            </a:r>
          </a:p>
          <a:p>
            <a:pPr lvl="4"/>
            <a:r>
              <a:rPr lang="en-US" dirty="0" smtClean="0"/>
              <a:t>Fifth level – Myriad Pro, 18pt</a:t>
            </a:r>
            <a:endParaRPr lang="en-US" dirty="0"/>
          </a:p>
        </p:txBody>
      </p:sp>
      <p:sp>
        <p:nvSpPr>
          <p:cNvPr id="7" name="Text Placeholder 8"/>
          <p:cNvSpPr>
            <a:spLocks noGrp="1"/>
          </p:cNvSpPr>
          <p:nvPr>
            <p:ph type="body" sz="quarter" idx="10" hasCustomPrompt="1"/>
          </p:nvPr>
        </p:nvSpPr>
        <p:spPr>
          <a:xfrm>
            <a:off x="457200" y="5791200"/>
            <a:ext cx="8229600" cy="609600"/>
          </a:xfrm>
          <a:prstGeom prst="rect">
            <a:avLst/>
          </a:prstGeom>
        </p:spPr>
        <p:txBody>
          <a:bodyPr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smtClean="0"/>
              <a:t>*Citations and references – Myriad Pro, 11pt</a:t>
            </a:r>
            <a:endParaRPr lang="en-US" dirty="0"/>
          </a:p>
        </p:txBody>
      </p:sp>
    </p:spTree>
    <p:extLst>
      <p:ext uri="{BB962C8B-B14F-4D97-AF65-F5344CB8AC3E}">
        <p14:creationId xmlns:p14="http://schemas.microsoft.com/office/powerpoint/2010/main" val="1830155192"/>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Badg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5" name="Subtitle 2"/>
          <p:cNvSpPr>
            <a:spLocks noGrp="1"/>
          </p:cNvSpPr>
          <p:nvPr>
            <p:ph type="subTitle" idx="1" hasCustomPrompt="1"/>
          </p:nvPr>
        </p:nvSpPr>
        <p:spPr>
          <a:xfrm>
            <a:off x="1371600" y="3886200"/>
            <a:ext cx="6400800" cy="457200"/>
          </a:xfrm>
          <a:prstGeom prst="rect">
            <a:avLst/>
          </a:prstGeom>
        </p:spPr>
        <p:txBody>
          <a:bodyPr/>
          <a:lstStyle>
            <a:lvl1pPr marL="0" indent="0" algn="ctr">
              <a:buNone/>
              <a:defRPr sz="2000" b="1" baseline="0">
                <a:solidFill>
                  <a:schemeClr val="bg2"/>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Presenters Name – Myriad Pro, Bold, 20pt</a:t>
            </a:r>
          </a:p>
        </p:txBody>
      </p:sp>
      <p:sp>
        <p:nvSpPr>
          <p:cNvPr id="9" name="Text Placeholder 8"/>
          <p:cNvSpPr>
            <a:spLocks noGrp="1"/>
          </p:cNvSpPr>
          <p:nvPr>
            <p:ph type="body" sz="quarter" idx="10" hasCustomPrompt="1"/>
          </p:nvPr>
        </p:nvSpPr>
        <p:spPr>
          <a:xfrm>
            <a:off x="1371600" y="4267200"/>
            <a:ext cx="6400800" cy="1295400"/>
          </a:xfrm>
          <a:prstGeom prst="rect">
            <a:avLst/>
          </a:prstGeom>
        </p:spPr>
        <p:txBody>
          <a:bodyPr/>
          <a:lstStyle>
            <a:lvl1pPr algn="ctr">
              <a:lnSpc>
                <a:spcPts val="2000"/>
              </a:lnSpc>
              <a:buNone/>
              <a:defRPr sz="18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sz="1800" dirty="0" smtClean="0"/>
              <a:t>Title of Presenter –Myriad Pro, 18pt</a:t>
            </a:r>
          </a:p>
          <a:p>
            <a:pPr lvl="0"/>
            <a:endParaRPr lang="en-US" sz="1800" dirty="0" smtClean="0"/>
          </a:p>
          <a:p>
            <a:pPr lvl="0"/>
            <a:r>
              <a:rPr lang="en-US" sz="1800" dirty="0" smtClean="0"/>
              <a:t>Title of Event</a:t>
            </a:r>
          </a:p>
          <a:p>
            <a:pPr lvl="0"/>
            <a:r>
              <a:rPr lang="en-US" sz="1800" dirty="0" smtClean="0"/>
              <a:t>Date of Event</a:t>
            </a:r>
            <a:endParaRPr lang="en-US" dirty="0"/>
          </a:p>
        </p:txBody>
      </p:sp>
      <p:sp>
        <p:nvSpPr>
          <p:cNvPr id="11" name="Title 1"/>
          <p:cNvSpPr>
            <a:spLocks noGrp="1"/>
          </p:cNvSpPr>
          <p:nvPr>
            <p:ph type="title" hasCustomPrompt="1"/>
          </p:nvPr>
        </p:nvSpPr>
        <p:spPr>
          <a:xfrm>
            <a:off x="457200" y="1981200"/>
            <a:ext cx="8229600" cy="1676400"/>
          </a:xfrm>
          <a:prstGeom prst="rect">
            <a:avLst/>
          </a:prstGeom>
        </p:spPr>
        <p:txBody>
          <a:bodyPr/>
          <a:lstStyle>
            <a:lvl1pPr>
              <a:lnSpc>
                <a:spcPts val="3000"/>
              </a:lnSpc>
              <a:defRPr sz="2800" b="1" baseline="0">
                <a:solidFill>
                  <a:schemeClr val="bg1"/>
                </a:solidFill>
                <a:effectLst/>
              </a:defRPr>
            </a:lvl1pPr>
          </a:lstStyle>
          <a:p>
            <a:r>
              <a:rPr lang="en-US" dirty="0" smtClean="0"/>
              <a:t>Title of Presentation – Myriad Pro</a:t>
            </a:r>
            <a:br>
              <a:rPr lang="en-US" dirty="0" smtClean="0"/>
            </a:br>
            <a:r>
              <a:rPr lang="en-US" dirty="0" smtClean="0"/>
              <a:t> Bold, Shadow 28pt</a:t>
            </a:r>
            <a:endParaRPr lang="en-US" dirty="0"/>
          </a:p>
        </p:txBody>
      </p:sp>
    </p:spTree>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Slide Badg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5" name="Subtitle 2"/>
          <p:cNvSpPr>
            <a:spLocks noGrp="1"/>
          </p:cNvSpPr>
          <p:nvPr>
            <p:ph type="subTitle" idx="1" hasCustomPrompt="1"/>
          </p:nvPr>
        </p:nvSpPr>
        <p:spPr>
          <a:xfrm>
            <a:off x="1371600" y="3886200"/>
            <a:ext cx="6400800" cy="457200"/>
          </a:xfrm>
          <a:prstGeom prst="rect">
            <a:avLst/>
          </a:prstGeom>
        </p:spPr>
        <p:txBody>
          <a:bodyPr/>
          <a:lstStyle>
            <a:lvl1pPr marL="0" indent="0" algn="ctr">
              <a:buNone/>
              <a:defRPr sz="2000" b="1" baseline="0">
                <a:solidFill>
                  <a:schemeClr val="bg2"/>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Presenters Name – Myriad Pro, Bold, 20pt</a:t>
            </a:r>
          </a:p>
        </p:txBody>
      </p:sp>
      <p:sp>
        <p:nvSpPr>
          <p:cNvPr id="9" name="Text Placeholder 8"/>
          <p:cNvSpPr>
            <a:spLocks noGrp="1"/>
          </p:cNvSpPr>
          <p:nvPr>
            <p:ph type="body" sz="quarter" idx="10" hasCustomPrompt="1"/>
          </p:nvPr>
        </p:nvSpPr>
        <p:spPr>
          <a:xfrm>
            <a:off x="1371600" y="4267200"/>
            <a:ext cx="6400800" cy="1295400"/>
          </a:xfrm>
          <a:prstGeom prst="rect">
            <a:avLst/>
          </a:prstGeom>
        </p:spPr>
        <p:txBody>
          <a:bodyPr/>
          <a:lstStyle>
            <a:lvl1pPr algn="ctr">
              <a:lnSpc>
                <a:spcPts val="2000"/>
              </a:lnSpc>
              <a:buNone/>
              <a:defRPr sz="18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sz="1800" dirty="0" smtClean="0"/>
              <a:t>Title of Presenter –Myriad Pro, 18pt</a:t>
            </a:r>
          </a:p>
          <a:p>
            <a:pPr lvl="0"/>
            <a:endParaRPr lang="en-US" sz="1800" dirty="0" smtClean="0"/>
          </a:p>
          <a:p>
            <a:pPr lvl="0"/>
            <a:r>
              <a:rPr lang="en-US" sz="1800" dirty="0" smtClean="0"/>
              <a:t>Title of Event</a:t>
            </a:r>
          </a:p>
          <a:p>
            <a:pPr lvl="0"/>
            <a:r>
              <a:rPr lang="en-US" sz="1800" dirty="0" smtClean="0"/>
              <a:t>Date of Event</a:t>
            </a:r>
            <a:endParaRPr lang="en-US" dirty="0"/>
          </a:p>
        </p:txBody>
      </p:sp>
      <p:sp>
        <p:nvSpPr>
          <p:cNvPr id="11" name="Title 1"/>
          <p:cNvSpPr>
            <a:spLocks noGrp="1"/>
          </p:cNvSpPr>
          <p:nvPr>
            <p:ph type="title" hasCustomPrompt="1"/>
          </p:nvPr>
        </p:nvSpPr>
        <p:spPr>
          <a:xfrm>
            <a:off x="457200" y="1981200"/>
            <a:ext cx="8229600" cy="1676400"/>
          </a:xfrm>
          <a:prstGeom prst="rect">
            <a:avLst/>
          </a:prstGeom>
        </p:spPr>
        <p:txBody>
          <a:bodyPr/>
          <a:lstStyle>
            <a:lvl1pPr>
              <a:lnSpc>
                <a:spcPts val="3000"/>
              </a:lnSpc>
              <a:defRPr sz="2800" b="1" baseline="0">
                <a:solidFill>
                  <a:schemeClr val="bg1"/>
                </a:solidFill>
                <a:effectLst/>
              </a:defRPr>
            </a:lvl1pPr>
          </a:lstStyle>
          <a:p>
            <a:r>
              <a:rPr lang="en-US" dirty="0" smtClean="0"/>
              <a:t>Title of Presentation – Myriad Pro</a:t>
            </a:r>
            <a:br>
              <a:rPr lang="en-US" dirty="0" smtClean="0"/>
            </a:br>
            <a:r>
              <a:rPr lang="en-US" dirty="0" smtClean="0"/>
              <a:t> Bold, Shadow 28pt</a:t>
            </a:r>
            <a:endParaRPr lang="en-US" dirty="0"/>
          </a:p>
        </p:txBody>
      </p:sp>
    </p:spTree>
    <p:extLst>
      <p:ext uri="{BB962C8B-B14F-4D97-AF65-F5344CB8AC3E}">
        <p14:creationId xmlns:p14="http://schemas.microsoft.com/office/powerpoint/2010/main" val="1615996585"/>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asic Content Badg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1143000"/>
          </a:xfrm>
          <a:prstGeom prst="rect">
            <a:avLst/>
          </a:prstGeom>
        </p:spPr>
        <p:txBody>
          <a:bodyPr anchor="b" anchorCtr="0"/>
          <a:lstStyle>
            <a:lvl1pPr>
              <a:lnSpc>
                <a:spcPts val="3000"/>
              </a:lnSpc>
              <a:defRPr sz="2800" b="1" baseline="0">
                <a:solidFill>
                  <a:schemeClr val="bg1"/>
                </a:solidFill>
                <a:effectLst/>
              </a:defRPr>
            </a:lvl1pPr>
          </a:lstStyle>
          <a:p>
            <a:r>
              <a:rPr lang="en-US" dirty="0" smtClean="0"/>
              <a:t>Headline – Myriad Pro, Bold, Shadow, 28pt</a:t>
            </a:r>
            <a:endParaRPr lang="en-US" dirty="0"/>
          </a:p>
        </p:txBody>
      </p:sp>
      <p:sp>
        <p:nvSpPr>
          <p:cNvPr id="3" name="Content Placeholder 2"/>
          <p:cNvSpPr>
            <a:spLocks noGrp="1"/>
          </p:cNvSpPr>
          <p:nvPr>
            <p:ph idx="1" hasCustomPrompt="1"/>
          </p:nvPr>
        </p:nvSpPr>
        <p:spPr>
          <a:xfrm>
            <a:off x="457200" y="1600201"/>
            <a:ext cx="8229600" cy="4191000"/>
          </a:xfrm>
          <a:prstGeom prst="rect">
            <a:avLst/>
          </a:prstGeom>
        </p:spPr>
        <p:txBody>
          <a:bodyPr/>
          <a:lstStyle>
            <a:lvl1pPr>
              <a:buClr>
                <a:schemeClr val="bg1"/>
              </a:buClr>
              <a:buSzPct val="70000"/>
              <a:buFont typeface="Wingdings" pitchFamily="2" charset="2"/>
              <a:buChar char="q"/>
              <a:defRPr sz="2400" b="1" baseline="0">
                <a:solidFill>
                  <a:schemeClr val="bg2"/>
                </a:solidFill>
              </a:defRPr>
            </a:lvl1pPr>
            <a:lvl2pPr>
              <a:buClr>
                <a:schemeClr val="bg1"/>
              </a:buClr>
              <a:buSzPct val="100000"/>
              <a:buFont typeface="Wingdings" pitchFamily="2" charset="2"/>
              <a:buChar char="§"/>
              <a:defRPr sz="2000">
                <a:solidFill>
                  <a:schemeClr val="bg2"/>
                </a:solidFill>
              </a:defRPr>
            </a:lvl2pPr>
            <a:lvl3pPr>
              <a:buClr>
                <a:schemeClr val="bg1"/>
              </a:buClr>
              <a:buSzPct val="100000"/>
              <a:buFont typeface="Arial" pitchFamily="34" charset="0"/>
              <a:buChar char="•"/>
              <a:defRPr sz="1800">
                <a:solidFill>
                  <a:schemeClr val="bg2"/>
                </a:solidFill>
              </a:defRPr>
            </a:lvl3pPr>
            <a:lvl4pPr>
              <a:buClr>
                <a:schemeClr val="bg1"/>
              </a:buClr>
              <a:buSzPct val="70000"/>
              <a:buFont typeface="Courier New" pitchFamily="49" charset="0"/>
              <a:buChar char="o"/>
              <a:defRPr sz="1800" baseline="0">
                <a:solidFill>
                  <a:schemeClr val="bg2"/>
                </a:solidFill>
              </a:defRPr>
            </a:lvl4pPr>
            <a:lvl5pPr>
              <a:buClr>
                <a:schemeClr val="bg1"/>
              </a:buClr>
              <a:buSzPct val="70000"/>
              <a:buFont typeface="Arial" pitchFamily="34" charset="0"/>
              <a:buChar char="•"/>
              <a:defRPr sz="1800">
                <a:solidFill>
                  <a:schemeClr val="bg2"/>
                </a:solidFill>
              </a:defRPr>
            </a:lvl5pPr>
          </a:lstStyle>
          <a:p>
            <a:pPr lvl="0"/>
            <a:r>
              <a:rPr lang="en-US" dirty="0" smtClean="0"/>
              <a:t>First level – Myriad Pro, Bold, 24pt</a:t>
            </a:r>
          </a:p>
          <a:p>
            <a:pPr lvl="1"/>
            <a:r>
              <a:rPr lang="en-US" dirty="0" smtClean="0"/>
              <a:t>Second level – Myriad Pro, 20pt</a:t>
            </a:r>
          </a:p>
          <a:p>
            <a:pPr lvl="2"/>
            <a:r>
              <a:rPr lang="en-US" dirty="0" smtClean="0"/>
              <a:t>Third level – Myriad Pro, 18pt	</a:t>
            </a:r>
          </a:p>
          <a:p>
            <a:pPr lvl="3"/>
            <a:r>
              <a:rPr lang="en-US" dirty="0" smtClean="0"/>
              <a:t>Fourth level – Myriad Pro, 18pt</a:t>
            </a:r>
          </a:p>
          <a:p>
            <a:pPr lvl="4"/>
            <a:r>
              <a:rPr lang="en-US" dirty="0" smtClean="0"/>
              <a:t>Fifth level – Myriad Pro, 18pt</a:t>
            </a:r>
            <a:endParaRPr lang="en-US" dirty="0"/>
          </a:p>
        </p:txBody>
      </p:sp>
      <p:sp>
        <p:nvSpPr>
          <p:cNvPr id="7" name="Text Placeholder 8"/>
          <p:cNvSpPr>
            <a:spLocks noGrp="1"/>
          </p:cNvSpPr>
          <p:nvPr>
            <p:ph type="body" sz="quarter" idx="10" hasCustomPrompt="1"/>
          </p:nvPr>
        </p:nvSpPr>
        <p:spPr>
          <a:xfrm>
            <a:off x="1905000" y="5791200"/>
            <a:ext cx="6781800" cy="609600"/>
          </a:xfrm>
          <a:prstGeom prst="rect">
            <a:avLst/>
          </a:prstGeom>
        </p:spPr>
        <p:txBody>
          <a:bodyPr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smtClean="0"/>
              <a:t>*Citations and references – Myriad Pro, 11pt</a:t>
            </a:r>
            <a:endParaRPr lang="en-US" dirty="0"/>
          </a:p>
        </p:txBody>
      </p:sp>
    </p:spTree>
    <p:extLst>
      <p:ext uri="{BB962C8B-B14F-4D97-AF65-F5344CB8AC3E}">
        <p14:creationId xmlns:p14="http://schemas.microsoft.com/office/powerpoint/2010/main" val="3470379402"/>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2313" y="4406900"/>
            <a:ext cx="7772400" cy="1362075"/>
          </a:xfrm>
          <a:prstGeom prst="rect">
            <a:avLst/>
          </a:prstGeom>
        </p:spPr>
        <p:txBody>
          <a:bodyPr anchor="t"/>
          <a:lstStyle>
            <a:lvl1pPr algn="l">
              <a:lnSpc>
                <a:spcPts val="3800"/>
              </a:lnSpc>
              <a:defRPr sz="3600" b="1" cap="all" baseline="0">
                <a:solidFill>
                  <a:schemeClr val="bg1"/>
                </a:solidFill>
                <a:effectLst/>
              </a:defRPr>
            </a:lvl1pPr>
          </a:lstStyle>
          <a:p>
            <a:r>
              <a:rPr lang="en-US" dirty="0" smtClean="0"/>
              <a:t>Section Header</a:t>
            </a:r>
            <a:br>
              <a:rPr lang="en-US" dirty="0" smtClean="0"/>
            </a:br>
            <a:r>
              <a:rPr lang="en-US" dirty="0" smtClean="0"/>
              <a:t>Myriad Pro, bold, shadow, 36pt </a:t>
            </a:r>
            <a:endParaRPr lang="en-US" dirty="0"/>
          </a:p>
        </p:txBody>
      </p:sp>
      <p:sp>
        <p:nvSpPr>
          <p:cNvPr id="3" name="Text Placeholder 2"/>
          <p:cNvSpPr>
            <a:spLocks noGrp="1"/>
          </p:cNvSpPr>
          <p:nvPr>
            <p:ph type="body" idx="1" hasCustomPrompt="1"/>
          </p:nvPr>
        </p:nvSpPr>
        <p:spPr>
          <a:xfrm>
            <a:off x="722313" y="2906713"/>
            <a:ext cx="7772400" cy="1500187"/>
          </a:xfrm>
          <a:prstGeom prst="rect">
            <a:avLst/>
          </a:prstGeom>
        </p:spPr>
        <p:txBody>
          <a:bodyPr anchor="b"/>
          <a:lstStyle>
            <a:lvl1pPr marL="0" indent="0">
              <a:lnSpc>
                <a:spcPts val="2200"/>
              </a:lnSpc>
              <a:buNone/>
              <a:defRPr sz="2000" baseline="0">
                <a:solidFill>
                  <a:schemeClr val="bg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Subhead – Myriad Pro, 20pt</a:t>
            </a:r>
          </a:p>
        </p:txBody>
      </p:sp>
    </p:spTree>
    <p:extLst>
      <p:ext uri="{BB962C8B-B14F-4D97-AF65-F5344CB8AC3E}">
        <p14:creationId xmlns:p14="http://schemas.microsoft.com/office/powerpoint/2010/main" val="1099386389"/>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3050"/>
            <a:ext cx="3008313" cy="1162050"/>
          </a:xfrm>
          <a:prstGeom prst="rect">
            <a:avLst/>
          </a:prstGeom>
        </p:spPr>
        <p:txBody>
          <a:bodyPr anchor="b"/>
          <a:lstStyle>
            <a:lvl1pPr algn="l">
              <a:defRPr sz="2000" b="1" baseline="0">
                <a:solidFill>
                  <a:schemeClr val="bg1"/>
                </a:solidFill>
                <a:effectLst/>
              </a:defRPr>
            </a:lvl1pPr>
          </a:lstStyle>
          <a:p>
            <a:r>
              <a:rPr lang="en-US" dirty="0" smtClean="0"/>
              <a:t>Header – Myriad Pro, bold, shadow, 20pt</a:t>
            </a:r>
            <a:endParaRPr lang="en-US" dirty="0"/>
          </a:p>
        </p:txBody>
      </p:sp>
      <p:sp>
        <p:nvSpPr>
          <p:cNvPr id="3" name="Content Placeholder 2"/>
          <p:cNvSpPr>
            <a:spLocks noGrp="1"/>
          </p:cNvSpPr>
          <p:nvPr>
            <p:ph idx="1" hasCustomPrompt="1"/>
          </p:nvPr>
        </p:nvSpPr>
        <p:spPr>
          <a:xfrm>
            <a:off x="3575050" y="273051"/>
            <a:ext cx="5111750" cy="5518150"/>
          </a:xfrm>
          <a:prstGeom prst="rect">
            <a:avLst/>
          </a:prstGeom>
        </p:spPr>
        <p:txBody>
          <a:bodyPr anchor="ctr" anchorCtr="0"/>
          <a:lstStyle>
            <a:lvl1pPr>
              <a:buClr>
                <a:schemeClr val="bg1"/>
              </a:buClr>
              <a:buSzPct val="70000"/>
              <a:buFont typeface="Wingdings" pitchFamily="2" charset="2"/>
              <a:buChar char="q"/>
              <a:defRPr sz="2400" b="1">
                <a:solidFill>
                  <a:schemeClr val="bg2"/>
                </a:solidFill>
              </a:defRPr>
            </a:lvl1pPr>
            <a:lvl2pPr>
              <a:buClr>
                <a:schemeClr val="bg1"/>
              </a:buClr>
              <a:buSzPct val="100000"/>
              <a:buFont typeface="Wingdings" pitchFamily="2" charset="2"/>
              <a:buChar char="§"/>
              <a:defRPr sz="2000">
                <a:solidFill>
                  <a:schemeClr val="bg2"/>
                </a:solidFill>
              </a:defRPr>
            </a:lvl2pPr>
            <a:lvl3pPr>
              <a:buClr>
                <a:schemeClr val="bg1"/>
              </a:buClr>
              <a:buSzPct val="100000"/>
              <a:buFont typeface="Arial" pitchFamily="34" charset="0"/>
              <a:buChar char="•"/>
              <a:defRPr sz="1800">
                <a:solidFill>
                  <a:schemeClr val="bg2"/>
                </a:solidFill>
              </a:defRPr>
            </a:lvl3pPr>
            <a:lvl4pPr>
              <a:buClr>
                <a:schemeClr val="bg1"/>
              </a:buClr>
              <a:buSzPct val="70000"/>
              <a:buFont typeface="Courier New" pitchFamily="49" charset="0"/>
              <a:buChar char="o"/>
              <a:defRPr sz="1800">
                <a:solidFill>
                  <a:schemeClr val="bg2"/>
                </a:solidFill>
              </a:defRPr>
            </a:lvl4pPr>
            <a:lvl5pPr>
              <a:buClr>
                <a:schemeClr val="bg1"/>
              </a:buClr>
              <a:buSzPct val="70000"/>
              <a:buFont typeface="Arial" pitchFamily="34" charset="0"/>
              <a:buChar char="•"/>
              <a:defRPr sz="1800">
                <a:solidFill>
                  <a:schemeClr val="bg2"/>
                </a:solidFill>
              </a:defRPr>
            </a:lvl5pPr>
            <a:lvl6pPr>
              <a:defRPr sz="2000"/>
            </a:lvl6pPr>
            <a:lvl7pPr>
              <a:defRPr sz="2000"/>
            </a:lvl7pPr>
            <a:lvl8pPr>
              <a:defRPr sz="2000"/>
            </a:lvl8pPr>
            <a:lvl9pPr>
              <a:defRPr sz="2000"/>
            </a:lvl9pPr>
          </a:lstStyle>
          <a:p>
            <a:pPr lvl="0"/>
            <a:r>
              <a:rPr lang="en-US" dirty="0" smtClean="0"/>
              <a:t>First level – Myriad Pro, bold, 24pt</a:t>
            </a:r>
          </a:p>
          <a:p>
            <a:pPr lvl="1"/>
            <a:r>
              <a:rPr lang="en-US" dirty="0" smtClean="0"/>
              <a:t>Second level – Myriad Pro, 20pt</a:t>
            </a:r>
          </a:p>
          <a:p>
            <a:pPr lvl="2"/>
            <a:r>
              <a:rPr lang="en-US" dirty="0" smtClean="0"/>
              <a:t>Third level – Myriad Pro, 18pt	</a:t>
            </a:r>
          </a:p>
          <a:p>
            <a:pPr lvl="3"/>
            <a:r>
              <a:rPr lang="en-US" dirty="0" smtClean="0"/>
              <a:t>Fourth level – Myriad Pro, 18pt</a:t>
            </a:r>
          </a:p>
          <a:p>
            <a:pPr lvl="4"/>
            <a:r>
              <a:rPr lang="en-US" dirty="0" smtClean="0"/>
              <a:t>Fifth level – Myriad Pro, 18pt</a:t>
            </a:r>
            <a:endParaRPr lang="en-US" dirty="0"/>
          </a:p>
        </p:txBody>
      </p:sp>
      <p:sp>
        <p:nvSpPr>
          <p:cNvPr id="4" name="Text Placeholder 3"/>
          <p:cNvSpPr>
            <a:spLocks noGrp="1"/>
          </p:cNvSpPr>
          <p:nvPr>
            <p:ph type="body" sz="half" idx="2" hasCustomPrompt="1"/>
          </p:nvPr>
        </p:nvSpPr>
        <p:spPr>
          <a:xfrm>
            <a:off x="457200" y="1435101"/>
            <a:ext cx="3008313" cy="4356099"/>
          </a:xfrm>
          <a:prstGeom prst="rect">
            <a:avLst/>
          </a:prstGeom>
        </p:spPr>
        <p:txBody>
          <a:bodyPr/>
          <a:lstStyle>
            <a:lvl1pPr marL="0" indent="0">
              <a:buNone/>
              <a:defRPr sz="1400" baseline="0">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Paragraph of type</a:t>
            </a:r>
          </a:p>
          <a:p>
            <a:pPr lvl="0"/>
            <a:r>
              <a:rPr lang="en-US" dirty="0" smtClean="0"/>
              <a:t>Myriad Pro, 14pt</a:t>
            </a:r>
          </a:p>
        </p:txBody>
      </p:sp>
      <p:sp>
        <p:nvSpPr>
          <p:cNvPr id="7" name="Text Placeholder 8"/>
          <p:cNvSpPr>
            <a:spLocks noGrp="1"/>
          </p:cNvSpPr>
          <p:nvPr>
            <p:ph type="body" sz="quarter" idx="10" hasCustomPrompt="1"/>
          </p:nvPr>
        </p:nvSpPr>
        <p:spPr>
          <a:xfrm>
            <a:off x="457200" y="5791200"/>
            <a:ext cx="8229600" cy="609600"/>
          </a:xfrm>
          <a:prstGeom prst="rect">
            <a:avLst/>
          </a:prstGeom>
        </p:spPr>
        <p:txBody>
          <a:bodyPr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smtClean="0"/>
              <a:t>*Citations and references – Myriad Pro, 11pt</a:t>
            </a:r>
            <a:endParaRPr lang="en-US" dirty="0"/>
          </a:p>
        </p:txBody>
      </p:sp>
    </p:spTree>
    <p:extLst>
      <p:ext uri="{BB962C8B-B14F-4D97-AF65-F5344CB8AC3E}">
        <p14:creationId xmlns:p14="http://schemas.microsoft.com/office/powerpoint/2010/main" val="4036490378"/>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792288" y="4800600"/>
            <a:ext cx="5486400" cy="566738"/>
          </a:xfrm>
          <a:prstGeom prst="rect">
            <a:avLst/>
          </a:prstGeom>
        </p:spPr>
        <p:txBody>
          <a:bodyPr anchor="b"/>
          <a:lstStyle>
            <a:lvl1pPr algn="l">
              <a:defRPr sz="2000" b="1" baseline="0">
                <a:solidFill>
                  <a:schemeClr val="bg1"/>
                </a:solidFill>
                <a:effectLst/>
              </a:defRPr>
            </a:lvl1pPr>
          </a:lstStyle>
          <a:p>
            <a:r>
              <a:rPr lang="en-US" dirty="0" smtClean="0"/>
              <a:t>Photo Title – Myriad Pro, Bold, Shadow, 20pt</a:t>
            </a:r>
            <a:endParaRPr lang="en-US" dirty="0"/>
          </a:p>
        </p:txBody>
      </p:sp>
      <p:sp>
        <p:nvSpPr>
          <p:cNvPr id="3" name="Picture Placeholder 2"/>
          <p:cNvSpPr>
            <a:spLocks noGrp="1"/>
          </p:cNvSpPr>
          <p:nvPr>
            <p:ph type="pic" idx="1"/>
          </p:nvPr>
        </p:nvSpPr>
        <p:spPr>
          <a:xfrm>
            <a:off x="1792288" y="612775"/>
            <a:ext cx="5486400" cy="4114800"/>
          </a:xfrm>
          <a:prstGeom prst="rect">
            <a:avLst/>
          </a:prstGeom>
          <a:ln w="25400">
            <a:solidFill>
              <a:schemeClr val="bg2"/>
            </a:solidFill>
          </a:ln>
          <a:effectLst>
            <a:outerShdw blurRad="44450" dist="27940" dir="5400000" algn="ctr">
              <a:srgbClr val="000000">
                <a:alpha val="32000"/>
              </a:srgbClr>
            </a:outerShdw>
          </a:effectLst>
        </p:spPr>
        <p:txBody>
          <a:bodyPr/>
          <a:lstStyle>
            <a:lvl1pPr marL="0" indent="0">
              <a:buNone/>
              <a:defRPr sz="3200">
                <a:solidFill>
                  <a:schemeClr val="bg1"/>
                </a:solidFill>
                <a:effectLs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hasCustomPrompt="1"/>
          </p:nvPr>
        </p:nvSpPr>
        <p:spPr>
          <a:xfrm>
            <a:off x="1792288" y="5367338"/>
            <a:ext cx="5486400" cy="804862"/>
          </a:xfrm>
          <a:prstGeom prst="rect">
            <a:avLst/>
          </a:prstGeom>
        </p:spPr>
        <p:txBody>
          <a:bodyPr/>
          <a:lstStyle>
            <a:lvl1pPr marL="0" indent="0">
              <a:buNone/>
              <a:defRPr sz="1400" baseline="0">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Caption or credits for photo – Myriad Pro, 14pt</a:t>
            </a:r>
          </a:p>
        </p:txBody>
      </p:sp>
    </p:spTree>
    <p:extLst>
      <p:ext uri="{BB962C8B-B14F-4D97-AF65-F5344CB8AC3E}">
        <p14:creationId xmlns:p14="http://schemas.microsoft.com/office/powerpoint/2010/main" val="19409917"/>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losing">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1371600" y="1981200"/>
            <a:ext cx="6400800" cy="2057400"/>
          </a:xfrm>
          <a:prstGeom prst="rect">
            <a:avLst/>
          </a:prstGeom>
        </p:spPr>
        <p:txBody>
          <a:bodyPr/>
          <a:lstStyle>
            <a:lvl1pPr marL="0" indent="0" algn="ctr">
              <a:buNone/>
              <a:defRPr sz="2800" b="1" baseline="0">
                <a:solidFill>
                  <a:schemeClr val="bg2"/>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Closing– Myriad Pro, Bold, 28pt</a:t>
            </a:r>
          </a:p>
        </p:txBody>
      </p:sp>
      <p:sp>
        <p:nvSpPr>
          <p:cNvPr id="9" name="Rectangle 8"/>
          <p:cNvSpPr/>
          <p:nvPr userDrawn="1"/>
        </p:nvSpPr>
        <p:spPr>
          <a:xfrm>
            <a:off x="1371600" y="4343400"/>
            <a:ext cx="6400800" cy="292388"/>
          </a:xfrm>
          <a:prstGeom prst="rect">
            <a:avLst/>
          </a:prstGeom>
        </p:spPr>
        <p:txBody>
          <a:bodyPr wrap="square">
            <a:spAutoFit/>
          </a:bodyPr>
          <a:lstStyle/>
          <a:p>
            <a:r>
              <a:rPr lang="en-US" sz="1300" b="1" dirty="0" smtClean="0">
                <a:solidFill>
                  <a:srgbClr val="FFFFFF"/>
                </a:solidFill>
              </a:rPr>
              <a:t>For more information please contact Centers for Disease Control and Prevention</a:t>
            </a:r>
          </a:p>
        </p:txBody>
      </p:sp>
      <p:sp>
        <p:nvSpPr>
          <p:cNvPr id="11" name="Rectangle 10"/>
          <p:cNvSpPr/>
          <p:nvPr userDrawn="1"/>
        </p:nvSpPr>
        <p:spPr>
          <a:xfrm>
            <a:off x="1371600" y="4706034"/>
            <a:ext cx="5943600" cy="646331"/>
          </a:xfrm>
          <a:prstGeom prst="rect">
            <a:avLst/>
          </a:prstGeom>
        </p:spPr>
        <p:txBody>
          <a:bodyPr wrap="square">
            <a:spAutoFit/>
          </a:bodyPr>
          <a:lstStyle/>
          <a:p>
            <a:r>
              <a:rPr lang="en-US" sz="1200" dirty="0" smtClean="0">
                <a:solidFill>
                  <a:srgbClr val="FFFFFF"/>
                </a:solidFill>
              </a:rPr>
              <a:t>1600 Clifton Road NE, Atlanta, GA 30333</a:t>
            </a:r>
          </a:p>
          <a:p>
            <a:r>
              <a:rPr lang="en-US" sz="1200" dirty="0" smtClean="0">
                <a:solidFill>
                  <a:srgbClr val="FFFFFF"/>
                </a:solidFill>
              </a:rPr>
              <a:t>Telephone, 1-800-CDC-INFO (232-4636)/TTY: 1-888-232-6348</a:t>
            </a:r>
          </a:p>
          <a:p>
            <a:r>
              <a:rPr lang="en-US" sz="1200" dirty="0" smtClean="0">
                <a:solidFill>
                  <a:srgbClr val="FFFFFF"/>
                </a:solidFill>
              </a:rPr>
              <a:t>E-mail: cdcinfo@cdc.gov 	Web: www.cdc.gov</a:t>
            </a:r>
          </a:p>
        </p:txBody>
      </p:sp>
      <p:sp>
        <p:nvSpPr>
          <p:cNvPr id="7" name="Text Placeholder 5"/>
          <p:cNvSpPr>
            <a:spLocks noGrp="1"/>
          </p:cNvSpPr>
          <p:nvPr>
            <p:ph type="body" sz="quarter" idx="11" hasCustomPrompt="1"/>
          </p:nvPr>
        </p:nvSpPr>
        <p:spPr>
          <a:xfrm>
            <a:off x="1828800" y="6263640"/>
            <a:ext cx="5105400" cy="182880"/>
          </a:xfrm>
          <a:prstGeom prst="rect">
            <a:avLst/>
          </a:prstGeom>
        </p:spPr>
        <p:txBody>
          <a:bodyPr/>
          <a:lstStyle>
            <a:lvl1pPr>
              <a:buNone/>
              <a:defRPr sz="1000" baseline="0">
                <a:solidFill>
                  <a:schemeClr val="tx2"/>
                </a:solidFill>
              </a:defRPr>
            </a:lvl1pPr>
          </a:lstStyle>
          <a:p>
            <a:r>
              <a:rPr lang="en-US" dirty="0" smtClean="0"/>
              <a:t>Office of the Director</a:t>
            </a:r>
            <a:endParaRPr lang="en-US" dirty="0"/>
          </a:p>
        </p:txBody>
      </p:sp>
      <p:sp>
        <p:nvSpPr>
          <p:cNvPr id="8" name="Text Placeholder 6"/>
          <p:cNvSpPr>
            <a:spLocks noGrp="1"/>
          </p:cNvSpPr>
          <p:nvPr>
            <p:ph type="body" sz="quarter" idx="12" hasCustomPrompt="1"/>
          </p:nvPr>
        </p:nvSpPr>
        <p:spPr>
          <a:xfrm>
            <a:off x="1828800" y="6464808"/>
            <a:ext cx="5105400" cy="228600"/>
          </a:xfrm>
          <a:prstGeom prst="rect">
            <a:avLst/>
          </a:prstGeom>
        </p:spPr>
        <p:txBody>
          <a:bodyPr/>
          <a:lstStyle>
            <a:lvl1pPr>
              <a:buNone/>
              <a:defRPr sz="1000" baseline="0">
                <a:solidFill>
                  <a:schemeClr val="tx2"/>
                </a:solidFill>
              </a:defRPr>
            </a:lvl1pPr>
          </a:lstStyle>
          <a:p>
            <a:r>
              <a:rPr lang="en-US" dirty="0" smtClean="0"/>
              <a:t>Place Office Title Here</a:t>
            </a:r>
            <a:endParaRPr lang="en-US" dirty="0"/>
          </a:p>
        </p:txBody>
      </p:sp>
      <p:sp>
        <p:nvSpPr>
          <p:cNvPr id="10" name="Rectangle 9"/>
          <p:cNvSpPr/>
          <p:nvPr userDrawn="1"/>
        </p:nvSpPr>
        <p:spPr>
          <a:xfrm>
            <a:off x="1371600" y="5421868"/>
            <a:ext cx="5943600" cy="369332"/>
          </a:xfrm>
          <a:prstGeom prst="rect">
            <a:avLst/>
          </a:prstGeom>
        </p:spPr>
        <p:txBody>
          <a:bodyPr wrap="square">
            <a:spAutoFit/>
          </a:bodyPr>
          <a:lstStyle/>
          <a:p>
            <a:r>
              <a:rPr lang="en-US" sz="900" dirty="0" smtClean="0">
                <a:solidFill>
                  <a:srgbClr val="FFFFFF"/>
                </a:solidFill>
              </a:rPr>
              <a:t>The findings and conclusions in this report are those of the authors and do not necessarily represent the official position of the Centers for Disease Control and Prevention.</a:t>
            </a:r>
          </a:p>
        </p:txBody>
      </p:sp>
    </p:spTree>
    <p:extLst>
      <p:ext uri="{BB962C8B-B14F-4D97-AF65-F5344CB8AC3E}">
        <p14:creationId xmlns:p14="http://schemas.microsoft.com/office/powerpoint/2010/main" val="1353314428"/>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_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5" name="Subtitle 2"/>
          <p:cNvSpPr>
            <a:spLocks noGrp="1"/>
          </p:cNvSpPr>
          <p:nvPr>
            <p:ph type="subTitle" idx="1" hasCustomPrompt="1"/>
          </p:nvPr>
        </p:nvSpPr>
        <p:spPr>
          <a:xfrm>
            <a:off x="1371600" y="3886200"/>
            <a:ext cx="6400800" cy="457200"/>
          </a:xfrm>
          <a:prstGeom prst="rect">
            <a:avLst/>
          </a:prstGeom>
        </p:spPr>
        <p:txBody>
          <a:bodyPr/>
          <a:lstStyle>
            <a:lvl1pPr marL="0" indent="0" algn="ctr">
              <a:buNone/>
              <a:defRPr sz="2000" b="1" baseline="0">
                <a:solidFill>
                  <a:schemeClr val="bg2"/>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Presenters Name – Myriad Pro, Bold, 20pt</a:t>
            </a:r>
          </a:p>
        </p:txBody>
      </p:sp>
      <p:sp>
        <p:nvSpPr>
          <p:cNvPr id="9" name="Text Placeholder 8"/>
          <p:cNvSpPr>
            <a:spLocks noGrp="1"/>
          </p:cNvSpPr>
          <p:nvPr>
            <p:ph type="body" sz="quarter" idx="10" hasCustomPrompt="1"/>
          </p:nvPr>
        </p:nvSpPr>
        <p:spPr>
          <a:xfrm>
            <a:off x="1371600" y="4267200"/>
            <a:ext cx="6400800" cy="1295400"/>
          </a:xfrm>
          <a:prstGeom prst="rect">
            <a:avLst/>
          </a:prstGeom>
        </p:spPr>
        <p:txBody>
          <a:bodyPr/>
          <a:lstStyle>
            <a:lvl1pPr algn="ctr">
              <a:lnSpc>
                <a:spcPts val="2000"/>
              </a:lnSpc>
              <a:buNone/>
              <a:defRPr sz="18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sz="1800" dirty="0" smtClean="0"/>
              <a:t>Title of Presenter –Myriad Pro, 18pt</a:t>
            </a:r>
          </a:p>
          <a:p>
            <a:pPr lvl="0"/>
            <a:endParaRPr lang="en-US" sz="1800" dirty="0" smtClean="0"/>
          </a:p>
          <a:p>
            <a:pPr lvl="0"/>
            <a:r>
              <a:rPr lang="en-US" sz="1800" dirty="0" smtClean="0"/>
              <a:t>Title of Event</a:t>
            </a:r>
          </a:p>
          <a:p>
            <a:pPr lvl="0"/>
            <a:r>
              <a:rPr lang="en-US" sz="1800" dirty="0" smtClean="0"/>
              <a:t>Date of Event</a:t>
            </a:r>
            <a:endParaRPr lang="en-US" dirty="0"/>
          </a:p>
        </p:txBody>
      </p:sp>
      <p:sp>
        <p:nvSpPr>
          <p:cNvPr id="11" name="Title 1"/>
          <p:cNvSpPr>
            <a:spLocks noGrp="1"/>
          </p:cNvSpPr>
          <p:nvPr>
            <p:ph type="title" hasCustomPrompt="1"/>
          </p:nvPr>
        </p:nvSpPr>
        <p:spPr>
          <a:xfrm>
            <a:off x="457200" y="1981200"/>
            <a:ext cx="8229600" cy="1676400"/>
          </a:xfrm>
          <a:prstGeom prst="rect">
            <a:avLst/>
          </a:prstGeom>
        </p:spPr>
        <p:txBody>
          <a:bodyPr/>
          <a:lstStyle>
            <a:lvl1pPr>
              <a:lnSpc>
                <a:spcPts val="3000"/>
              </a:lnSpc>
              <a:defRPr sz="2800" b="1" baseline="0">
                <a:solidFill>
                  <a:schemeClr val="bg1"/>
                </a:solidFill>
                <a:effectLst/>
              </a:defRPr>
            </a:lvl1pPr>
          </a:lstStyle>
          <a:p>
            <a:r>
              <a:rPr lang="en-US" dirty="0" smtClean="0"/>
              <a:t>Title of Presentation – Myriad Pro</a:t>
            </a:r>
            <a:br>
              <a:rPr lang="en-US" dirty="0" smtClean="0"/>
            </a:br>
            <a:r>
              <a:rPr lang="en-US" dirty="0" smtClean="0"/>
              <a:t> Bold, Shadow 28pt</a:t>
            </a:r>
            <a:endParaRPr lang="en-US" dirty="0"/>
          </a:p>
        </p:txBody>
      </p:sp>
      <p:sp>
        <p:nvSpPr>
          <p:cNvPr id="6" name="Text Placeholder 5"/>
          <p:cNvSpPr>
            <a:spLocks noGrp="1"/>
          </p:cNvSpPr>
          <p:nvPr userDrawn="1">
            <p:ph type="body" sz="quarter" idx="11" hasCustomPrompt="1"/>
          </p:nvPr>
        </p:nvSpPr>
        <p:spPr>
          <a:xfrm>
            <a:off x="1828800" y="6263640"/>
            <a:ext cx="5105400" cy="182880"/>
          </a:xfrm>
          <a:prstGeom prst="rect">
            <a:avLst/>
          </a:prstGeom>
        </p:spPr>
        <p:txBody>
          <a:bodyPr/>
          <a:lstStyle>
            <a:lvl1pPr>
              <a:buNone/>
              <a:defRPr sz="1000" baseline="0">
                <a:solidFill>
                  <a:schemeClr val="tx2"/>
                </a:solidFill>
              </a:defRPr>
            </a:lvl1pPr>
          </a:lstStyle>
          <a:p>
            <a:r>
              <a:rPr lang="en-US" dirty="0" smtClean="0"/>
              <a:t>Office of the Director</a:t>
            </a:r>
            <a:endParaRPr lang="en-US" dirty="0"/>
          </a:p>
        </p:txBody>
      </p:sp>
      <p:sp>
        <p:nvSpPr>
          <p:cNvPr id="7" name="Text Placeholder 6"/>
          <p:cNvSpPr>
            <a:spLocks noGrp="1"/>
          </p:cNvSpPr>
          <p:nvPr userDrawn="1">
            <p:ph type="body" sz="quarter" idx="12" hasCustomPrompt="1"/>
          </p:nvPr>
        </p:nvSpPr>
        <p:spPr>
          <a:xfrm>
            <a:off x="1828800" y="6464808"/>
            <a:ext cx="5105400" cy="228600"/>
          </a:xfrm>
          <a:prstGeom prst="rect">
            <a:avLst/>
          </a:prstGeom>
        </p:spPr>
        <p:txBody>
          <a:bodyPr/>
          <a:lstStyle>
            <a:lvl1pPr>
              <a:buNone/>
              <a:defRPr sz="1000" baseline="0">
                <a:solidFill>
                  <a:schemeClr val="tx2"/>
                </a:solidFill>
              </a:defRPr>
            </a:lvl1pPr>
          </a:lstStyle>
          <a:p>
            <a:r>
              <a:rPr lang="en-US" dirty="0" smtClean="0"/>
              <a:t>Place Office Title Here</a:t>
            </a:r>
            <a:endParaRPr lang="en-US" dirty="0"/>
          </a:p>
        </p:txBody>
      </p:sp>
    </p:spTree>
    <p:extLst>
      <p:ext uri="{BB962C8B-B14F-4D97-AF65-F5344CB8AC3E}">
        <p14:creationId xmlns:p14="http://schemas.microsoft.com/office/powerpoint/2010/main" val="1767269266"/>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6595" y="275333"/>
            <a:ext cx="8230810" cy="1143000"/>
          </a:xfrm>
          <a:prstGeom prst="rect">
            <a:avLst/>
          </a:prstGeom>
        </p:spPr>
        <p:txBody>
          <a:bodyPr lIns="86493" tIns="43247" rIns="86493" bIns="43247"/>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7"/>
            <a:ext cx="4040188" cy="639762"/>
          </a:xfrm>
          <a:prstGeom prst="rect">
            <a:avLst/>
          </a:prstGeom>
        </p:spPr>
        <p:txBody>
          <a:bodyPr lIns="86493" tIns="43247" rIns="86493" bIns="43247" anchor="b"/>
          <a:lstStyle>
            <a:lvl1pPr marL="0" indent="0">
              <a:buNone/>
              <a:defRPr sz="2400" b="1"/>
            </a:lvl1pPr>
            <a:lvl2pPr marL="456384" indent="0">
              <a:buNone/>
              <a:defRPr sz="2000" b="1"/>
            </a:lvl2pPr>
            <a:lvl3pPr marL="912770" indent="0">
              <a:buNone/>
              <a:defRPr sz="1800" b="1"/>
            </a:lvl3pPr>
            <a:lvl4pPr marL="1369152" indent="0">
              <a:buNone/>
              <a:defRPr sz="1600" b="1"/>
            </a:lvl4pPr>
            <a:lvl5pPr marL="1825542" indent="0">
              <a:buNone/>
              <a:defRPr sz="1600" b="1"/>
            </a:lvl5pPr>
            <a:lvl6pPr marL="2281929" indent="0">
              <a:buNone/>
              <a:defRPr sz="1600" b="1"/>
            </a:lvl6pPr>
            <a:lvl7pPr marL="2738311" indent="0">
              <a:buNone/>
              <a:defRPr sz="1600" b="1"/>
            </a:lvl7pPr>
            <a:lvl8pPr marL="3194701" indent="0">
              <a:buNone/>
              <a:defRPr sz="1600" b="1"/>
            </a:lvl8pPr>
            <a:lvl9pPr marL="3651087"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9"/>
            <a:ext cx="4040188" cy="3951288"/>
          </a:xfrm>
          <a:prstGeom prst="rect">
            <a:avLst/>
          </a:prstGeom>
        </p:spPr>
        <p:txBody>
          <a:bodyPr lIns="86493" tIns="43247" rIns="86493" bIns="43247"/>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7"/>
            <a:ext cx="4041775" cy="639762"/>
          </a:xfrm>
          <a:prstGeom prst="rect">
            <a:avLst/>
          </a:prstGeom>
        </p:spPr>
        <p:txBody>
          <a:bodyPr lIns="86493" tIns="43247" rIns="86493" bIns="43247" anchor="b"/>
          <a:lstStyle>
            <a:lvl1pPr marL="0" indent="0">
              <a:buNone/>
              <a:defRPr sz="2400" b="1"/>
            </a:lvl1pPr>
            <a:lvl2pPr marL="456384" indent="0">
              <a:buNone/>
              <a:defRPr sz="2000" b="1"/>
            </a:lvl2pPr>
            <a:lvl3pPr marL="912770" indent="0">
              <a:buNone/>
              <a:defRPr sz="1800" b="1"/>
            </a:lvl3pPr>
            <a:lvl4pPr marL="1369152" indent="0">
              <a:buNone/>
              <a:defRPr sz="1600" b="1"/>
            </a:lvl4pPr>
            <a:lvl5pPr marL="1825542" indent="0">
              <a:buNone/>
              <a:defRPr sz="1600" b="1"/>
            </a:lvl5pPr>
            <a:lvl6pPr marL="2281929" indent="0">
              <a:buNone/>
              <a:defRPr sz="1600" b="1"/>
            </a:lvl6pPr>
            <a:lvl7pPr marL="2738311" indent="0">
              <a:buNone/>
              <a:defRPr sz="1600" b="1"/>
            </a:lvl7pPr>
            <a:lvl8pPr marL="3194701" indent="0">
              <a:buNone/>
              <a:defRPr sz="1600" b="1"/>
            </a:lvl8pPr>
            <a:lvl9pPr marL="3651087"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9"/>
            <a:ext cx="4041775" cy="3951288"/>
          </a:xfrm>
          <a:prstGeom prst="rect">
            <a:avLst/>
          </a:prstGeom>
        </p:spPr>
        <p:txBody>
          <a:bodyPr lIns="86493" tIns="43247" rIns="86493" bIns="43247"/>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a:xfrm>
            <a:off x="456595" y="6356450"/>
            <a:ext cx="2134810" cy="364628"/>
          </a:xfrm>
          <a:prstGeom prst="rect">
            <a:avLst/>
          </a:prstGeom>
        </p:spPr>
        <p:txBody>
          <a:bodyPr lIns="86493" tIns="43247" rIns="86493" bIns="43247"/>
          <a:lstStyle>
            <a:lvl1pPr>
              <a:defRPr/>
            </a:lvl1pPr>
          </a:lstStyle>
          <a:p>
            <a:pPr>
              <a:defRPr/>
            </a:pPr>
            <a:endParaRPr lang="en-US">
              <a:solidFill>
                <a:srgbClr val="0F56DC"/>
              </a:solidFill>
            </a:endParaRPr>
          </a:p>
        </p:txBody>
      </p:sp>
      <p:sp>
        <p:nvSpPr>
          <p:cNvPr id="8" name="Footer Placeholder 4"/>
          <p:cNvSpPr>
            <a:spLocks noGrp="1"/>
          </p:cNvSpPr>
          <p:nvPr>
            <p:ph type="ftr" sz="quarter" idx="11"/>
          </p:nvPr>
        </p:nvSpPr>
        <p:spPr>
          <a:xfrm>
            <a:off x="3123595" y="6356450"/>
            <a:ext cx="2896810" cy="364628"/>
          </a:xfrm>
          <a:prstGeom prst="rect">
            <a:avLst/>
          </a:prstGeom>
        </p:spPr>
        <p:txBody>
          <a:bodyPr lIns="86493" tIns="43247" rIns="86493" bIns="43247"/>
          <a:lstStyle>
            <a:lvl1pPr>
              <a:defRPr/>
            </a:lvl1pPr>
          </a:lstStyle>
          <a:p>
            <a:pPr>
              <a:defRPr/>
            </a:pPr>
            <a:endParaRPr lang="en-US">
              <a:solidFill>
                <a:srgbClr val="0F56DC"/>
              </a:solidFill>
            </a:endParaRPr>
          </a:p>
        </p:txBody>
      </p:sp>
      <p:sp>
        <p:nvSpPr>
          <p:cNvPr id="9" name="Slide Number Placeholder 5"/>
          <p:cNvSpPr>
            <a:spLocks noGrp="1"/>
          </p:cNvSpPr>
          <p:nvPr>
            <p:ph type="sldNum" sz="quarter" idx="12"/>
          </p:nvPr>
        </p:nvSpPr>
        <p:spPr>
          <a:xfrm>
            <a:off x="8686800" y="6477000"/>
            <a:ext cx="457200" cy="381000"/>
          </a:xfrm>
          <a:prstGeom prst="rect">
            <a:avLst/>
          </a:prstGeom>
        </p:spPr>
        <p:txBody>
          <a:bodyPr lIns="86493" tIns="43247" rIns="86493" bIns="43247"/>
          <a:lstStyle>
            <a:lvl1pPr>
              <a:defRPr/>
            </a:lvl1pPr>
          </a:lstStyle>
          <a:p>
            <a:pPr>
              <a:defRPr/>
            </a:pPr>
            <a:fld id="{C434094D-3DCE-443C-94DC-27271DBDEFBA}" type="slidenum">
              <a:rPr lang="en-US">
                <a:solidFill>
                  <a:srgbClr val="0F56DC"/>
                </a:solidFill>
              </a:rPr>
              <a:pPr>
                <a:defRPr/>
              </a:pPr>
              <a:t>‹#›</a:t>
            </a:fld>
            <a:endParaRPr lang="en-US" dirty="0">
              <a:solidFill>
                <a:srgbClr val="0F56DC"/>
              </a:solidFill>
            </a:endParaRPr>
          </a:p>
        </p:txBody>
      </p:sp>
    </p:spTree>
    <p:extLst>
      <p:ext uri="{BB962C8B-B14F-4D97-AF65-F5344CB8AC3E}">
        <p14:creationId xmlns:p14="http://schemas.microsoft.com/office/powerpoint/2010/main" val="224939491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66442" y="1447801"/>
            <a:ext cx="6620968" cy="3329581"/>
          </a:xfrm>
        </p:spPr>
        <p:txBody>
          <a:bodyPr anchor="b"/>
          <a:lstStyle>
            <a:lvl1pPr>
              <a:defRPr sz="7200"/>
            </a:lvl1pPr>
          </a:lstStyle>
          <a:p>
            <a:r>
              <a:rPr lang="en-US" smtClean="0"/>
              <a:t>Click to edit Master title style</a:t>
            </a:r>
            <a:endParaRPr lang="en-US" dirty="0"/>
          </a:p>
        </p:txBody>
      </p:sp>
      <p:sp>
        <p:nvSpPr>
          <p:cNvPr id="3" name="Subtitle 2"/>
          <p:cNvSpPr>
            <a:spLocks noGrp="1"/>
          </p:cNvSpPr>
          <p:nvPr>
            <p:ph type="subTitle" idx="1"/>
          </p:nvPr>
        </p:nvSpPr>
        <p:spPr>
          <a:xfrm>
            <a:off x="866442" y="4777380"/>
            <a:ext cx="662096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2599AFB7-0EFB-4EED-9BB2-21356E0B730F}" type="datetimeFigureOut">
              <a:rPr lang="en-US" smtClean="0"/>
              <a:pPr/>
              <a:t>1/12/2015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7D31D4-BE1B-479D-A1EF-85B4103802F2}" type="slidenum">
              <a:rPr lang="en-US" smtClean="0"/>
              <a:pPr/>
              <a:t>‹#›</a:t>
            </a:fld>
            <a:endParaRPr lang="en-US"/>
          </a:p>
        </p:txBody>
      </p:sp>
    </p:spTree>
    <p:extLst>
      <p:ext uri="{BB962C8B-B14F-4D97-AF65-F5344CB8AC3E}">
        <p14:creationId xmlns:p14="http://schemas.microsoft.com/office/powerpoint/2010/main" val="1831726502"/>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p:txBody>
          <a:bodyPr/>
          <a:lstStyle/>
          <a:p>
            <a:fld id="{2FB548F9-1418-4AF6-9193-A8BD6346534D}" type="datetime1">
              <a:rPr lang="en-US" smtClean="0"/>
              <a:pPr/>
              <a:t>1/12/2015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EF6CFD9-8016-45AD-80CF-9B7FBA13CEA4}" type="slidenum">
              <a:rPr lang="en-US" smtClean="0"/>
              <a:pPr/>
              <a:t>‹#›</a:t>
            </a:fld>
            <a:endParaRPr lang="en-US" dirty="0"/>
          </a:p>
        </p:txBody>
      </p:sp>
    </p:spTree>
    <p:extLst>
      <p:ext uri="{BB962C8B-B14F-4D97-AF65-F5344CB8AC3E}">
        <p14:creationId xmlns:p14="http://schemas.microsoft.com/office/powerpoint/2010/main" val="758860952"/>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asic Content Badg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1143000"/>
          </a:xfrm>
          <a:prstGeom prst="rect">
            <a:avLst/>
          </a:prstGeom>
        </p:spPr>
        <p:txBody>
          <a:bodyPr anchor="b" anchorCtr="0"/>
          <a:lstStyle>
            <a:lvl1pPr>
              <a:lnSpc>
                <a:spcPts val="3000"/>
              </a:lnSpc>
              <a:defRPr sz="2800" b="1" baseline="0">
                <a:solidFill>
                  <a:schemeClr val="bg1"/>
                </a:solidFill>
                <a:effectLst/>
              </a:defRPr>
            </a:lvl1pPr>
          </a:lstStyle>
          <a:p>
            <a:r>
              <a:rPr lang="en-US" dirty="0" smtClean="0"/>
              <a:t>Headline – Myriad Pro, Bold, Shadow, 28pt</a:t>
            </a:r>
            <a:endParaRPr lang="en-US" dirty="0"/>
          </a:p>
        </p:txBody>
      </p:sp>
      <p:sp>
        <p:nvSpPr>
          <p:cNvPr id="3" name="Content Placeholder 2"/>
          <p:cNvSpPr>
            <a:spLocks noGrp="1"/>
          </p:cNvSpPr>
          <p:nvPr>
            <p:ph idx="1" hasCustomPrompt="1"/>
          </p:nvPr>
        </p:nvSpPr>
        <p:spPr>
          <a:xfrm>
            <a:off x="457200" y="1600201"/>
            <a:ext cx="8229600" cy="4191000"/>
          </a:xfrm>
          <a:prstGeom prst="rect">
            <a:avLst/>
          </a:prstGeom>
        </p:spPr>
        <p:txBody>
          <a:bodyPr/>
          <a:lstStyle>
            <a:lvl1pPr>
              <a:buClr>
                <a:schemeClr val="bg1"/>
              </a:buClr>
              <a:buSzPct val="70000"/>
              <a:buFont typeface="Wingdings" pitchFamily="2" charset="2"/>
              <a:buChar char="q"/>
              <a:defRPr sz="2400" b="1" baseline="0">
                <a:solidFill>
                  <a:schemeClr val="bg2"/>
                </a:solidFill>
              </a:defRPr>
            </a:lvl1pPr>
            <a:lvl2pPr>
              <a:buClr>
                <a:schemeClr val="bg1"/>
              </a:buClr>
              <a:buSzPct val="100000"/>
              <a:buFont typeface="Wingdings" pitchFamily="2" charset="2"/>
              <a:buChar char="§"/>
              <a:defRPr sz="2000">
                <a:solidFill>
                  <a:schemeClr val="bg2"/>
                </a:solidFill>
              </a:defRPr>
            </a:lvl2pPr>
            <a:lvl3pPr>
              <a:buClr>
                <a:schemeClr val="bg1"/>
              </a:buClr>
              <a:buSzPct val="100000"/>
              <a:buFont typeface="Arial" pitchFamily="34" charset="0"/>
              <a:buChar char="•"/>
              <a:defRPr sz="1800">
                <a:solidFill>
                  <a:schemeClr val="bg2"/>
                </a:solidFill>
              </a:defRPr>
            </a:lvl3pPr>
            <a:lvl4pPr>
              <a:buClr>
                <a:schemeClr val="bg1"/>
              </a:buClr>
              <a:buSzPct val="70000"/>
              <a:buFont typeface="Courier New" pitchFamily="49" charset="0"/>
              <a:buChar char="o"/>
              <a:defRPr sz="1800" baseline="0">
                <a:solidFill>
                  <a:schemeClr val="bg2"/>
                </a:solidFill>
              </a:defRPr>
            </a:lvl4pPr>
            <a:lvl5pPr>
              <a:buClr>
                <a:schemeClr val="bg1"/>
              </a:buClr>
              <a:buSzPct val="70000"/>
              <a:buFont typeface="Arial" pitchFamily="34" charset="0"/>
              <a:buChar char="•"/>
              <a:defRPr sz="1800">
                <a:solidFill>
                  <a:schemeClr val="bg2"/>
                </a:solidFill>
              </a:defRPr>
            </a:lvl5pPr>
          </a:lstStyle>
          <a:p>
            <a:pPr lvl="0"/>
            <a:r>
              <a:rPr lang="en-US" dirty="0" smtClean="0"/>
              <a:t>First level – Myriad Pro, Bold, 24pt</a:t>
            </a:r>
          </a:p>
          <a:p>
            <a:pPr lvl="1"/>
            <a:r>
              <a:rPr lang="en-US" dirty="0" smtClean="0"/>
              <a:t>Second level – Myriad Pro, 20pt</a:t>
            </a:r>
          </a:p>
          <a:p>
            <a:pPr lvl="2"/>
            <a:r>
              <a:rPr lang="en-US" dirty="0" smtClean="0"/>
              <a:t>Third level – Myriad Pro, 18pt	</a:t>
            </a:r>
          </a:p>
          <a:p>
            <a:pPr lvl="3"/>
            <a:r>
              <a:rPr lang="en-US" dirty="0" smtClean="0"/>
              <a:t>Fourth level – Myriad Pro, 18pt</a:t>
            </a:r>
          </a:p>
          <a:p>
            <a:pPr lvl="4"/>
            <a:r>
              <a:rPr lang="en-US" dirty="0" smtClean="0"/>
              <a:t>Fifth level – Myriad Pro, 18pt</a:t>
            </a:r>
            <a:endParaRPr lang="en-US" dirty="0"/>
          </a:p>
        </p:txBody>
      </p:sp>
      <p:sp>
        <p:nvSpPr>
          <p:cNvPr id="7" name="Text Placeholder 8"/>
          <p:cNvSpPr>
            <a:spLocks noGrp="1"/>
          </p:cNvSpPr>
          <p:nvPr>
            <p:ph type="body" sz="quarter" idx="10" hasCustomPrompt="1"/>
          </p:nvPr>
        </p:nvSpPr>
        <p:spPr>
          <a:xfrm>
            <a:off x="1905000" y="5791200"/>
            <a:ext cx="6781800" cy="609600"/>
          </a:xfrm>
          <a:prstGeom prst="rect">
            <a:avLst/>
          </a:prstGeom>
        </p:spPr>
        <p:txBody>
          <a:bodyPr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smtClean="0"/>
              <a:t>*Citations and references – Myriad Pro, 11pt</a:t>
            </a:r>
            <a:endParaRPr lang="en-US" dirty="0"/>
          </a:p>
        </p:txBody>
      </p:sp>
    </p:spTree>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66443" y="2861734"/>
            <a:ext cx="6620967" cy="1915647"/>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599AFB7-0EFB-4EED-9BB2-21356E0B730F}" type="datetimeFigureOut">
              <a:rPr lang="en-US" smtClean="0"/>
              <a:pPr/>
              <a:t>1/12/2015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7D31D4-BE1B-479D-A1EF-85B4103802F2}" type="slidenum">
              <a:rPr lang="en-US" smtClean="0"/>
              <a:pPr/>
              <a:t>‹#›</a:t>
            </a:fld>
            <a:endParaRPr lang="en-US"/>
          </a:p>
        </p:txBody>
      </p:sp>
    </p:spTree>
    <p:extLst>
      <p:ext uri="{BB962C8B-B14F-4D97-AF65-F5344CB8AC3E}">
        <p14:creationId xmlns:p14="http://schemas.microsoft.com/office/powerpoint/2010/main" val="3081347590"/>
      </p:ext>
    </p:extLst>
  </p:cSld>
  <p:clrMapOvr>
    <a:masterClrMapping/>
  </p:clrMapOvr>
  <p:transition>
    <p:fade/>
  </p:transition>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27700" y="2060576"/>
            <a:ext cx="3298113"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241975" y="2056093"/>
            <a:ext cx="3298115"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2599AFB7-0EFB-4EED-9BB2-21356E0B730F}" type="datetimeFigureOut">
              <a:rPr lang="en-US" smtClean="0"/>
              <a:pPr/>
              <a:t>1/12/2015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7D31D4-BE1B-479D-A1EF-85B4103802F2}" type="slidenum">
              <a:rPr lang="en-US" smtClean="0"/>
              <a:pPr/>
              <a:t>‹#›</a:t>
            </a:fld>
            <a:endParaRPr lang="en-US"/>
          </a:p>
        </p:txBody>
      </p:sp>
    </p:spTree>
    <p:extLst>
      <p:ext uri="{BB962C8B-B14F-4D97-AF65-F5344CB8AC3E}">
        <p14:creationId xmlns:p14="http://schemas.microsoft.com/office/powerpoint/2010/main" val="4257575622"/>
      </p:ext>
    </p:extLst>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827700" y="1905000"/>
            <a:ext cx="3298112"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27700"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241976" y="1905000"/>
            <a:ext cx="3298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241976"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2599AFB7-0EFB-4EED-9BB2-21356E0B730F}" type="datetimeFigureOut">
              <a:rPr lang="en-US" smtClean="0"/>
              <a:pPr/>
              <a:t>1/12/2015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87D31D4-BE1B-479D-A1EF-85B4103802F2}" type="slidenum">
              <a:rPr lang="en-US" smtClean="0"/>
              <a:pPr/>
              <a:t>‹#›</a:t>
            </a:fld>
            <a:endParaRPr lang="en-US"/>
          </a:p>
        </p:txBody>
      </p:sp>
    </p:spTree>
    <p:extLst>
      <p:ext uri="{BB962C8B-B14F-4D97-AF65-F5344CB8AC3E}">
        <p14:creationId xmlns:p14="http://schemas.microsoft.com/office/powerpoint/2010/main" val="3995614391"/>
      </p:ext>
    </p:extLst>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7" name="Date Placeholder 2"/>
          <p:cNvSpPr>
            <a:spLocks noGrp="1"/>
          </p:cNvSpPr>
          <p:nvPr>
            <p:ph type="dt" sz="half" idx="10"/>
          </p:nvPr>
        </p:nvSpPr>
        <p:spPr/>
        <p:txBody>
          <a:bodyPr/>
          <a:lstStyle/>
          <a:p>
            <a:fld id="{2599AFB7-0EFB-4EED-9BB2-21356E0B730F}" type="datetimeFigureOut">
              <a:rPr lang="en-US" smtClean="0"/>
              <a:pPr/>
              <a:t>1/12/2015</a:t>
            </a:fld>
            <a:endParaRPr lang="en-US"/>
          </a:p>
        </p:txBody>
      </p:sp>
      <p:sp>
        <p:nvSpPr>
          <p:cNvPr id="5" name="Footer Placeholder 3"/>
          <p:cNvSpPr>
            <a:spLocks noGrp="1"/>
          </p:cNvSpPr>
          <p:nvPr>
            <p:ph type="ftr" sz="quarter" idx="11"/>
          </p:nvPr>
        </p:nvSpPr>
        <p:spPr/>
        <p:txBody>
          <a:bodyPr/>
          <a:lstStyle/>
          <a:p>
            <a:endParaRPr lang="en-US"/>
          </a:p>
        </p:txBody>
      </p:sp>
      <p:sp>
        <p:nvSpPr>
          <p:cNvPr id="6" name="Slide Number Placeholder 4"/>
          <p:cNvSpPr>
            <a:spLocks noGrp="1"/>
          </p:cNvSpPr>
          <p:nvPr>
            <p:ph type="sldNum" sz="quarter" idx="12"/>
          </p:nvPr>
        </p:nvSpPr>
        <p:spPr/>
        <p:txBody>
          <a:bodyPr/>
          <a:lstStyle/>
          <a:p>
            <a:fld id="{587D31D4-BE1B-479D-A1EF-85B4103802F2}" type="slidenum">
              <a:rPr lang="en-US" smtClean="0"/>
              <a:pPr/>
              <a:t>‹#›</a:t>
            </a:fld>
            <a:endParaRPr lang="en-US"/>
          </a:p>
        </p:txBody>
      </p:sp>
    </p:spTree>
    <p:extLst>
      <p:ext uri="{BB962C8B-B14F-4D97-AF65-F5344CB8AC3E}">
        <p14:creationId xmlns:p14="http://schemas.microsoft.com/office/powerpoint/2010/main" val="2628366368"/>
      </p:ext>
    </p:extLst>
  </p:cSld>
  <p:clrMapOvr>
    <a:masterClrMapping/>
  </p:clrMapOvr>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EEAD7C73-28EA-4F53-A5E3-908F7211C248}" type="datetime1">
              <a:rPr lang="en-US" smtClean="0"/>
              <a:pPr/>
              <a:t>1/12/2015</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1EF6CFD9-8016-45AD-80CF-9B7FBA13CEA4}" type="slidenum">
              <a:rPr lang="en-US" smtClean="0"/>
              <a:pPr/>
              <a:t>‹#›</a:t>
            </a:fld>
            <a:endParaRPr lang="en-US" dirty="0"/>
          </a:p>
        </p:txBody>
      </p:sp>
    </p:spTree>
    <p:extLst>
      <p:ext uri="{BB962C8B-B14F-4D97-AF65-F5344CB8AC3E}">
        <p14:creationId xmlns:p14="http://schemas.microsoft.com/office/powerpoint/2010/main" val="1788735820"/>
      </p:ext>
    </p:extLst>
  </p:cSld>
  <p:clrMapOvr>
    <a:masterClrMapping/>
  </p:clrMapOvr>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1" y="1447800"/>
            <a:ext cx="2551462" cy="1447800"/>
          </a:xfrm>
        </p:spPr>
        <p:txBody>
          <a:bodyPr anchor="b"/>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3589397" y="1447800"/>
            <a:ext cx="3898013"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66441" y="3129281"/>
            <a:ext cx="2551462"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Date Placeholder 4"/>
          <p:cNvSpPr>
            <a:spLocks noGrp="1"/>
          </p:cNvSpPr>
          <p:nvPr>
            <p:ph type="dt" sz="half" idx="10"/>
          </p:nvPr>
        </p:nvSpPr>
        <p:spPr/>
        <p:txBody>
          <a:bodyPr/>
          <a:lstStyle/>
          <a:p>
            <a:fld id="{2599AFB7-0EFB-4EED-9BB2-21356E0B730F}" type="datetimeFigureOut">
              <a:rPr lang="en-US" smtClean="0"/>
              <a:pPr/>
              <a:t>1/12/2015</a:t>
            </a:fld>
            <a:endParaRPr lang="en-US"/>
          </a:p>
        </p:txBody>
      </p:sp>
      <p:sp>
        <p:nvSpPr>
          <p:cNvPr id="5" name="Footer Placeholder 5"/>
          <p:cNvSpPr>
            <a:spLocks noGrp="1"/>
          </p:cNvSpPr>
          <p:nvPr>
            <p:ph type="ftr" sz="quarter" idx="11"/>
          </p:nvPr>
        </p:nvSpPr>
        <p:spPr/>
        <p:txBody>
          <a:bodyPr/>
          <a:lstStyle/>
          <a:p>
            <a:endParaRPr lang="en-US"/>
          </a:p>
        </p:txBody>
      </p:sp>
      <p:sp>
        <p:nvSpPr>
          <p:cNvPr id="6" name="Slide Number Placeholder 6"/>
          <p:cNvSpPr>
            <a:spLocks noGrp="1"/>
          </p:cNvSpPr>
          <p:nvPr>
            <p:ph type="sldNum" sz="quarter" idx="12"/>
          </p:nvPr>
        </p:nvSpPr>
        <p:spPr/>
        <p:txBody>
          <a:bodyPr/>
          <a:lstStyle/>
          <a:p>
            <a:fld id="{587D31D4-BE1B-479D-A1EF-85B4103802F2}" type="slidenum">
              <a:rPr lang="en-US" smtClean="0"/>
              <a:pPr/>
              <a:t>‹#›</a:t>
            </a:fld>
            <a:endParaRPr lang="en-US"/>
          </a:p>
        </p:txBody>
      </p:sp>
    </p:spTree>
    <p:extLst>
      <p:ext uri="{BB962C8B-B14F-4D97-AF65-F5344CB8AC3E}">
        <p14:creationId xmlns:p14="http://schemas.microsoft.com/office/powerpoint/2010/main" val="4254898036"/>
      </p:ext>
    </p:extLst>
  </p:cSld>
  <p:clrMapOvr>
    <a:masterClrMapping/>
  </p:clrMapOvr>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5656" y="1854192"/>
            <a:ext cx="3820674" cy="1574808"/>
          </a:xfrm>
        </p:spPr>
        <p:txBody>
          <a:bodyPr anchor="b">
            <a:normAutofit/>
          </a:bodyPr>
          <a:lstStyle>
            <a:lvl1pPr algn="l">
              <a:defRPr sz="36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213517" y="1143000"/>
            <a:ext cx="2400925"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866441" y="3657600"/>
            <a:ext cx="3814728"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599AFB7-0EFB-4EED-9BB2-21356E0B730F}" type="datetimeFigureOut">
              <a:rPr lang="en-US" smtClean="0"/>
              <a:pPr/>
              <a:t>1/12/2015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7D31D4-BE1B-479D-A1EF-85B4103802F2}" type="slidenum">
              <a:rPr lang="en-US" smtClean="0"/>
              <a:pPr/>
              <a:t>‹#›</a:t>
            </a:fld>
            <a:endParaRPr lang="en-US"/>
          </a:p>
        </p:txBody>
      </p:sp>
    </p:spTree>
    <p:extLst>
      <p:ext uri="{BB962C8B-B14F-4D97-AF65-F5344CB8AC3E}">
        <p14:creationId xmlns:p14="http://schemas.microsoft.com/office/powerpoint/2010/main" val="4192454610"/>
      </p:ext>
    </p:extLst>
  </p:cSld>
  <p:clrMapOvr>
    <a:masterClrMapping/>
  </p:clrMapOvr>
  <p:transition>
    <p:fade/>
  </p:transition>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3" y="4800587"/>
            <a:ext cx="66209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866442" y="685800"/>
            <a:ext cx="662096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866443" y="5367325"/>
            <a:ext cx="662096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599AFB7-0EFB-4EED-9BB2-21356E0B730F}" type="datetimeFigureOut">
              <a:rPr lang="en-US" smtClean="0"/>
              <a:pPr/>
              <a:t>1/12/2015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7D31D4-BE1B-479D-A1EF-85B4103802F2}" type="slidenum">
              <a:rPr lang="en-US" smtClean="0"/>
              <a:pPr/>
              <a:t>‹#›</a:t>
            </a:fld>
            <a:endParaRPr lang="en-US"/>
          </a:p>
        </p:txBody>
      </p:sp>
    </p:spTree>
    <p:extLst>
      <p:ext uri="{BB962C8B-B14F-4D97-AF65-F5344CB8AC3E}">
        <p14:creationId xmlns:p14="http://schemas.microsoft.com/office/powerpoint/2010/main" val="293956813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2" y="1447800"/>
            <a:ext cx="6620968" cy="1981200"/>
          </a:xfrm>
        </p:spPr>
        <p:txBody>
          <a:bodyPr/>
          <a:lstStyle>
            <a:lvl1pPr>
              <a:defRPr sz="4800"/>
            </a:lvl1pPr>
          </a:lstStyle>
          <a:p>
            <a:r>
              <a:rPr lang="en-US" smtClean="0"/>
              <a:t>Click to edit Master title style</a:t>
            </a:r>
            <a:endParaRPr lang="en-US" dirty="0"/>
          </a:p>
        </p:txBody>
      </p:sp>
      <p:sp>
        <p:nvSpPr>
          <p:cNvPr id="8" name="Text Placeholder 3"/>
          <p:cNvSpPr>
            <a:spLocks noGrp="1"/>
          </p:cNvSpPr>
          <p:nvPr>
            <p:ph type="body" sz="half" idx="2"/>
          </p:nvPr>
        </p:nvSpPr>
        <p:spPr>
          <a:xfrm>
            <a:off x="866442" y="3657600"/>
            <a:ext cx="6620968"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599AFB7-0EFB-4EED-9BB2-21356E0B730F}" type="datetimeFigureOut">
              <a:rPr lang="en-US" smtClean="0"/>
              <a:pPr/>
              <a:t>1/12/2015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7D31D4-BE1B-479D-A1EF-85B4103802F2}" type="slidenum">
              <a:rPr lang="en-US" smtClean="0"/>
              <a:pPr/>
              <a:t>‹#›</a:t>
            </a:fld>
            <a:endParaRPr lang="en-US"/>
          </a:p>
        </p:txBody>
      </p:sp>
    </p:spTree>
    <p:extLst>
      <p:ext uri="{BB962C8B-B14F-4D97-AF65-F5344CB8AC3E}">
        <p14:creationId xmlns:p14="http://schemas.microsoft.com/office/powerpoint/2010/main" val="235216823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81409" y="1447800"/>
            <a:ext cx="6001049" cy="2323374"/>
          </a:xfrm>
        </p:spPr>
        <p:txBody>
          <a:bodyPr/>
          <a:lstStyle>
            <a:lvl1pPr>
              <a:defRPr sz="4800"/>
            </a:lvl1pPr>
          </a:lstStyle>
          <a:p>
            <a:r>
              <a:rPr lang="en-US" smtClean="0"/>
              <a:t>Click to edit Master title style</a:t>
            </a:r>
            <a:endParaRPr lang="en-US" dirty="0"/>
          </a:p>
        </p:txBody>
      </p:sp>
      <p:sp>
        <p:nvSpPr>
          <p:cNvPr id="11" name="Text Placeholder 3"/>
          <p:cNvSpPr>
            <a:spLocks noGrp="1"/>
          </p:cNvSpPr>
          <p:nvPr>
            <p:ph type="body" sz="half" idx="14"/>
          </p:nvPr>
        </p:nvSpPr>
        <p:spPr>
          <a:xfrm>
            <a:off x="1448177" y="3771174"/>
            <a:ext cx="546115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smtClean="0"/>
              <a:t>Click to edit Master text styles</a:t>
            </a:r>
          </a:p>
        </p:txBody>
      </p:sp>
      <p:sp>
        <p:nvSpPr>
          <p:cNvPr id="10" name="Text Placeholder 3"/>
          <p:cNvSpPr>
            <a:spLocks noGrp="1"/>
          </p:cNvSpPr>
          <p:nvPr>
            <p:ph type="body" sz="half" idx="2"/>
          </p:nvPr>
        </p:nvSpPr>
        <p:spPr>
          <a:xfrm>
            <a:off x="866442" y="4350657"/>
            <a:ext cx="6620968"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599AFB7-0EFB-4EED-9BB2-21356E0B730F}" type="datetimeFigureOut">
              <a:rPr lang="en-US" smtClean="0"/>
              <a:pPr/>
              <a:t>1/12/2015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7D31D4-BE1B-479D-A1EF-85B4103802F2}" type="slidenum">
              <a:rPr lang="en-US" smtClean="0"/>
              <a:pPr/>
              <a:t>‹#›</a:t>
            </a:fld>
            <a:endParaRPr lang="en-US"/>
          </a:p>
        </p:txBody>
      </p:sp>
      <p:sp>
        <p:nvSpPr>
          <p:cNvPr id="12" name="TextBox 11"/>
          <p:cNvSpPr txBox="1"/>
          <p:nvPr/>
        </p:nvSpPr>
        <p:spPr>
          <a:xfrm>
            <a:off x="673897" y="971253"/>
            <a:ext cx="601591"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12200" dirty="0"/>
              <a:t>“</a:t>
            </a:r>
          </a:p>
        </p:txBody>
      </p:sp>
      <p:sp>
        <p:nvSpPr>
          <p:cNvPr id="15" name="TextBox 14"/>
          <p:cNvSpPr txBox="1"/>
          <p:nvPr/>
        </p:nvSpPr>
        <p:spPr>
          <a:xfrm>
            <a:off x="6999690" y="2613787"/>
            <a:ext cx="601591"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12200" dirty="0"/>
              <a:t>”</a:t>
            </a:r>
          </a:p>
        </p:txBody>
      </p:sp>
    </p:spTree>
    <p:extLst>
      <p:ext uri="{BB962C8B-B14F-4D97-AF65-F5344CB8AC3E}">
        <p14:creationId xmlns:p14="http://schemas.microsoft.com/office/powerpoint/2010/main" val="12435066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2313" y="4406900"/>
            <a:ext cx="7772400" cy="1362075"/>
          </a:xfrm>
          <a:prstGeom prst="rect">
            <a:avLst/>
          </a:prstGeom>
        </p:spPr>
        <p:txBody>
          <a:bodyPr anchor="t"/>
          <a:lstStyle>
            <a:lvl1pPr algn="l">
              <a:lnSpc>
                <a:spcPts val="3800"/>
              </a:lnSpc>
              <a:defRPr sz="3600" b="1" cap="all" baseline="0">
                <a:solidFill>
                  <a:schemeClr val="bg1"/>
                </a:solidFill>
                <a:effectLst/>
              </a:defRPr>
            </a:lvl1pPr>
          </a:lstStyle>
          <a:p>
            <a:r>
              <a:rPr lang="en-US" dirty="0" smtClean="0"/>
              <a:t>Section Header</a:t>
            </a:r>
            <a:br>
              <a:rPr lang="en-US" dirty="0" smtClean="0"/>
            </a:br>
            <a:r>
              <a:rPr lang="en-US" dirty="0" smtClean="0"/>
              <a:t>Myriad Pro, bold, shadow, 36pt </a:t>
            </a:r>
            <a:endParaRPr lang="en-US" dirty="0"/>
          </a:p>
        </p:txBody>
      </p:sp>
      <p:sp>
        <p:nvSpPr>
          <p:cNvPr id="3" name="Text Placeholder 2"/>
          <p:cNvSpPr>
            <a:spLocks noGrp="1"/>
          </p:cNvSpPr>
          <p:nvPr>
            <p:ph type="body" idx="1" hasCustomPrompt="1"/>
          </p:nvPr>
        </p:nvSpPr>
        <p:spPr>
          <a:xfrm>
            <a:off x="722313" y="2906713"/>
            <a:ext cx="7772400" cy="1500187"/>
          </a:xfrm>
          <a:prstGeom prst="rect">
            <a:avLst/>
          </a:prstGeom>
        </p:spPr>
        <p:txBody>
          <a:bodyPr anchor="b"/>
          <a:lstStyle>
            <a:lvl1pPr marL="0" indent="0">
              <a:lnSpc>
                <a:spcPts val="2200"/>
              </a:lnSpc>
              <a:buNone/>
              <a:defRPr sz="2000" baseline="0">
                <a:solidFill>
                  <a:schemeClr val="bg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Subhead – Myriad Pro, 20pt</a:t>
            </a:r>
          </a:p>
        </p:txBody>
      </p:sp>
    </p:spTree>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66441" y="3124201"/>
            <a:ext cx="6620969" cy="165318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599AFB7-0EFB-4EED-9BB2-21356E0B730F}" type="datetimeFigureOut">
              <a:rPr lang="en-US" smtClean="0"/>
              <a:pPr/>
              <a:t>1/12/2015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7D31D4-BE1B-479D-A1EF-85B4103802F2}" type="slidenum">
              <a:rPr lang="en-US" smtClean="0"/>
              <a:pPr/>
              <a:t>‹#›</a:t>
            </a:fld>
            <a:endParaRPr lang="en-US"/>
          </a:p>
        </p:txBody>
      </p:sp>
    </p:spTree>
    <p:extLst>
      <p:ext uri="{BB962C8B-B14F-4D97-AF65-F5344CB8AC3E}">
        <p14:creationId xmlns:p14="http://schemas.microsoft.com/office/powerpoint/2010/main" val="173134071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474834" y="1981200"/>
            <a:ext cx="22107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6" name="Text Placeholder 3"/>
          <p:cNvSpPr>
            <a:spLocks noGrp="1"/>
          </p:cNvSpPr>
          <p:nvPr>
            <p:ph type="body" sz="half" idx="15"/>
          </p:nvPr>
        </p:nvSpPr>
        <p:spPr>
          <a:xfrm>
            <a:off x="489475" y="2667000"/>
            <a:ext cx="219608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2913504" y="1981200"/>
            <a:ext cx="2202754"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9" name="Text Placeholder 3"/>
          <p:cNvSpPr>
            <a:spLocks noGrp="1"/>
          </p:cNvSpPr>
          <p:nvPr>
            <p:ph type="body" sz="half" idx="16"/>
          </p:nvPr>
        </p:nvSpPr>
        <p:spPr>
          <a:xfrm>
            <a:off x="2905586" y="2667000"/>
            <a:ext cx="2210671"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5344917" y="1981200"/>
            <a:ext cx="219965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Text Placeholder 3"/>
          <p:cNvSpPr>
            <a:spLocks noGrp="1"/>
          </p:cNvSpPr>
          <p:nvPr>
            <p:ph type="body" sz="half" idx="17"/>
          </p:nvPr>
        </p:nvSpPr>
        <p:spPr>
          <a:xfrm>
            <a:off x="5344917" y="2667000"/>
            <a:ext cx="2199658"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17" name="Straight Connector 16"/>
          <p:cNvCxnSpPr/>
          <p:nvPr/>
        </p:nvCxnSpPr>
        <p:spPr>
          <a:xfrm>
            <a:off x="2795334"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223030"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2599AFB7-0EFB-4EED-9BB2-21356E0B730F}" type="datetimeFigureOut">
              <a:rPr lang="en-US" smtClean="0"/>
              <a:pPr/>
              <a:t>1/12/2015</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7D31D4-BE1B-479D-A1EF-85B4103802F2}" type="slidenum">
              <a:rPr lang="en-US" smtClean="0"/>
              <a:pPr/>
              <a:t>‹#›</a:t>
            </a:fld>
            <a:endParaRPr lang="en-US"/>
          </a:p>
        </p:txBody>
      </p:sp>
    </p:spTree>
    <p:extLst>
      <p:ext uri="{BB962C8B-B14F-4D97-AF65-F5344CB8AC3E}">
        <p14:creationId xmlns:p14="http://schemas.microsoft.com/office/powerpoint/2010/main" val="308480675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489475" y="4250949"/>
            <a:ext cx="2205612"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9" name="Picture Placeholder 2"/>
          <p:cNvSpPr>
            <a:spLocks noGrp="1" noChangeAspect="1"/>
          </p:cNvSpPr>
          <p:nvPr>
            <p:ph type="pic" idx="15"/>
          </p:nvPr>
        </p:nvSpPr>
        <p:spPr>
          <a:xfrm>
            <a:off x="489475" y="2209800"/>
            <a:ext cx="2205612"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2" name="Text Placeholder 3"/>
          <p:cNvSpPr>
            <a:spLocks noGrp="1"/>
          </p:cNvSpPr>
          <p:nvPr>
            <p:ph type="body" sz="half" idx="18"/>
          </p:nvPr>
        </p:nvSpPr>
        <p:spPr>
          <a:xfrm>
            <a:off x="489475" y="4827212"/>
            <a:ext cx="2205612"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2917792" y="4250949"/>
            <a:ext cx="21984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30" name="Picture Placeholder 2"/>
          <p:cNvSpPr>
            <a:spLocks noGrp="1" noChangeAspect="1"/>
          </p:cNvSpPr>
          <p:nvPr>
            <p:ph type="pic" idx="21"/>
          </p:nvPr>
        </p:nvSpPr>
        <p:spPr>
          <a:xfrm>
            <a:off x="2917791" y="2209800"/>
            <a:ext cx="2198466"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3" name="Text Placeholder 3"/>
          <p:cNvSpPr>
            <a:spLocks noGrp="1"/>
          </p:cNvSpPr>
          <p:nvPr>
            <p:ph type="body" sz="half" idx="19"/>
          </p:nvPr>
        </p:nvSpPr>
        <p:spPr>
          <a:xfrm>
            <a:off x="2916776" y="4827211"/>
            <a:ext cx="2201378"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5344917" y="4250949"/>
            <a:ext cx="219965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31" name="Picture Placeholder 2"/>
          <p:cNvSpPr>
            <a:spLocks noGrp="1" noChangeAspect="1"/>
          </p:cNvSpPr>
          <p:nvPr>
            <p:ph type="pic" idx="22"/>
          </p:nvPr>
        </p:nvSpPr>
        <p:spPr>
          <a:xfrm>
            <a:off x="5344916" y="2209800"/>
            <a:ext cx="2199658"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20"/>
          </p:nvPr>
        </p:nvSpPr>
        <p:spPr>
          <a:xfrm>
            <a:off x="5344824" y="4827209"/>
            <a:ext cx="2202571"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19" name="Straight Connector 18"/>
          <p:cNvCxnSpPr/>
          <p:nvPr/>
        </p:nvCxnSpPr>
        <p:spPr>
          <a:xfrm>
            <a:off x="2795334"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5223030"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2599AFB7-0EFB-4EED-9BB2-21356E0B730F}" type="datetimeFigureOut">
              <a:rPr lang="en-US" smtClean="0"/>
              <a:pPr/>
              <a:t>1/12/2015</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7D31D4-BE1B-479D-A1EF-85B4103802F2}" type="slidenum">
              <a:rPr lang="en-US" smtClean="0"/>
              <a:pPr/>
              <a:t>‹#›</a:t>
            </a:fld>
            <a:endParaRPr lang="en-US"/>
          </a:p>
        </p:txBody>
      </p:sp>
    </p:spTree>
    <p:extLst>
      <p:ext uri="{BB962C8B-B14F-4D97-AF65-F5344CB8AC3E}">
        <p14:creationId xmlns:p14="http://schemas.microsoft.com/office/powerpoint/2010/main" val="285931036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599AFB7-0EFB-4EED-9BB2-21356E0B730F}" type="datetimeFigureOut">
              <a:rPr lang="en-US" smtClean="0"/>
              <a:pPr/>
              <a:t>1/12/2015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7D31D4-BE1B-479D-A1EF-85B4103802F2}" type="slidenum">
              <a:rPr lang="en-US" smtClean="0"/>
              <a:pPr/>
              <a:t>‹#›</a:t>
            </a:fld>
            <a:endParaRPr lang="en-US"/>
          </a:p>
        </p:txBody>
      </p:sp>
    </p:spTree>
    <p:extLst>
      <p:ext uri="{BB962C8B-B14F-4D97-AF65-F5344CB8AC3E}">
        <p14:creationId xmlns:p14="http://schemas.microsoft.com/office/powerpoint/2010/main" val="1858284051"/>
      </p:ext>
    </p:extLst>
  </p:cSld>
  <p:clrMapOvr>
    <a:masterClrMapping/>
  </p:clrMapOvr>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29782" y="430214"/>
            <a:ext cx="1314793" cy="58261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89475" y="773205"/>
            <a:ext cx="5568812" cy="548313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599AFB7-0EFB-4EED-9BB2-21356E0B730F}" type="datetimeFigureOut">
              <a:rPr lang="en-US" smtClean="0"/>
              <a:pPr/>
              <a:t>1/12/2015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7D31D4-BE1B-479D-A1EF-85B4103802F2}" type="slidenum">
              <a:rPr lang="en-US" smtClean="0"/>
              <a:pPr/>
              <a:t>‹#›</a:t>
            </a:fld>
            <a:endParaRPr lang="en-US"/>
          </a:p>
        </p:txBody>
      </p:sp>
    </p:spTree>
    <p:extLst>
      <p:ext uri="{BB962C8B-B14F-4D97-AF65-F5344CB8AC3E}">
        <p14:creationId xmlns:p14="http://schemas.microsoft.com/office/powerpoint/2010/main" val="1559928796"/>
      </p:ext>
    </p:extLst>
  </p:cSld>
  <p:clrMapOvr>
    <a:masterClrMapping/>
  </p:clrMapOvr>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11_Basic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1143000"/>
          </a:xfrm>
          <a:prstGeom prst="rect">
            <a:avLst/>
          </a:prstGeom>
        </p:spPr>
        <p:txBody>
          <a:bodyPr anchor="ctr" anchorCtr="0"/>
          <a:lstStyle>
            <a:lvl1pPr>
              <a:lnSpc>
                <a:spcPts val="3000"/>
              </a:lnSpc>
              <a:defRPr sz="3600" b="1" baseline="0">
                <a:solidFill>
                  <a:srgbClr val="FFC000"/>
                </a:solidFill>
                <a:effectLst/>
              </a:defRPr>
            </a:lvl1pPr>
          </a:lstStyle>
          <a:p>
            <a:r>
              <a:rPr lang="en-US" dirty="0" smtClean="0"/>
              <a:t>Headline – Myriad Pro, Bold, Shadow, 28pt</a:t>
            </a:r>
            <a:endParaRPr lang="en-US" dirty="0"/>
          </a:p>
        </p:txBody>
      </p:sp>
      <p:sp>
        <p:nvSpPr>
          <p:cNvPr id="3" name="Content Placeholder 2"/>
          <p:cNvSpPr>
            <a:spLocks noGrp="1"/>
          </p:cNvSpPr>
          <p:nvPr>
            <p:ph idx="1" hasCustomPrompt="1"/>
          </p:nvPr>
        </p:nvSpPr>
        <p:spPr>
          <a:xfrm>
            <a:off x="457200" y="1600201"/>
            <a:ext cx="8229600" cy="4191000"/>
          </a:xfrm>
          <a:prstGeom prst="rect">
            <a:avLst/>
          </a:prstGeom>
        </p:spPr>
        <p:txBody>
          <a:bodyPr/>
          <a:lstStyle>
            <a:lvl1pPr>
              <a:buClr>
                <a:schemeClr val="tx1"/>
              </a:buClr>
              <a:buSzPct val="70000"/>
              <a:buFont typeface="Wingdings" pitchFamily="2" charset="2"/>
              <a:buChar char="q"/>
              <a:defRPr sz="2400" b="1" baseline="0">
                <a:solidFill>
                  <a:schemeClr val="bg2"/>
                </a:solidFill>
              </a:defRPr>
            </a:lvl1pPr>
            <a:lvl2pPr>
              <a:buClr>
                <a:schemeClr val="tx1"/>
              </a:buClr>
              <a:buSzPct val="100000"/>
              <a:buFont typeface="Wingdings" pitchFamily="2" charset="2"/>
              <a:buChar char="§"/>
              <a:defRPr sz="2400">
                <a:solidFill>
                  <a:schemeClr val="bg2"/>
                </a:solidFill>
              </a:defRPr>
            </a:lvl2pPr>
            <a:lvl3pPr>
              <a:buClr>
                <a:schemeClr val="tx1"/>
              </a:buClr>
              <a:buSzPct val="100000"/>
              <a:buFont typeface="Arial" pitchFamily="34" charset="0"/>
              <a:buChar char="•"/>
              <a:defRPr sz="2400">
                <a:solidFill>
                  <a:schemeClr val="bg2"/>
                </a:solidFill>
              </a:defRPr>
            </a:lvl3pPr>
            <a:lvl4pPr>
              <a:buClr>
                <a:schemeClr val="tx1"/>
              </a:buClr>
              <a:buSzPct val="70000"/>
              <a:buFont typeface="Courier New" pitchFamily="49" charset="0"/>
              <a:buChar char="o"/>
              <a:defRPr sz="2400" baseline="0">
                <a:solidFill>
                  <a:schemeClr val="bg2"/>
                </a:solidFill>
              </a:defRPr>
            </a:lvl4pPr>
            <a:lvl5pPr>
              <a:buClr>
                <a:schemeClr val="tx1"/>
              </a:buClr>
              <a:buSzPct val="70000"/>
              <a:buFont typeface="Arial" pitchFamily="34" charset="0"/>
              <a:buChar char="•"/>
              <a:defRPr sz="2400">
                <a:solidFill>
                  <a:schemeClr val="bg2"/>
                </a:solidFill>
              </a:defRPr>
            </a:lvl5pPr>
          </a:lstStyle>
          <a:p>
            <a:pPr lvl="0"/>
            <a:r>
              <a:rPr lang="en-US" dirty="0" smtClean="0"/>
              <a:t>First level – Myriad Pro, Bold, 24pt</a:t>
            </a:r>
          </a:p>
          <a:p>
            <a:pPr lvl="1"/>
            <a:r>
              <a:rPr lang="en-US" dirty="0" smtClean="0"/>
              <a:t>Second level – Myriad Pro, 20pt</a:t>
            </a:r>
          </a:p>
          <a:p>
            <a:pPr lvl="2"/>
            <a:r>
              <a:rPr lang="en-US" dirty="0" smtClean="0"/>
              <a:t>Third level – Myriad Pro, 18pt	</a:t>
            </a:r>
          </a:p>
          <a:p>
            <a:pPr lvl="3"/>
            <a:r>
              <a:rPr lang="en-US" dirty="0" smtClean="0"/>
              <a:t>Fourth level – Myriad Pro, 18pt</a:t>
            </a:r>
          </a:p>
          <a:p>
            <a:pPr lvl="4"/>
            <a:r>
              <a:rPr lang="en-US" dirty="0" smtClean="0"/>
              <a:t>Fifth level – Myriad Pro, 18pt</a:t>
            </a:r>
            <a:endParaRPr lang="en-US" dirty="0"/>
          </a:p>
        </p:txBody>
      </p:sp>
    </p:spTree>
    <p:extLst>
      <p:ext uri="{BB962C8B-B14F-4D97-AF65-F5344CB8AC3E}">
        <p14:creationId xmlns:p14="http://schemas.microsoft.com/office/powerpoint/2010/main" val="3959038874"/>
      </p:ext>
    </p:extLst>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Content Placeholder 3"/>
          <p:cNvSpPr>
            <a:spLocks noGrp="1"/>
          </p:cNvSpPr>
          <p:nvPr>
            <p:ph sz="half" idx="2"/>
          </p:nvPr>
        </p:nvSpPr>
        <p:spPr>
          <a:xfrm>
            <a:off x="4648200" y="1600204"/>
            <a:ext cx="4038600" cy="4525963"/>
          </a:xfr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9" name="Content Placeholder 8"/>
          <p:cNvSpPr>
            <a:spLocks noGrp="1"/>
          </p:cNvSpPr>
          <p:nvPr>
            <p:ph sz="quarter" idx="13"/>
          </p:nvPr>
        </p:nvSpPr>
        <p:spPr>
          <a:xfrm>
            <a:off x="365760" y="1600200"/>
            <a:ext cx="4041648" cy="452628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960136472"/>
      </p:ext>
    </p:extLst>
  </p:cSld>
  <p:clrMapOvr>
    <a:masterClrMapping/>
  </p:clrMapOvr>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9601"/>
            <a:ext cx="7772400" cy="4267200"/>
          </a:xfrm>
        </p:spPr>
        <p:txBody>
          <a:bodyPr anchor="ctr">
            <a:noAutofit/>
          </a:bodyPr>
          <a:lstStyle>
            <a:lvl1pPr>
              <a:lnSpc>
                <a:spcPct val="100000"/>
              </a:lnSpc>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1371600" y="4953000"/>
            <a:ext cx="6400800" cy="1219200"/>
          </a:xfrm>
        </p:spPr>
        <p:txBody>
          <a:bodyPr anchor="ct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3773578167"/>
      </p:ext>
    </p:extLst>
  </p:cSld>
  <p:clrMapOvr>
    <a:masterClrMapping/>
  </p:clrMapOvr>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1" y="228604"/>
            <a:ext cx="8229600" cy="1141413"/>
          </a:xfrm>
        </p:spPr>
        <p:txBody>
          <a:bodyPr anchor="ctr"/>
          <a:lstStyle/>
          <a:p>
            <a:r>
              <a:rPr lang="en-US" smtClean="0"/>
              <a:t>Click to edit Master title style</a:t>
            </a:r>
            <a:endParaRPr lang="en-US" dirty="0"/>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itchFamily="34" charset="0"/>
              <a:buChar cha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Tree>
    <p:extLst>
      <p:ext uri="{BB962C8B-B14F-4D97-AF65-F5344CB8AC3E}">
        <p14:creationId xmlns:p14="http://schemas.microsoft.com/office/powerpoint/2010/main" val="3652398790"/>
      </p:ext>
    </p:extLst>
  </p:cSld>
  <p:clrMapOvr>
    <a:masterClrMapping/>
  </p:clrMapOvr>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b="1">
                <a:solidFill>
                  <a:srgbClr val="FFC000"/>
                </a:solidFill>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160518678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3050"/>
            <a:ext cx="3008313" cy="1162050"/>
          </a:xfrm>
          <a:prstGeom prst="rect">
            <a:avLst/>
          </a:prstGeom>
        </p:spPr>
        <p:txBody>
          <a:bodyPr anchor="b"/>
          <a:lstStyle>
            <a:lvl1pPr algn="l">
              <a:defRPr sz="2000" b="1" baseline="0">
                <a:solidFill>
                  <a:schemeClr val="bg1"/>
                </a:solidFill>
                <a:effectLst/>
              </a:defRPr>
            </a:lvl1pPr>
          </a:lstStyle>
          <a:p>
            <a:r>
              <a:rPr lang="en-US" dirty="0" smtClean="0"/>
              <a:t>Header – Myriad Pro, bold, shadow, 20pt</a:t>
            </a:r>
            <a:endParaRPr lang="en-US" dirty="0"/>
          </a:p>
        </p:txBody>
      </p:sp>
      <p:sp>
        <p:nvSpPr>
          <p:cNvPr id="3" name="Content Placeholder 2"/>
          <p:cNvSpPr>
            <a:spLocks noGrp="1"/>
          </p:cNvSpPr>
          <p:nvPr>
            <p:ph idx="1" hasCustomPrompt="1"/>
          </p:nvPr>
        </p:nvSpPr>
        <p:spPr>
          <a:xfrm>
            <a:off x="3575050" y="273051"/>
            <a:ext cx="5111750" cy="5518150"/>
          </a:xfrm>
          <a:prstGeom prst="rect">
            <a:avLst/>
          </a:prstGeom>
        </p:spPr>
        <p:txBody>
          <a:bodyPr anchor="ctr" anchorCtr="0"/>
          <a:lstStyle>
            <a:lvl1pPr>
              <a:buClr>
                <a:schemeClr val="bg1"/>
              </a:buClr>
              <a:buSzPct val="70000"/>
              <a:buFont typeface="Wingdings" pitchFamily="2" charset="2"/>
              <a:buChar char="q"/>
              <a:defRPr sz="2400" b="1">
                <a:solidFill>
                  <a:schemeClr val="bg2"/>
                </a:solidFill>
              </a:defRPr>
            </a:lvl1pPr>
            <a:lvl2pPr>
              <a:buClr>
                <a:schemeClr val="bg1"/>
              </a:buClr>
              <a:buSzPct val="100000"/>
              <a:buFont typeface="Wingdings" pitchFamily="2" charset="2"/>
              <a:buChar char="§"/>
              <a:defRPr sz="2000">
                <a:solidFill>
                  <a:schemeClr val="bg2"/>
                </a:solidFill>
              </a:defRPr>
            </a:lvl2pPr>
            <a:lvl3pPr>
              <a:buClr>
                <a:schemeClr val="bg1"/>
              </a:buClr>
              <a:buSzPct val="100000"/>
              <a:buFont typeface="Arial" pitchFamily="34" charset="0"/>
              <a:buChar char="•"/>
              <a:defRPr sz="1800">
                <a:solidFill>
                  <a:schemeClr val="bg2"/>
                </a:solidFill>
              </a:defRPr>
            </a:lvl3pPr>
            <a:lvl4pPr>
              <a:buClr>
                <a:schemeClr val="bg1"/>
              </a:buClr>
              <a:buSzPct val="70000"/>
              <a:buFont typeface="Courier New" pitchFamily="49" charset="0"/>
              <a:buChar char="o"/>
              <a:defRPr sz="1800">
                <a:solidFill>
                  <a:schemeClr val="bg2"/>
                </a:solidFill>
              </a:defRPr>
            </a:lvl4pPr>
            <a:lvl5pPr>
              <a:buClr>
                <a:schemeClr val="bg1"/>
              </a:buClr>
              <a:buSzPct val="70000"/>
              <a:buFont typeface="Arial" pitchFamily="34" charset="0"/>
              <a:buChar char="•"/>
              <a:defRPr sz="1800">
                <a:solidFill>
                  <a:schemeClr val="bg2"/>
                </a:solidFill>
              </a:defRPr>
            </a:lvl5pPr>
            <a:lvl6pPr>
              <a:defRPr sz="2000"/>
            </a:lvl6pPr>
            <a:lvl7pPr>
              <a:defRPr sz="2000"/>
            </a:lvl7pPr>
            <a:lvl8pPr>
              <a:defRPr sz="2000"/>
            </a:lvl8pPr>
            <a:lvl9pPr>
              <a:defRPr sz="2000"/>
            </a:lvl9pPr>
          </a:lstStyle>
          <a:p>
            <a:pPr lvl="0"/>
            <a:r>
              <a:rPr lang="en-US" dirty="0" smtClean="0"/>
              <a:t>First level – Myriad Pro, bold, 24pt</a:t>
            </a:r>
          </a:p>
          <a:p>
            <a:pPr lvl="1"/>
            <a:r>
              <a:rPr lang="en-US" dirty="0" smtClean="0"/>
              <a:t>Second level – Myriad Pro, 20pt</a:t>
            </a:r>
          </a:p>
          <a:p>
            <a:pPr lvl="2"/>
            <a:r>
              <a:rPr lang="en-US" dirty="0" smtClean="0"/>
              <a:t>Third level – Myriad Pro, 18pt	</a:t>
            </a:r>
          </a:p>
          <a:p>
            <a:pPr lvl="3"/>
            <a:r>
              <a:rPr lang="en-US" dirty="0" smtClean="0"/>
              <a:t>Fourth level – Myriad Pro, 18pt</a:t>
            </a:r>
          </a:p>
          <a:p>
            <a:pPr lvl="4"/>
            <a:r>
              <a:rPr lang="en-US" dirty="0" smtClean="0"/>
              <a:t>Fifth level – Myriad Pro, 18pt</a:t>
            </a:r>
            <a:endParaRPr lang="en-US" dirty="0"/>
          </a:p>
        </p:txBody>
      </p:sp>
      <p:sp>
        <p:nvSpPr>
          <p:cNvPr id="4" name="Text Placeholder 3"/>
          <p:cNvSpPr>
            <a:spLocks noGrp="1"/>
          </p:cNvSpPr>
          <p:nvPr>
            <p:ph type="body" sz="half" idx="2" hasCustomPrompt="1"/>
          </p:nvPr>
        </p:nvSpPr>
        <p:spPr>
          <a:xfrm>
            <a:off x="457200" y="1435101"/>
            <a:ext cx="3008313" cy="4356099"/>
          </a:xfrm>
          <a:prstGeom prst="rect">
            <a:avLst/>
          </a:prstGeom>
        </p:spPr>
        <p:txBody>
          <a:bodyPr/>
          <a:lstStyle>
            <a:lvl1pPr marL="0" indent="0">
              <a:buNone/>
              <a:defRPr sz="1400" baseline="0">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Paragraph of type</a:t>
            </a:r>
          </a:p>
          <a:p>
            <a:pPr lvl="0"/>
            <a:r>
              <a:rPr lang="en-US" dirty="0" smtClean="0"/>
              <a:t>Myriad Pro, 14pt</a:t>
            </a:r>
          </a:p>
        </p:txBody>
      </p:sp>
      <p:sp>
        <p:nvSpPr>
          <p:cNvPr id="7" name="Text Placeholder 8"/>
          <p:cNvSpPr>
            <a:spLocks noGrp="1"/>
          </p:cNvSpPr>
          <p:nvPr>
            <p:ph type="body" sz="quarter" idx="10" hasCustomPrompt="1"/>
          </p:nvPr>
        </p:nvSpPr>
        <p:spPr>
          <a:xfrm>
            <a:off x="457200" y="5791200"/>
            <a:ext cx="8229600" cy="609600"/>
          </a:xfrm>
          <a:prstGeom prst="rect">
            <a:avLst/>
          </a:prstGeom>
        </p:spPr>
        <p:txBody>
          <a:bodyPr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smtClean="0"/>
              <a:t>*Citations and references – Myriad Pro, 11pt</a:t>
            </a:r>
            <a:endParaRPr lang="en-US" dirty="0"/>
          </a:p>
        </p:txBody>
      </p:sp>
    </p:spTree>
  </p:cSld>
  <p:clrMapOvr>
    <a:masterClrMapping/>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7900731"/>
      </p:ext>
    </p:extLst>
  </p:cSld>
  <p:clrMapOvr>
    <a:masterClrMapping/>
  </p:clrMapOvr>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BDF68E2-58F2-4D09-BE8B-E3BD06533059}" type="datetimeFigureOut">
              <a:rPr lang="en-US" smtClean="0"/>
              <a:pPr/>
              <a:t>1/12/2015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558024081"/>
      </p:ext>
    </p:extLst>
  </p:cSld>
  <p:clrMapOvr>
    <a:masterClrMapping/>
  </p:clrMapOvr>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28FC5F6-F338-4AE4-BB23-26385BCFC423}" type="datetimeFigureOut">
              <a:rPr lang="en-US" smtClean="0"/>
              <a:pPr/>
              <a:t>1/12/2015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113E31D-E2AB-40D1-8B51-AFA5AFEF393A}" type="slidenum">
              <a:rPr lang="en-US" smtClean="0"/>
              <a:pPr/>
              <a:t>‹#›</a:t>
            </a:fld>
            <a:endParaRPr lang="en-US" dirty="0"/>
          </a:p>
        </p:txBody>
      </p:sp>
    </p:spTree>
    <p:extLst>
      <p:ext uri="{BB962C8B-B14F-4D97-AF65-F5344CB8AC3E}">
        <p14:creationId xmlns:p14="http://schemas.microsoft.com/office/powerpoint/2010/main" val="408569979"/>
      </p:ext>
    </p:extLst>
  </p:cSld>
  <p:clrMapOvr>
    <a:masterClrMapping/>
  </p:clrMapOvr>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0EBB0C4-6273-4C6E-B9BD-2EDC30F1CD52}" type="datetimeFigureOut">
              <a:rPr lang="en-US" smtClean="0"/>
              <a:pPr/>
              <a:t>1/12/2015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32267427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19AB4D41-86C1-4908-B66A-0B50CEB3BF29}" type="datetimeFigureOut">
              <a:rPr lang="en-US" smtClean="0"/>
              <a:pPr/>
              <a:t>1/12/2015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41128447"/>
      </p:ext>
    </p:extLst>
  </p:cSld>
  <p:clrMapOvr>
    <a:masterClrMapping/>
  </p:clrMapOvr>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E6426E2C-56C1-4E0D-A793-0088A7FDD37E}" type="datetimeFigureOut">
              <a:rPr lang="en-US" smtClean="0"/>
              <a:pPr/>
              <a:t>1/12/2015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45641516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C8C39B41-D8B5-4052-B551-9B5525EAA8B6}" type="datetimeFigureOut">
              <a:rPr lang="en-US" smtClean="0"/>
              <a:pPr/>
              <a:t>1/12/2015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414255682"/>
      </p:ext>
    </p:extLst>
  </p:cSld>
  <p:clrMapOvr>
    <a:masterClrMapping/>
  </p:clrMapOvr>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D94136C-8742-45B2-AF27-D93DF72833A9}" type="datetimeFigureOut">
              <a:rPr lang="en-US" smtClean="0"/>
              <a:pPr/>
              <a:t>1/12/2015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73094160"/>
      </p:ext>
    </p:extLst>
  </p:cSld>
  <p:clrMapOvr>
    <a:masterClrMapping/>
  </p:clrMapOvr>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2ABBEA6-7C60-4B02-AE87-00D78D8422AF}" type="datetimeFigureOut">
              <a:rPr lang="en-US" smtClean="0"/>
              <a:pPr/>
              <a:t>1/12/2015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86347317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9CAD897-D46E-4AD2-BD9B-49DD3E640873}" type="datetimeFigureOut">
              <a:rPr lang="en-US" smtClean="0"/>
              <a:pPr/>
              <a:t>1/12/2015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9751436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792288" y="4800600"/>
            <a:ext cx="5486400" cy="566738"/>
          </a:xfrm>
          <a:prstGeom prst="rect">
            <a:avLst/>
          </a:prstGeom>
        </p:spPr>
        <p:txBody>
          <a:bodyPr anchor="b"/>
          <a:lstStyle>
            <a:lvl1pPr algn="l">
              <a:defRPr sz="2000" b="1" baseline="0">
                <a:solidFill>
                  <a:schemeClr val="bg1"/>
                </a:solidFill>
                <a:effectLst/>
              </a:defRPr>
            </a:lvl1pPr>
          </a:lstStyle>
          <a:p>
            <a:r>
              <a:rPr lang="en-US" dirty="0" smtClean="0"/>
              <a:t>Photo Title – Myriad Pro, Bold, Shadow, 20pt</a:t>
            </a:r>
            <a:endParaRPr lang="en-US" dirty="0"/>
          </a:p>
        </p:txBody>
      </p:sp>
      <p:sp>
        <p:nvSpPr>
          <p:cNvPr id="3" name="Picture Placeholder 2"/>
          <p:cNvSpPr>
            <a:spLocks noGrp="1"/>
          </p:cNvSpPr>
          <p:nvPr>
            <p:ph type="pic" idx="1"/>
          </p:nvPr>
        </p:nvSpPr>
        <p:spPr>
          <a:xfrm>
            <a:off x="1792288" y="612775"/>
            <a:ext cx="5486400" cy="4114800"/>
          </a:xfrm>
          <a:prstGeom prst="rect">
            <a:avLst/>
          </a:prstGeom>
          <a:ln w="25400">
            <a:solidFill>
              <a:schemeClr val="bg2"/>
            </a:solidFill>
          </a:ln>
          <a:effectLst>
            <a:outerShdw blurRad="44450" dist="27940" dir="5400000" algn="ctr">
              <a:srgbClr val="000000">
                <a:alpha val="32000"/>
              </a:srgbClr>
            </a:outerShdw>
          </a:effectLst>
        </p:spPr>
        <p:txBody>
          <a:bodyPr/>
          <a:lstStyle>
            <a:lvl1pPr marL="0" indent="0">
              <a:buNone/>
              <a:defRPr sz="3200">
                <a:solidFill>
                  <a:schemeClr val="bg1"/>
                </a:solidFill>
                <a:effectLs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hasCustomPrompt="1"/>
          </p:nvPr>
        </p:nvSpPr>
        <p:spPr>
          <a:xfrm>
            <a:off x="1792288" y="5367338"/>
            <a:ext cx="5486400" cy="804862"/>
          </a:xfrm>
          <a:prstGeom prst="rect">
            <a:avLst/>
          </a:prstGeom>
        </p:spPr>
        <p:txBody>
          <a:bodyPr/>
          <a:lstStyle>
            <a:lvl1pPr marL="0" indent="0">
              <a:buNone/>
              <a:defRPr sz="1400" baseline="0">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Caption or credits for photo – Myriad Pro, 14pt</a:t>
            </a:r>
          </a:p>
        </p:txBody>
      </p:sp>
    </p:spTree>
  </p:cSld>
  <p:clrMapOvr>
    <a:masterClrMapping/>
  </p:clrMapOvr>
  <p:transitio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E2D6473-DF6D-4702-B328-E0DD40540A4E}" type="datetimeFigureOut">
              <a:rPr lang="en-US" smtClean="0"/>
              <a:pPr/>
              <a:t>1/12/2015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8627521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26F7E3A-B166-407D-9866-32884E7D5B37}" type="datetimeFigureOut">
              <a:rPr lang="en-US" smtClean="0"/>
              <a:pPr/>
              <a:t>1/12/2015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42660788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losing">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1371600" y="1981200"/>
            <a:ext cx="6400800" cy="2057400"/>
          </a:xfrm>
          <a:prstGeom prst="rect">
            <a:avLst/>
          </a:prstGeom>
        </p:spPr>
        <p:txBody>
          <a:bodyPr/>
          <a:lstStyle>
            <a:lvl1pPr marL="0" indent="0" algn="ctr">
              <a:buNone/>
              <a:defRPr sz="2800" b="1" baseline="0">
                <a:solidFill>
                  <a:schemeClr val="bg2"/>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Closing– Myriad Pro, Bold, 28pt</a:t>
            </a:r>
          </a:p>
        </p:txBody>
      </p:sp>
      <p:sp>
        <p:nvSpPr>
          <p:cNvPr id="9" name="Rectangle 8"/>
          <p:cNvSpPr/>
          <p:nvPr userDrawn="1"/>
        </p:nvSpPr>
        <p:spPr>
          <a:xfrm>
            <a:off x="1371600" y="4343400"/>
            <a:ext cx="6400800" cy="292388"/>
          </a:xfrm>
          <a:prstGeom prst="rect">
            <a:avLst/>
          </a:prstGeom>
        </p:spPr>
        <p:txBody>
          <a:bodyPr wrap="square">
            <a:spAutoFit/>
          </a:bodyPr>
          <a:lstStyle/>
          <a:p>
            <a:pPr lvl="0"/>
            <a:r>
              <a:rPr lang="en-US" sz="1300" b="1" dirty="0" smtClean="0">
                <a:solidFill>
                  <a:schemeClr val="tx2"/>
                </a:solidFill>
              </a:rPr>
              <a:t>For more information please contact Centers for Disease Control and Prevention</a:t>
            </a:r>
          </a:p>
        </p:txBody>
      </p:sp>
      <p:sp>
        <p:nvSpPr>
          <p:cNvPr id="11" name="Rectangle 10"/>
          <p:cNvSpPr/>
          <p:nvPr userDrawn="1"/>
        </p:nvSpPr>
        <p:spPr>
          <a:xfrm>
            <a:off x="1371600" y="4706034"/>
            <a:ext cx="5943600" cy="646331"/>
          </a:xfrm>
          <a:prstGeom prst="rect">
            <a:avLst/>
          </a:prstGeom>
        </p:spPr>
        <p:txBody>
          <a:bodyPr wrap="square">
            <a:spAutoFit/>
          </a:bodyPr>
          <a:lstStyle/>
          <a:p>
            <a:pPr lvl="0"/>
            <a:r>
              <a:rPr lang="en-US" sz="1200" dirty="0" smtClean="0">
                <a:solidFill>
                  <a:schemeClr val="tx2"/>
                </a:solidFill>
              </a:rPr>
              <a:t>1600 Clifton Road NE, Atlanta, GA 30333</a:t>
            </a:r>
          </a:p>
          <a:p>
            <a:pPr lvl="0"/>
            <a:r>
              <a:rPr lang="en-US" sz="1200" dirty="0" smtClean="0">
                <a:solidFill>
                  <a:schemeClr val="tx2"/>
                </a:solidFill>
              </a:rPr>
              <a:t>Telephone, 1-800-CDC-INFO (232-4636)/TTY: 1-888-232-6348</a:t>
            </a:r>
          </a:p>
          <a:p>
            <a:pPr lvl="0"/>
            <a:r>
              <a:rPr lang="en-US" sz="1200" dirty="0" smtClean="0">
                <a:solidFill>
                  <a:schemeClr val="tx2"/>
                </a:solidFill>
              </a:rPr>
              <a:t>E-mail: cdcinfo@cdc.gov 	Web: www.cdc.gov</a:t>
            </a:r>
          </a:p>
        </p:txBody>
      </p:sp>
      <p:sp>
        <p:nvSpPr>
          <p:cNvPr id="7" name="Text Placeholder 5"/>
          <p:cNvSpPr>
            <a:spLocks noGrp="1"/>
          </p:cNvSpPr>
          <p:nvPr>
            <p:ph type="body" sz="quarter" idx="11" hasCustomPrompt="1"/>
          </p:nvPr>
        </p:nvSpPr>
        <p:spPr>
          <a:xfrm>
            <a:off x="1828800" y="6263640"/>
            <a:ext cx="5105400" cy="182880"/>
          </a:xfrm>
          <a:prstGeom prst="rect">
            <a:avLst/>
          </a:prstGeom>
        </p:spPr>
        <p:txBody>
          <a:bodyPr/>
          <a:lstStyle>
            <a:lvl1pPr>
              <a:buNone/>
              <a:defRPr sz="1000" baseline="0">
                <a:solidFill>
                  <a:schemeClr val="tx2"/>
                </a:solidFill>
              </a:defRPr>
            </a:lvl1pPr>
          </a:lstStyle>
          <a:p>
            <a:r>
              <a:rPr lang="en-US" dirty="0" smtClean="0"/>
              <a:t>Office of the Director</a:t>
            </a:r>
            <a:endParaRPr lang="en-US" dirty="0"/>
          </a:p>
        </p:txBody>
      </p:sp>
      <p:sp>
        <p:nvSpPr>
          <p:cNvPr id="8" name="Text Placeholder 6"/>
          <p:cNvSpPr>
            <a:spLocks noGrp="1"/>
          </p:cNvSpPr>
          <p:nvPr>
            <p:ph type="body" sz="quarter" idx="12" hasCustomPrompt="1"/>
          </p:nvPr>
        </p:nvSpPr>
        <p:spPr>
          <a:xfrm>
            <a:off x="1828800" y="6464808"/>
            <a:ext cx="5105400" cy="228600"/>
          </a:xfrm>
          <a:prstGeom prst="rect">
            <a:avLst/>
          </a:prstGeom>
        </p:spPr>
        <p:txBody>
          <a:bodyPr/>
          <a:lstStyle>
            <a:lvl1pPr>
              <a:buNone/>
              <a:defRPr sz="1000" baseline="0">
                <a:solidFill>
                  <a:schemeClr val="tx2"/>
                </a:solidFill>
              </a:defRPr>
            </a:lvl1pPr>
          </a:lstStyle>
          <a:p>
            <a:r>
              <a:rPr lang="en-US" dirty="0" smtClean="0"/>
              <a:t>Place Office Title Here</a:t>
            </a:r>
            <a:endParaRPr lang="en-US" dirty="0"/>
          </a:p>
        </p:txBody>
      </p:sp>
      <p:sp>
        <p:nvSpPr>
          <p:cNvPr id="10" name="Rectangle 9"/>
          <p:cNvSpPr/>
          <p:nvPr userDrawn="1"/>
        </p:nvSpPr>
        <p:spPr>
          <a:xfrm>
            <a:off x="1371600" y="5421868"/>
            <a:ext cx="5943600" cy="369332"/>
          </a:xfrm>
          <a:prstGeom prst="rect">
            <a:avLst/>
          </a:prstGeom>
        </p:spPr>
        <p:txBody>
          <a:bodyPr wrap="square">
            <a:spAutoFit/>
          </a:bodyPr>
          <a:lstStyle/>
          <a:p>
            <a:pPr lvl="0"/>
            <a:r>
              <a:rPr lang="en-US" sz="900" dirty="0" smtClean="0">
                <a:solidFill>
                  <a:schemeClr val="tx2"/>
                </a:solidFill>
              </a:rPr>
              <a:t>The findings</a:t>
            </a:r>
            <a:r>
              <a:rPr lang="en-US" sz="900" baseline="0" dirty="0" smtClean="0">
                <a:solidFill>
                  <a:schemeClr val="tx2"/>
                </a:solidFill>
              </a:rPr>
              <a:t> and conclusions in this report are those of the authors and do not necessarily represent the official position of the Centers for Disease Control and Prevention.</a:t>
            </a:r>
            <a:endParaRPr lang="en-US" sz="900" dirty="0" smtClean="0">
              <a:solidFill>
                <a:schemeClr val="tx2"/>
              </a:solidFill>
            </a:endParaRPr>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theme" Target="../theme/theme2.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image" Target="../media/image1.png"/><Relationship Id="rId5" Type="http://schemas.openxmlformats.org/officeDocument/2006/relationships/slideLayout" Target="../slideLayouts/slideLayout32.xml"/><Relationship Id="rId10" Type="http://schemas.openxmlformats.org/officeDocument/2006/relationships/theme" Target="../theme/theme3.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image" Target="../media/image1.png"/><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slideLayout" Target="../slideLayouts/slideLayout60.xml"/><Relationship Id="rId18" Type="http://schemas.openxmlformats.org/officeDocument/2006/relationships/slideLayout" Target="../slideLayouts/slideLayout6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17" Type="http://schemas.openxmlformats.org/officeDocument/2006/relationships/slideLayout" Target="../slideLayouts/slideLayout64.xml"/><Relationship Id="rId2" Type="http://schemas.openxmlformats.org/officeDocument/2006/relationships/slideLayout" Target="../slideLayouts/slideLayout49.xml"/><Relationship Id="rId16" Type="http://schemas.openxmlformats.org/officeDocument/2006/relationships/slideLayout" Target="../slideLayouts/slideLayout63.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5" Type="http://schemas.openxmlformats.org/officeDocument/2006/relationships/slideLayout" Target="../slideLayouts/slideLayout62.xml"/><Relationship Id="rId10" Type="http://schemas.openxmlformats.org/officeDocument/2006/relationships/slideLayout" Target="../slideLayouts/slideLayout57.xml"/><Relationship Id="rId19" Type="http://schemas.openxmlformats.org/officeDocument/2006/relationships/theme" Target="../theme/theme5.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slideLayout" Target="../slideLayouts/slideLayout61.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68.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theme" Target="../theme/theme6.xml"/><Relationship Id="rId5" Type="http://schemas.openxmlformats.org/officeDocument/2006/relationships/slideLayout" Target="../slideLayouts/slideLayout70.xml"/><Relationship Id="rId4" Type="http://schemas.openxmlformats.org/officeDocument/2006/relationships/slideLayout" Target="../slideLayouts/slideLayout6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7.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7" cstate="print">
            <a:lum/>
          </a:blip>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84" r:id="rId1"/>
    <p:sldLayoutId id="2147483685" r:id="rId2"/>
    <p:sldLayoutId id="2147483697" r:id="rId3"/>
    <p:sldLayoutId id="2147483693" r:id="rId4"/>
    <p:sldLayoutId id="2147483694" r:id="rId5"/>
    <p:sldLayoutId id="2147483686" r:id="rId6"/>
    <p:sldLayoutId id="2147483688" r:id="rId7"/>
    <p:sldLayoutId id="2147483689" r:id="rId8"/>
    <p:sldLayoutId id="2147483690" r:id="rId9"/>
    <p:sldLayoutId id="2147483755" r:id="rId10"/>
    <p:sldLayoutId id="2147483756" r:id="rId11"/>
    <p:sldLayoutId id="2147483757" r:id="rId12"/>
    <p:sldLayoutId id="2147483763" r:id="rId13"/>
    <p:sldLayoutId id="2147483764" r:id="rId14"/>
    <p:sldLayoutId id="2147483765" r:id="rId15"/>
  </p:sldLayoutIdLst>
  <p:transition>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4" cstate="print"/>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6976737"/>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66" r:id="rId10"/>
    <p:sldLayoutId id="2147483767" r:id="rId11"/>
    <p:sldLayoutId id="2147483768" r:id="rId12"/>
  </p:sldLayoutIdLst>
  <p:transition>
    <p:fade/>
  </p:transition>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Myriad Web Pro" pitchFamily="34" charset="0"/>
        </a:defRPr>
      </a:lvl2pPr>
      <a:lvl3pPr algn="ctr" rtl="0" eaLnBrk="0" fontAlgn="base" hangingPunct="0">
        <a:spcBef>
          <a:spcPct val="0"/>
        </a:spcBef>
        <a:spcAft>
          <a:spcPct val="0"/>
        </a:spcAft>
        <a:defRPr sz="4400">
          <a:solidFill>
            <a:schemeClr val="tx1"/>
          </a:solidFill>
          <a:latin typeface="Myriad Web Pro" pitchFamily="34" charset="0"/>
        </a:defRPr>
      </a:lvl3pPr>
      <a:lvl4pPr algn="ctr" rtl="0" eaLnBrk="0" fontAlgn="base" hangingPunct="0">
        <a:spcBef>
          <a:spcPct val="0"/>
        </a:spcBef>
        <a:spcAft>
          <a:spcPct val="0"/>
        </a:spcAft>
        <a:defRPr sz="4400">
          <a:solidFill>
            <a:schemeClr val="tx1"/>
          </a:solidFill>
          <a:latin typeface="Myriad Web Pro" pitchFamily="34" charset="0"/>
        </a:defRPr>
      </a:lvl4pPr>
      <a:lvl5pPr algn="ctr" rtl="0" eaLnBrk="0" fontAlgn="base" hangingPunct="0">
        <a:spcBef>
          <a:spcPct val="0"/>
        </a:spcBef>
        <a:spcAft>
          <a:spcPct val="0"/>
        </a:spcAft>
        <a:defRPr sz="4400">
          <a:solidFill>
            <a:schemeClr val="tx1"/>
          </a:solidFill>
          <a:latin typeface="Myriad Web Pro" pitchFamily="34" charset="0"/>
        </a:defRPr>
      </a:lvl5pPr>
      <a:lvl6pPr marL="457200" algn="ctr" rtl="0" fontAlgn="base">
        <a:spcBef>
          <a:spcPct val="0"/>
        </a:spcBef>
        <a:spcAft>
          <a:spcPct val="0"/>
        </a:spcAft>
        <a:defRPr sz="4400">
          <a:solidFill>
            <a:schemeClr val="tx1"/>
          </a:solidFill>
          <a:latin typeface="Myriad Web Pro" pitchFamily="34" charset="0"/>
        </a:defRPr>
      </a:lvl6pPr>
      <a:lvl7pPr marL="914400" algn="ctr" rtl="0" fontAlgn="base">
        <a:spcBef>
          <a:spcPct val="0"/>
        </a:spcBef>
        <a:spcAft>
          <a:spcPct val="0"/>
        </a:spcAft>
        <a:defRPr sz="4400">
          <a:solidFill>
            <a:schemeClr val="tx1"/>
          </a:solidFill>
          <a:latin typeface="Myriad Web Pro" pitchFamily="34" charset="0"/>
        </a:defRPr>
      </a:lvl7pPr>
      <a:lvl8pPr marL="1371600" algn="ctr" rtl="0" fontAlgn="base">
        <a:spcBef>
          <a:spcPct val="0"/>
        </a:spcBef>
        <a:spcAft>
          <a:spcPct val="0"/>
        </a:spcAft>
        <a:defRPr sz="4400">
          <a:solidFill>
            <a:schemeClr val="tx1"/>
          </a:solidFill>
          <a:latin typeface="Myriad Web Pro" pitchFamily="34" charset="0"/>
        </a:defRPr>
      </a:lvl8pPr>
      <a:lvl9pPr marL="1828800" algn="ctr" rtl="0" fontAlgn="base">
        <a:spcBef>
          <a:spcPct val="0"/>
        </a:spcBef>
        <a:spcAft>
          <a:spcPct val="0"/>
        </a:spcAft>
        <a:defRPr sz="4400">
          <a:solidFill>
            <a:schemeClr val="tx1"/>
          </a:solidFill>
          <a:latin typeface="Myriad Web Pro"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1" cstate="print"/>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44477050"/>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Lst>
  <p:transition>
    <p:fade/>
  </p:transition>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Myriad Web Pro"/>
        </a:defRPr>
      </a:lvl2pPr>
      <a:lvl3pPr algn="ctr" rtl="0" eaLnBrk="0" fontAlgn="base" hangingPunct="0">
        <a:spcBef>
          <a:spcPct val="0"/>
        </a:spcBef>
        <a:spcAft>
          <a:spcPct val="0"/>
        </a:spcAft>
        <a:defRPr sz="4400">
          <a:solidFill>
            <a:schemeClr val="tx1"/>
          </a:solidFill>
          <a:latin typeface="Myriad Web Pro"/>
        </a:defRPr>
      </a:lvl3pPr>
      <a:lvl4pPr algn="ctr" rtl="0" eaLnBrk="0" fontAlgn="base" hangingPunct="0">
        <a:spcBef>
          <a:spcPct val="0"/>
        </a:spcBef>
        <a:spcAft>
          <a:spcPct val="0"/>
        </a:spcAft>
        <a:defRPr sz="4400">
          <a:solidFill>
            <a:schemeClr val="tx1"/>
          </a:solidFill>
          <a:latin typeface="Myriad Web Pro"/>
        </a:defRPr>
      </a:lvl4pPr>
      <a:lvl5pPr algn="ctr" rtl="0" eaLnBrk="0" fontAlgn="base" hangingPunct="0">
        <a:spcBef>
          <a:spcPct val="0"/>
        </a:spcBef>
        <a:spcAft>
          <a:spcPct val="0"/>
        </a:spcAft>
        <a:defRPr sz="4400">
          <a:solidFill>
            <a:schemeClr val="tx1"/>
          </a:solidFill>
          <a:latin typeface="Myriad Web Pro"/>
        </a:defRPr>
      </a:lvl5pPr>
      <a:lvl6pPr marL="457200" algn="ctr" rtl="0" fontAlgn="base">
        <a:spcBef>
          <a:spcPct val="0"/>
        </a:spcBef>
        <a:spcAft>
          <a:spcPct val="0"/>
        </a:spcAft>
        <a:defRPr sz="4400">
          <a:solidFill>
            <a:schemeClr val="tx1"/>
          </a:solidFill>
          <a:latin typeface="Myriad Web Pro"/>
        </a:defRPr>
      </a:lvl6pPr>
      <a:lvl7pPr marL="914400" algn="ctr" rtl="0" fontAlgn="base">
        <a:spcBef>
          <a:spcPct val="0"/>
        </a:spcBef>
        <a:spcAft>
          <a:spcPct val="0"/>
        </a:spcAft>
        <a:defRPr sz="4400">
          <a:solidFill>
            <a:schemeClr val="tx1"/>
          </a:solidFill>
          <a:latin typeface="Myriad Web Pro"/>
        </a:defRPr>
      </a:lvl7pPr>
      <a:lvl8pPr marL="1371600" algn="ctr" rtl="0" fontAlgn="base">
        <a:spcBef>
          <a:spcPct val="0"/>
        </a:spcBef>
        <a:spcAft>
          <a:spcPct val="0"/>
        </a:spcAft>
        <a:defRPr sz="4400">
          <a:solidFill>
            <a:schemeClr val="tx1"/>
          </a:solidFill>
          <a:latin typeface="Myriad Web Pro"/>
        </a:defRPr>
      </a:lvl8pPr>
      <a:lvl9pPr marL="1828800" algn="ctr" rtl="0" fontAlgn="base">
        <a:spcBef>
          <a:spcPct val="0"/>
        </a:spcBef>
        <a:spcAft>
          <a:spcPct val="0"/>
        </a:spcAft>
        <a:defRPr sz="4400">
          <a:solidFill>
            <a:schemeClr val="tx1"/>
          </a:solidFill>
          <a:latin typeface="Myriad Web Pro"/>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6747743"/>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8" r:id="rId10"/>
    <p:sldLayoutId id="2147483749" r:id="rId11"/>
  </p:sldLayoutIdLst>
  <p:transition>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2" name="Oval 21"/>
          <p:cNvSpPr/>
          <p:nvPr/>
        </p:nvSpPr>
        <p:spPr>
          <a:xfrm>
            <a:off x="629943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5689832" y="-457200"/>
            <a:ext cx="1600200" cy="1600200"/>
          </a:xfrm>
          <a:prstGeom prst="ellipse">
            <a:avLst/>
          </a:prstGeom>
          <a:gradFill flip="none" rotWithShape="1">
            <a:gsLst>
              <a:gs pos="0">
                <a:schemeClr val="bg2">
                  <a:lumMod val="60000"/>
                  <a:lumOff val="40000"/>
                  <a:alpha val="14000"/>
                </a:schemeClr>
              </a:gs>
              <a:gs pos="73000">
                <a:schemeClr val="bg2">
                  <a:lumMod val="60000"/>
                  <a:lumOff val="40000"/>
                  <a:alpha val="0"/>
                </a:schemeClr>
              </a:gs>
              <a:gs pos="36000">
                <a:schemeClr val="bg2">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6299432" y="6096000"/>
            <a:ext cx="990600" cy="990600"/>
          </a:xfrm>
          <a:prstGeom prst="ellipse">
            <a:avLst/>
          </a:prstGeom>
          <a:gradFill flip="none" rotWithShape="1">
            <a:gsLst>
              <a:gs pos="0">
                <a:schemeClr val="bg2">
                  <a:lumMod val="60000"/>
                  <a:lumOff val="40000"/>
                  <a:alpha val="9000"/>
                </a:schemeClr>
              </a:gs>
              <a:gs pos="66000">
                <a:schemeClr val="bg2">
                  <a:lumMod val="60000"/>
                  <a:lumOff val="40000"/>
                  <a:alpha val="0"/>
                </a:schemeClr>
              </a:gs>
              <a:gs pos="36000">
                <a:schemeClr val="bg2">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153988" y="2667000"/>
            <a:ext cx="4191000" cy="4191000"/>
          </a:xfrm>
          <a:prstGeom prst="ellipse">
            <a:avLst/>
          </a:prstGeom>
          <a:gradFill flip="none" rotWithShape="1">
            <a:gsLst>
              <a:gs pos="0">
                <a:schemeClr val="bg2">
                  <a:lumMod val="60000"/>
                  <a:lumOff val="40000"/>
                  <a:alpha val="11000"/>
                </a:schemeClr>
              </a:gs>
              <a:gs pos="75000">
                <a:schemeClr val="bg2">
                  <a:lumMod val="60000"/>
                  <a:lumOff val="40000"/>
                  <a:alpha val="0"/>
                </a:schemeClr>
              </a:gs>
              <a:gs pos="36000">
                <a:schemeClr val="bg2">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39788" y="2895600"/>
            <a:ext cx="2362200" cy="2362200"/>
          </a:xfrm>
          <a:prstGeom prst="ellipse">
            <a:avLst/>
          </a:prstGeom>
          <a:gradFill flip="none" rotWithShape="1">
            <a:gsLst>
              <a:gs pos="0">
                <a:schemeClr val="bg2">
                  <a:lumMod val="60000"/>
                  <a:lumOff val="40000"/>
                  <a:alpha val="8000"/>
                </a:schemeClr>
              </a:gs>
              <a:gs pos="72000">
                <a:schemeClr val="bg2">
                  <a:lumMod val="60000"/>
                  <a:lumOff val="40000"/>
                  <a:alpha val="0"/>
                </a:schemeClr>
              </a:gs>
              <a:gs pos="36000">
                <a:schemeClr val="bg2">
                  <a:lumMod val="60000"/>
                  <a:lumOff val="4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Rectangle 18"/>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484710" y="452718"/>
            <a:ext cx="7055380" cy="1400530"/>
          </a:xfrm>
          <a:prstGeom prst="rect">
            <a:avLst/>
          </a:prstGeom>
        </p:spPr>
        <p:txBody>
          <a:bodyPr vert="horz" lIns="91440" tIns="45720" rIns="91440" bIns="45720" rtlCol="0" anchor="t">
            <a:noAutofit/>
          </a:bodyPr>
          <a:lstStyle/>
          <a:p>
            <a:r>
              <a:rPr lang="en-US" smtClean="0"/>
              <a:t>Click to edit Master title style</a:t>
            </a:r>
            <a:endParaRPr lang="en-US" dirty="0"/>
          </a:p>
        </p:txBody>
      </p:sp>
      <p:sp>
        <p:nvSpPr>
          <p:cNvPr id="3" name="Text Placeholder 2"/>
          <p:cNvSpPr>
            <a:spLocks noGrp="1"/>
          </p:cNvSpPr>
          <p:nvPr>
            <p:ph type="body" idx="1"/>
          </p:nvPr>
        </p:nvSpPr>
        <p:spPr>
          <a:xfrm>
            <a:off x="827700" y="2052925"/>
            <a:ext cx="6711654" cy="419548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5400000">
            <a:off x="7494989" y="1828771"/>
            <a:ext cx="990599" cy="22865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22CACBEC-B446-422B-B822-39DCE234C12A}" type="datetime1">
              <a:rPr lang="en-US" smtClean="0"/>
              <a:pPr/>
              <a:t>1/12/2015</a:t>
            </a:fld>
            <a:endParaRPr lang="en-US" dirty="0"/>
          </a:p>
        </p:txBody>
      </p:sp>
      <p:sp>
        <p:nvSpPr>
          <p:cNvPr id="5" name="Footer Placeholder 4"/>
          <p:cNvSpPr>
            <a:spLocks noGrp="1"/>
          </p:cNvSpPr>
          <p:nvPr>
            <p:ph type="ftr" sz="quarter" idx="3"/>
          </p:nvPr>
        </p:nvSpPr>
        <p:spPr>
          <a:xfrm rot="5400000">
            <a:off x="6233335" y="3263371"/>
            <a:ext cx="3859795" cy="228660"/>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bwMode="gray">
          <a:xfrm>
            <a:off x="7766431" y="295736"/>
            <a:ext cx="628813" cy="767687"/>
          </a:xfrm>
          <a:prstGeom prst="rect">
            <a:avLst/>
          </a:prstGeom>
        </p:spPr>
        <p:txBody>
          <a:bodyPr vert="horz" lIns="91440" tIns="45720" rIns="91440" bIns="45720" rtlCol="0" anchor="b"/>
          <a:lstStyle>
            <a:lvl1pPr algn="ctr">
              <a:defRPr sz="2801" b="0" i="0">
                <a:solidFill>
                  <a:schemeClr val="tx1">
                    <a:tint val="75000"/>
                  </a:schemeClr>
                </a:solidFill>
              </a:defRPr>
            </a:lvl1pPr>
          </a:lstStyle>
          <a:p>
            <a:fld id="{1EF6CFD9-8016-45AD-80CF-9B7FBA13CEA4}" type="slidenum">
              <a:rPr lang="en-US" smtClean="0"/>
              <a:pPr/>
              <a:t>‹#›</a:t>
            </a:fld>
            <a:endParaRPr lang="en-US" dirty="0"/>
          </a:p>
        </p:txBody>
      </p:sp>
    </p:spTree>
    <p:extLst>
      <p:ext uri="{BB962C8B-B14F-4D97-AF65-F5344CB8AC3E}">
        <p14:creationId xmlns:p14="http://schemas.microsoft.com/office/powerpoint/2010/main" val="3234639748"/>
      </p:ext>
    </p:extLst>
  </p:cSld>
  <p:clrMap bg1="dk1" tx1="lt1" bg2="dk2" tx2="lt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 id="2147483793" r:id="rId12"/>
    <p:sldLayoutId id="2147483794" r:id="rId13"/>
    <p:sldLayoutId id="2147483795" r:id="rId14"/>
    <p:sldLayoutId id="2147483796" r:id="rId15"/>
    <p:sldLayoutId id="2147483797" r:id="rId16"/>
    <p:sldLayoutId id="2147483798" r:id="rId17"/>
    <p:sldLayoutId id="2147483799" r:id="rId18"/>
  </p:sldLayoutIdLst>
  <p:transition>
    <p:fade/>
  </p:transition>
  <p:timing>
    <p:tnLst>
      <p:par>
        <p:cTn id="1" dur="indefinite" restart="never" nodeType="tmRoot"/>
      </p:par>
    </p:tnLst>
  </p:timing>
  <p:txStyles>
    <p:titleStyle>
      <a:lvl1pPr algn="l" defTabSz="457207"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6" indent="-342906" algn="l" defTabSz="457207"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62" indent="-285755" algn="l" defTabSz="457207"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20"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2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3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14642"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49"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5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6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7" rtl="0" eaLnBrk="1" latinLnBrk="0" hangingPunct="1">
        <a:defRPr sz="1800" kern="1200">
          <a:solidFill>
            <a:schemeClr val="tx1"/>
          </a:solidFill>
          <a:latin typeface="+mn-lt"/>
          <a:ea typeface="+mn-ea"/>
          <a:cs typeface="+mn-cs"/>
        </a:defRPr>
      </a:lvl1pPr>
      <a:lvl2pPr marL="457207" algn="l" defTabSz="457207" rtl="0" eaLnBrk="1" latinLnBrk="0" hangingPunct="1">
        <a:defRPr sz="1800" kern="1200">
          <a:solidFill>
            <a:schemeClr val="tx1"/>
          </a:solidFill>
          <a:latin typeface="+mn-lt"/>
          <a:ea typeface="+mn-ea"/>
          <a:cs typeface="+mn-cs"/>
        </a:defRPr>
      </a:lvl2pPr>
      <a:lvl3pPr marL="914415" algn="l" defTabSz="457207" rtl="0" eaLnBrk="1" latinLnBrk="0" hangingPunct="1">
        <a:defRPr sz="1800" kern="1200">
          <a:solidFill>
            <a:schemeClr val="tx1"/>
          </a:solidFill>
          <a:latin typeface="+mn-lt"/>
          <a:ea typeface="+mn-ea"/>
          <a:cs typeface="+mn-cs"/>
        </a:defRPr>
      </a:lvl3pPr>
      <a:lvl4pPr marL="1371622" algn="l" defTabSz="457207" rtl="0" eaLnBrk="1" latinLnBrk="0" hangingPunct="1">
        <a:defRPr sz="1800" kern="1200">
          <a:solidFill>
            <a:schemeClr val="tx1"/>
          </a:solidFill>
          <a:latin typeface="+mn-lt"/>
          <a:ea typeface="+mn-ea"/>
          <a:cs typeface="+mn-cs"/>
        </a:defRPr>
      </a:lvl4pPr>
      <a:lvl5pPr marL="1828831" algn="l" defTabSz="457207" rtl="0" eaLnBrk="1" latinLnBrk="0" hangingPunct="1">
        <a:defRPr sz="1800" kern="1200">
          <a:solidFill>
            <a:schemeClr val="tx1"/>
          </a:solidFill>
          <a:latin typeface="+mn-lt"/>
          <a:ea typeface="+mn-ea"/>
          <a:cs typeface="+mn-cs"/>
        </a:defRPr>
      </a:lvl5pPr>
      <a:lvl6pPr marL="2286038" algn="l" defTabSz="457207" rtl="0" eaLnBrk="1" latinLnBrk="0" hangingPunct="1">
        <a:defRPr sz="1800" kern="1200">
          <a:solidFill>
            <a:schemeClr val="tx1"/>
          </a:solidFill>
          <a:latin typeface="+mn-lt"/>
          <a:ea typeface="+mn-ea"/>
          <a:cs typeface="+mn-cs"/>
        </a:defRPr>
      </a:lvl6pPr>
      <a:lvl7pPr marL="2743246" algn="l" defTabSz="457207" rtl="0" eaLnBrk="1" latinLnBrk="0" hangingPunct="1">
        <a:defRPr sz="1800" kern="1200">
          <a:solidFill>
            <a:schemeClr val="tx1"/>
          </a:solidFill>
          <a:latin typeface="+mn-lt"/>
          <a:ea typeface="+mn-ea"/>
          <a:cs typeface="+mn-cs"/>
        </a:defRPr>
      </a:lvl7pPr>
      <a:lvl8pPr marL="3200453" algn="l" defTabSz="457207" rtl="0" eaLnBrk="1" latinLnBrk="0" hangingPunct="1">
        <a:defRPr sz="1800" kern="1200">
          <a:solidFill>
            <a:schemeClr val="tx1"/>
          </a:solidFill>
          <a:latin typeface="+mn-lt"/>
          <a:ea typeface="+mn-ea"/>
          <a:cs typeface="+mn-cs"/>
        </a:defRPr>
      </a:lvl8pPr>
      <a:lvl9pPr marL="3657661" algn="l" defTabSz="457207"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00330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381000"/>
            <a:ext cx="8229600" cy="83820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4"/>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Tree>
    <p:extLst>
      <p:ext uri="{BB962C8B-B14F-4D97-AF65-F5344CB8AC3E}">
        <p14:creationId xmlns:p14="http://schemas.microsoft.com/office/powerpoint/2010/main" val="3871024371"/>
      </p:ext>
    </p:extLst>
  </p:cSld>
  <p:clrMap bg1="lt1" tx1="dk1" bg2="lt2" tx2="dk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Lst>
  <p:transition>
    <p:fade/>
  </p:transition>
  <p:timing>
    <p:tnLst>
      <p:par>
        <p:cTn id="1" dur="indefinite" restart="never" nodeType="tmRoot"/>
      </p:par>
    </p:tnLst>
  </p:timing>
  <p:txStyles>
    <p:titleStyle>
      <a:lvl1pPr algn="ctr" defTabSz="914400" rtl="0" eaLnBrk="1" latinLnBrk="0" hangingPunct="1">
        <a:lnSpc>
          <a:spcPts val="5800"/>
        </a:lnSpc>
        <a:spcBef>
          <a:spcPct val="0"/>
        </a:spcBef>
        <a:buNone/>
        <a:defRPr sz="3600" b="1" kern="1200">
          <a:solidFill>
            <a:srgbClr val="FFC000"/>
          </a:solidFill>
          <a:effectLst>
            <a:outerShdw blurRad="63500" dist="38100" dir="5400000" algn="t" rotWithShape="0">
              <a:prstClr val="black">
                <a:alpha val="25000"/>
              </a:prstClr>
            </a:outerShdw>
          </a:effectLst>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Font typeface="Arial" pitchFamily="34" charset="0"/>
        <a:buChar char="•"/>
        <a:defRPr sz="2800" b="1" kern="1200">
          <a:solidFill>
            <a:schemeClr val="bg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Courier New" pitchFamily="49" charset="0"/>
        <a:buChar char="o"/>
        <a:defRPr sz="2400" b="1" kern="1200" baseline="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2400" b="1" kern="1200" baseline="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Courier New" pitchFamily="49" charset="0"/>
        <a:buChar char="o"/>
        <a:defRPr sz="2400" b="1" kern="1200" baseline="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2400" b="1" kern="1200" baseline="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624D31-43A5-475A-80CF-332C9F6DCF35}" type="datetimeFigureOut">
              <a:rPr lang="en-US" smtClean="0"/>
              <a:pPr/>
              <a:t>1/12/2015</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252964053"/>
      </p:ext>
    </p:extLst>
  </p:cSld>
  <p:clrMap bg1="lt1" tx1="dk1" bg2="lt2" tx2="dk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811" r:id="rId5"/>
    <p:sldLayoutId id="2147483812" r:id="rId6"/>
    <p:sldLayoutId id="2147483813" r:id="rId7"/>
    <p:sldLayoutId id="2147483814" r:id="rId8"/>
    <p:sldLayoutId id="2147483815" r:id="rId9"/>
    <p:sldLayoutId id="2147483816" r:id="rId10"/>
    <p:sldLayoutId id="2147483817" r:id="rId11"/>
  </p:sldLayoutIdLst>
  <p:transition>
    <p:fade/>
  </p:transition>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hyperlink" Target="http://intranet.cdc.gov/leadership/LGBoards/elb/profile/elbProfile/gerberding.html" TargetMode="External"/><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7.png"/><Relationship Id="rId4" Type="http://schemas.openxmlformats.org/officeDocument/2006/relationships/hyperlink" Target="http://intra-apps.cdc.gov/od/otper/images/COTPER-Organizational_Chart.pdf"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www.cdc.gov/vhf/ebola/resources/audio.html" TargetMode="External"/><Relationship Id="rId7"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hyperlink" Target="http://www.cdc.gov/vhf/ebola/resources/videos.html"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hyperlink" Target="http://www.cdc.gov/vhf/ebola/index.html" TargetMode="External"/><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9.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5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2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54.xml"/></Relationships>
</file>

<file path=ppt/slides/_rels/slide3.xml.rels><?xml version="1.0" encoding="UTF-8" standalone="yes"?>
<Relationships xmlns="http://schemas.openxmlformats.org/package/2006/relationships"><Relationship Id="rId3" Type="http://schemas.openxmlformats.org/officeDocument/2006/relationships/hyperlink" Target="http://www.cdc.gov/vhf/ebola/outbreaks/2014-west-africa/distribution-map.html" TargetMode="External"/><Relationship Id="rId2" Type="http://schemas.openxmlformats.org/officeDocument/2006/relationships/notesSlide" Target="../notesSlides/notesSlide3.xml"/><Relationship Id="rId1" Type="http://schemas.openxmlformats.org/officeDocument/2006/relationships/slideLayout" Target="../slideLayouts/slideLayout22.xm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54.xml"/></Relationships>
</file>

<file path=ppt/slides/_rels/slide3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4.xml"/><Relationship Id="rId1" Type="http://schemas.openxmlformats.org/officeDocument/2006/relationships/slideLayout" Target="../slideLayouts/slideLayout54.xml"/></Relationships>
</file>

<file path=ppt/slides/_rels/slide32.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54.xml"/></Relationships>
</file>

<file path=ppt/slides/_rels/slide33.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54.xml"/></Relationships>
</file>

<file path=ppt/slides/_rels/slide34.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54.xml"/></Relationships>
</file>

<file path=ppt/slides/_rels/slide35.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5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8.xml"/></Relationships>
</file>

<file path=ppt/slides/_rels/slide38.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6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42.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27.xml"/><Relationship Id="rId1" Type="http://schemas.openxmlformats.org/officeDocument/2006/relationships/slideLayout" Target="../slideLayouts/slideLayout66.xml"/><Relationship Id="rId4" Type="http://schemas.openxmlformats.org/officeDocument/2006/relationships/image" Target="../media/image27.emf"/></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0.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8.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8.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38.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hemeOverride" Target="../theme/themeOverride1.xml"/><Relationship Id="rId4" Type="http://schemas.openxmlformats.org/officeDocument/2006/relationships/image" Target="../media/image1.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6.xml"/></Relationships>
</file>

<file path=ppt/slides/_rels/slide6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4.xml"/><Relationship Id="rId1" Type="http://schemas.openxmlformats.org/officeDocument/2006/relationships/slideLayout" Target="../slideLayouts/slideLayout76.xml"/><Relationship Id="rId4" Type="http://schemas.openxmlformats.org/officeDocument/2006/relationships/image" Target="../media/image29.pn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2.xml"/></Relationships>
</file>

<file path=ppt/slides/_rels/slide7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1.xml"/><Relationship Id="rId1" Type="http://schemas.openxmlformats.org/officeDocument/2006/relationships/slideLayout" Target="../slideLayouts/slideLayout72.xml"/></Relationships>
</file>

<file path=ppt/slides/_rels/slide7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2.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685800"/>
            <a:ext cx="8021619" cy="869950"/>
          </a:xfrm>
        </p:spPr>
        <p:txBody>
          <a:bodyPr/>
          <a:lstStyle/>
          <a:p>
            <a:pPr algn="ctr"/>
            <a:r>
              <a:rPr lang="en-US" sz="4000" dirty="0">
                <a:effectLst>
                  <a:outerShdw blurRad="38100" dist="38100" dir="2700000" algn="tl">
                    <a:srgbClr val="000000">
                      <a:alpha val="43137"/>
                    </a:srgbClr>
                  </a:outerShdw>
                </a:effectLst>
              </a:rPr>
              <a:t>2014 Ebola </a:t>
            </a:r>
            <a:r>
              <a:rPr lang="en-US" sz="4000" dirty="0" smtClean="0">
                <a:effectLst>
                  <a:outerShdw blurRad="38100" dist="38100" dir="2700000" algn="tl">
                    <a:srgbClr val="000000">
                      <a:alpha val="43137"/>
                    </a:srgbClr>
                  </a:outerShdw>
                </a:effectLst>
              </a:rPr>
              <a:t>Outbreak And The New York State Response</a:t>
            </a:r>
            <a:endParaRPr lang="en-US" sz="4000" dirty="0">
              <a:effectLst>
                <a:outerShdw blurRad="38100" dist="38100" dir="2700000" algn="tl">
                  <a:srgbClr val="000000">
                    <a:alpha val="43137"/>
                  </a:srgbClr>
                </a:outerShdw>
              </a:effectLst>
            </a:endParaRPr>
          </a:p>
        </p:txBody>
      </p:sp>
      <p:sp>
        <p:nvSpPr>
          <p:cNvPr id="7" name="Title 1"/>
          <p:cNvSpPr txBox="1">
            <a:spLocks/>
          </p:cNvSpPr>
          <p:nvPr/>
        </p:nvSpPr>
        <p:spPr>
          <a:xfrm>
            <a:off x="249219" y="2895600"/>
            <a:ext cx="8305800" cy="3232150"/>
          </a:xfrm>
          <a:prstGeom prst="rect">
            <a:avLst/>
          </a:prstGeom>
        </p:spPr>
        <p:txBody>
          <a:bodyPr anchor="b"/>
          <a:lstStyle>
            <a:lvl1pPr algn="l" rtl="0" eaLnBrk="0" fontAlgn="base" hangingPunct="0">
              <a:spcBef>
                <a:spcPct val="0"/>
              </a:spcBef>
              <a:spcAft>
                <a:spcPct val="0"/>
              </a:spcAft>
              <a:defRPr sz="2000" b="1" kern="1200" baseline="0">
                <a:solidFill>
                  <a:schemeClr val="bg1"/>
                </a:solidFill>
                <a:effectLst/>
                <a:latin typeface="+mj-lt"/>
                <a:ea typeface="+mj-ea"/>
                <a:cs typeface="+mj-cs"/>
              </a:defRPr>
            </a:lvl1pPr>
            <a:lvl2pPr algn="ctr" rtl="0" eaLnBrk="0" fontAlgn="base" hangingPunct="0">
              <a:spcBef>
                <a:spcPct val="0"/>
              </a:spcBef>
              <a:spcAft>
                <a:spcPct val="0"/>
              </a:spcAft>
              <a:defRPr sz="4400">
                <a:solidFill>
                  <a:schemeClr val="tx1"/>
                </a:solidFill>
                <a:latin typeface="Myriad Web Pro" pitchFamily="34" charset="0"/>
              </a:defRPr>
            </a:lvl2pPr>
            <a:lvl3pPr algn="ctr" rtl="0" eaLnBrk="0" fontAlgn="base" hangingPunct="0">
              <a:spcBef>
                <a:spcPct val="0"/>
              </a:spcBef>
              <a:spcAft>
                <a:spcPct val="0"/>
              </a:spcAft>
              <a:defRPr sz="4400">
                <a:solidFill>
                  <a:schemeClr val="tx1"/>
                </a:solidFill>
                <a:latin typeface="Myriad Web Pro" pitchFamily="34" charset="0"/>
              </a:defRPr>
            </a:lvl3pPr>
            <a:lvl4pPr algn="ctr" rtl="0" eaLnBrk="0" fontAlgn="base" hangingPunct="0">
              <a:spcBef>
                <a:spcPct val="0"/>
              </a:spcBef>
              <a:spcAft>
                <a:spcPct val="0"/>
              </a:spcAft>
              <a:defRPr sz="4400">
                <a:solidFill>
                  <a:schemeClr val="tx1"/>
                </a:solidFill>
                <a:latin typeface="Myriad Web Pro" pitchFamily="34" charset="0"/>
              </a:defRPr>
            </a:lvl4pPr>
            <a:lvl5pPr algn="ctr" rtl="0" eaLnBrk="0" fontAlgn="base" hangingPunct="0">
              <a:spcBef>
                <a:spcPct val="0"/>
              </a:spcBef>
              <a:spcAft>
                <a:spcPct val="0"/>
              </a:spcAft>
              <a:defRPr sz="4400">
                <a:solidFill>
                  <a:schemeClr val="tx1"/>
                </a:solidFill>
                <a:latin typeface="Myriad Web Pro" pitchFamily="34" charset="0"/>
              </a:defRPr>
            </a:lvl5pPr>
            <a:lvl6pPr marL="457200" algn="ctr" rtl="0" fontAlgn="base">
              <a:spcBef>
                <a:spcPct val="0"/>
              </a:spcBef>
              <a:spcAft>
                <a:spcPct val="0"/>
              </a:spcAft>
              <a:defRPr sz="4400">
                <a:solidFill>
                  <a:schemeClr val="tx1"/>
                </a:solidFill>
                <a:latin typeface="Myriad Web Pro" pitchFamily="34" charset="0"/>
              </a:defRPr>
            </a:lvl6pPr>
            <a:lvl7pPr marL="914400" algn="ctr" rtl="0" fontAlgn="base">
              <a:spcBef>
                <a:spcPct val="0"/>
              </a:spcBef>
              <a:spcAft>
                <a:spcPct val="0"/>
              </a:spcAft>
              <a:defRPr sz="4400">
                <a:solidFill>
                  <a:schemeClr val="tx1"/>
                </a:solidFill>
                <a:latin typeface="Myriad Web Pro" pitchFamily="34" charset="0"/>
              </a:defRPr>
            </a:lvl7pPr>
            <a:lvl8pPr marL="1371600" algn="ctr" rtl="0" fontAlgn="base">
              <a:spcBef>
                <a:spcPct val="0"/>
              </a:spcBef>
              <a:spcAft>
                <a:spcPct val="0"/>
              </a:spcAft>
              <a:defRPr sz="4400">
                <a:solidFill>
                  <a:schemeClr val="tx1"/>
                </a:solidFill>
                <a:latin typeface="Myriad Web Pro" pitchFamily="34" charset="0"/>
              </a:defRPr>
            </a:lvl8pPr>
            <a:lvl9pPr marL="1828800" algn="ctr" rtl="0" fontAlgn="base">
              <a:spcBef>
                <a:spcPct val="0"/>
              </a:spcBef>
              <a:spcAft>
                <a:spcPct val="0"/>
              </a:spcAft>
              <a:defRPr sz="4400">
                <a:solidFill>
                  <a:schemeClr val="tx1"/>
                </a:solidFill>
                <a:latin typeface="Myriad Web Pro" pitchFamily="34" charset="0"/>
              </a:defRPr>
            </a:lvl9pPr>
          </a:lstStyle>
          <a:p>
            <a:r>
              <a:rPr lang="en-US" sz="3200" dirty="0" smtClean="0">
                <a:effectLst>
                  <a:outerShdw blurRad="38100" dist="38100" dir="2700000" algn="tl">
                    <a:srgbClr val="000000">
                      <a:alpha val="43137"/>
                    </a:srgbClr>
                  </a:outerShdw>
                </a:effectLst>
              </a:rPr>
              <a:t>Host:</a:t>
            </a:r>
            <a:r>
              <a:rPr lang="en-US" sz="2800" dirty="0" smtClean="0">
                <a:effectLst>
                  <a:outerShdw blurRad="38100" dist="38100" dir="2700000" algn="tl">
                    <a:srgbClr val="000000">
                      <a:alpha val="43137"/>
                    </a:srgbClr>
                  </a:outerShdw>
                </a:effectLst>
              </a:rPr>
              <a:t> </a:t>
            </a:r>
          </a:p>
          <a:p>
            <a:r>
              <a:rPr lang="en-US" sz="2800" dirty="0">
                <a:effectLst>
                  <a:outerShdw blurRad="38100" dist="38100" dir="2700000" algn="tl">
                    <a:srgbClr val="000000">
                      <a:alpha val="43137"/>
                    </a:srgbClr>
                  </a:outerShdw>
                </a:effectLst>
              </a:rPr>
              <a:t>	</a:t>
            </a:r>
            <a:r>
              <a:rPr lang="en-US" sz="2800" dirty="0" smtClean="0">
                <a:effectLst>
                  <a:outerShdw blurRad="38100" dist="38100" dir="2700000" algn="tl">
                    <a:srgbClr val="000000">
                      <a:alpha val="43137"/>
                    </a:srgbClr>
                  </a:outerShdw>
                </a:effectLst>
              </a:rPr>
              <a:t>Christopher F. Davis PhD, MPH, CPH</a:t>
            </a:r>
          </a:p>
          <a:p>
            <a:endParaRPr lang="en-US" sz="2800" dirty="0">
              <a:effectLst>
                <a:outerShdw blurRad="38100" dist="38100" dir="2700000" algn="tl">
                  <a:srgbClr val="000000">
                    <a:alpha val="43137"/>
                  </a:srgbClr>
                </a:outerShdw>
              </a:effectLst>
            </a:endParaRPr>
          </a:p>
          <a:p>
            <a:r>
              <a:rPr lang="en-US" sz="3200" dirty="0" smtClean="0">
                <a:effectLst>
                  <a:outerShdw blurRad="38100" dist="38100" dir="2700000" algn="tl">
                    <a:srgbClr val="000000">
                      <a:alpha val="43137"/>
                    </a:srgbClr>
                  </a:outerShdw>
                </a:effectLst>
              </a:rPr>
              <a:t>Presenters:</a:t>
            </a:r>
          </a:p>
          <a:p>
            <a:r>
              <a:rPr lang="en-US" sz="2800" dirty="0" smtClean="0">
                <a:effectLst>
                  <a:outerShdw blurRad="38100" dist="38100" dir="2700000" algn="tl">
                    <a:srgbClr val="000000">
                      <a:alpha val="43137"/>
                    </a:srgbClr>
                  </a:outerShdw>
                </a:effectLst>
              </a:rPr>
              <a:t>	Misha Robyn DVM, MPH</a:t>
            </a:r>
          </a:p>
          <a:p>
            <a:r>
              <a:rPr lang="en-US" sz="2800" dirty="0" smtClean="0">
                <a:effectLst>
                  <a:outerShdw blurRad="38100" dist="38100" dir="2700000" algn="tl">
                    <a:srgbClr val="000000">
                      <a:alpha val="43137"/>
                    </a:srgbClr>
                  </a:outerShdw>
                </a:effectLst>
              </a:rPr>
              <a:t>	Shelley Zansky PhD</a:t>
            </a:r>
          </a:p>
          <a:p>
            <a:r>
              <a:rPr lang="en-US" sz="2800" dirty="0" smtClean="0">
                <a:effectLst>
                  <a:outerShdw blurRad="38100" dist="38100" dir="2700000" algn="tl">
                    <a:srgbClr val="000000">
                      <a:alpha val="43137"/>
                    </a:srgbClr>
                  </a:outerShdw>
                </a:effectLst>
              </a:rPr>
              <a:t>	Andie Newman DVM, MPH, DACVPM</a:t>
            </a:r>
          </a:p>
          <a:p>
            <a:r>
              <a:rPr lang="en-US" sz="2800" dirty="0" smtClean="0">
                <a:effectLst>
                  <a:outerShdw blurRad="38100" dist="38100" dir="2700000" algn="tl">
                    <a:srgbClr val="000000">
                      <a:alpha val="43137"/>
                    </a:srgbClr>
                  </a:outerShdw>
                </a:effectLst>
              </a:rPr>
              <a:t>	Monica Quinn RN, MS, CIC</a:t>
            </a:r>
          </a:p>
          <a:p>
            <a:endParaRPr lang="en-US" sz="2800" dirty="0" smtClean="0">
              <a:effectLst>
                <a:outerShdw blurRad="38100" dist="38100" dir="2700000" algn="tl">
                  <a:srgbClr val="000000">
                    <a:alpha val="43137"/>
                  </a:srgbClr>
                </a:outerShdw>
              </a:effectLst>
            </a:endParaRPr>
          </a:p>
          <a:p>
            <a:pPr algn="ctr"/>
            <a:r>
              <a:rPr lang="en-US" sz="1600" dirty="0" smtClean="0">
                <a:effectLst>
                  <a:outerShdw blurRad="38100" dist="38100" dir="2700000" algn="tl">
                    <a:srgbClr val="000000">
                      <a:alpha val="43137"/>
                    </a:srgbClr>
                  </a:outerShdw>
                </a:effectLst>
              </a:rPr>
              <a:t>January 8</a:t>
            </a:r>
            <a:r>
              <a:rPr lang="en-US" sz="1600" baseline="30000" dirty="0" smtClean="0">
                <a:effectLst>
                  <a:outerShdw blurRad="38100" dist="38100" dir="2700000" algn="tl">
                    <a:srgbClr val="000000">
                      <a:alpha val="43137"/>
                    </a:srgbClr>
                  </a:outerShdw>
                </a:effectLst>
              </a:rPr>
              <a:t>th</a:t>
            </a:r>
            <a:r>
              <a:rPr lang="en-US" sz="1600" dirty="0" smtClean="0">
                <a:effectLst>
                  <a:outerShdw blurRad="38100" dist="38100" dir="2700000" algn="tl">
                    <a:srgbClr val="000000">
                      <a:alpha val="43137"/>
                    </a:srgbClr>
                  </a:outerShdw>
                </a:effectLst>
              </a:rPr>
              <a:t> 2015</a:t>
            </a:r>
          </a:p>
        </p:txBody>
      </p:sp>
    </p:spTree>
    <p:extLst>
      <p:ext uri="{BB962C8B-B14F-4D97-AF65-F5344CB8AC3E}">
        <p14:creationId xmlns:p14="http://schemas.microsoft.com/office/powerpoint/2010/main" val="2595590824"/>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Graphic showing lifecycle of ebolavirus."/>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a:stretch/>
        </p:blipFill>
        <p:spPr>
          <a:xfrm>
            <a:off x="10758" y="0"/>
            <a:ext cx="9133242" cy="6858000"/>
          </a:xfrm>
        </p:spPr>
      </p:pic>
    </p:spTree>
    <p:extLst>
      <p:ext uri="{BB962C8B-B14F-4D97-AF65-F5344CB8AC3E}">
        <p14:creationId xmlns:p14="http://schemas.microsoft.com/office/powerpoint/2010/main" val="15896479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lstStyle/>
          <a:p>
            <a:r>
              <a:rPr lang="en-US" dirty="0" smtClean="0">
                <a:effectLst>
                  <a:outerShdw blurRad="38100" dist="38100" dir="2700000" algn="tl">
                    <a:srgbClr val="000000">
                      <a:alpha val="43137"/>
                    </a:srgbClr>
                  </a:outerShdw>
                </a:effectLst>
              </a:rPr>
              <a:t>Transmission</a:t>
            </a:r>
            <a:endParaRPr lang="en-US"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57200" y="1219200"/>
            <a:ext cx="8229600" cy="4648201"/>
          </a:xfrm>
        </p:spPr>
        <p:txBody>
          <a:bodyPr/>
          <a:lstStyle/>
          <a:p>
            <a:pPr lvl="0"/>
            <a:r>
              <a:rPr lang="en-US" sz="2000" dirty="0" smtClean="0"/>
              <a:t>Ebola virus </a:t>
            </a:r>
            <a:r>
              <a:rPr lang="en-US" sz="2000" dirty="0"/>
              <a:t>is spread through direct </a:t>
            </a:r>
            <a:r>
              <a:rPr lang="en-US" sz="2000" dirty="0" smtClean="0"/>
              <a:t>contact (through broken skin or unprotected mucous membranes) with</a:t>
            </a:r>
            <a:endParaRPr lang="en-US" sz="2000" dirty="0"/>
          </a:p>
          <a:p>
            <a:pPr lvl="1"/>
            <a:r>
              <a:rPr lang="en-US" dirty="0"/>
              <a:t>A sick person’s blood or body </a:t>
            </a:r>
            <a:r>
              <a:rPr lang="en-US" dirty="0" smtClean="0"/>
              <a:t>fluids</a:t>
            </a:r>
            <a:r>
              <a:rPr lang="en-US" dirty="0"/>
              <a:t> </a:t>
            </a:r>
            <a:r>
              <a:rPr lang="en-US" dirty="0" smtClean="0"/>
              <a:t>(urine</a:t>
            </a:r>
            <a:r>
              <a:rPr lang="en-US" dirty="0"/>
              <a:t>, saliva, </a:t>
            </a:r>
            <a:r>
              <a:rPr lang="en-US" dirty="0" smtClean="0"/>
              <a:t>sweat, feces</a:t>
            </a:r>
            <a:r>
              <a:rPr lang="en-US" dirty="0"/>
              <a:t>, vomit, </a:t>
            </a:r>
            <a:r>
              <a:rPr lang="en-US" dirty="0" smtClean="0"/>
              <a:t>semen)</a:t>
            </a:r>
            <a:endParaRPr lang="en-US" dirty="0"/>
          </a:p>
          <a:p>
            <a:pPr lvl="1"/>
            <a:r>
              <a:rPr lang="en-US" dirty="0" smtClean="0"/>
              <a:t>Contaminated </a:t>
            </a:r>
            <a:r>
              <a:rPr lang="en-US" dirty="0"/>
              <a:t>objects (like </a:t>
            </a:r>
            <a:r>
              <a:rPr lang="en-US" dirty="0" smtClean="0"/>
              <a:t>needles, syringes) </a:t>
            </a:r>
            <a:endParaRPr lang="en-US" dirty="0"/>
          </a:p>
          <a:p>
            <a:pPr lvl="1"/>
            <a:r>
              <a:rPr lang="en-US" dirty="0"/>
              <a:t>Infected </a:t>
            </a:r>
            <a:r>
              <a:rPr lang="en-US" dirty="0" smtClean="0"/>
              <a:t>fruit bats and primates (apes, monkeys)</a:t>
            </a:r>
          </a:p>
          <a:p>
            <a:r>
              <a:rPr lang="en-US" sz="2000" dirty="0" smtClean="0"/>
              <a:t>Ebola virus has been found in breast milk, but it is not known if the virus can be transmitted from mothers to infants through breastfeeding</a:t>
            </a:r>
          </a:p>
          <a:p>
            <a:r>
              <a:rPr lang="en-US" sz="2000" dirty="0" smtClean="0"/>
              <a:t>Ebola virus has been found in semen after recovery, but it is not known if the virus can be spread through sex (including oral sex)</a:t>
            </a:r>
          </a:p>
          <a:p>
            <a:pPr lvl="1"/>
            <a:r>
              <a:rPr lang="en-US" sz="1800" dirty="0" smtClean="0"/>
              <a:t>Men should abstain from sex (including oral sex) for three months</a:t>
            </a:r>
          </a:p>
          <a:p>
            <a:r>
              <a:rPr lang="en-US" sz="2000" dirty="0" smtClean="0"/>
              <a:t>Mosquitoes </a:t>
            </a:r>
            <a:r>
              <a:rPr lang="en-US" sz="2000" dirty="0"/>
              <a:t>or other insects </a:t>
            </a:r>
            <a:r>
              <a:rPr lang="en-US" sz="2000" dirty="0" smtClean="0"/>
              <a:t>cannot transmit Ebola virus</a:t>
            </a:r>
          </a:p>
          <a:p>
            <a:r>
              <a:rPr lang="en-US" sz="2000" dirty="0" smtClean="0"/>
              <a:t>It is not believed that pets (like dogs and cats) are at significant risk for Ebola</a:t>
            </a:r>
            <a:endParaRPr lang="en-US" sz="2000" dirty="0"/>
          </a:p>
          <a:p>
            <a:endParaRPr lang="en-US" dirty="0"/>
          </a:p>
        </p:txBody>
      </p:sp>
    </p:spTree>
    <p:extLst>
      <p:ext uri="{BB962C8B-B14F-4D97-AF65-F5344CB8AC3E}">
        <p14:creationId xmlns:p14="http://schemas.microsoft.com/office/powerpoint/2010/main" val="3888768364"/>
      </p:ext>
    </p:extLst>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Infectiousness of certain body fluids."/>
          <p:cNvPicPr>
            <a:picLocks noChangeAspect="1"/>
          </p:cNvPicPr>
          <p:nvPr/>
        </p:nvPicPr>
        <p:blipFill rotWithShape="1">
          <a:blip r:embed="rId3" cstate="print">
            <a:extLst>
              <a:ext uri="{28A0092B-C50C-407E-A947-70E740481C1C}">
                <a14:useLocalDpi xmlns:a14="http://schemas.microsoft.com/office/drawing/2010/main" val="0"/>
              </a:ext>
            </a:extLst>
          </a:blip>
          <a:srcRect l="1518" t="10192" r="4713" b="38966"/>
          <a:stretch/>
        </p:blipFill>
        <p:spPr bwMode="auto">
          <a:xfrm>
            <a:off x="0" y="1600200"/>
            <a:ext cx="91440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a:spLocks noGrp="1"/>
          </p:cNvSpPr>
          <p:nvPr>
            <p:ph type="title"/>
          </p:nvPr>
        </p:nvSpPr>
        <p:spPr>
          <a:xfrm>
            <a:off x="457200" y="228600"/>
            <a:ext cx="8229600" cy="1036638"/>
          </a:xfrm>
        </p:spPr>
        <p:txBody>
          <a:bodyPr/>
          <a:lstStyle/>
          <a:p>
            <a:r>
              <a:rPr lang="en-US" dirty="0" smtClean="0">
                <a:solidFill>
                  <a:schemeClr val="bg1"/>
                </a:solidFill>
                <a:effectLst>
                  <a:outerShdw blurRad="38100" dist="38100" dir="2700000" algn="tl">
                    <a:srgbClr val="000000">
                      <a:alpha val="43137"/>
                    </a:srgbClr>
                  </a:outerShdw>
                </a:effectLst>
              </a:rPr>
              <a:t>Human to Human Transmission</a:t>
            </a:r>
            <a:endParaRPr lang="en-US" dirty="0">
              <a:solidFill>
                <a:schemeClr val="bg1"/>
              </a:solidFill>
              <a:effectLst>
                <a:outerShdw blurRad="38100" dist="38100" dir="2700000" algn="tl">
                  <a:srgbClr val="000000">
                    <a:alpha val="43137"/>
                  </a:srgbClr>
                </a:outerShdw>
              </a:effectLst>
            </a:endParaRPr>
          </a:p>
        </p:txBody>
      </p:sp>
      <p:sp>
        <p:nvSpPr>
          <p:cNvPr id="7" name="Down Arrow 6"/>
          <p:cNvSpPr/>
          <p:nvPr/>
        </p:nvSpPr>
        <p:spPr>
          <a:xfrm rot="20193540">
            <a:off x="564890" y="625787"/>
            <a:ext cx="685800" cy="1066800"/>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cxnSp>
        <p:nvCxnSpPr>
          <p:cNvPr id="3" name="Straight Connector 2"/>
          <p:cNvCxnSpPr/>
          <p:nvPr/>
        </p:nvCxnSpPr>
        <p:spPr>
          <a:xfrm>
            <a:off x="2895600" y="2209800"/>
            <a:ext cx="0" cy="4648200"/>
          </a:xfrm>
          <a:prstGeom prst="line">
            <a:avLst/>
          </a:prstGeom>
          <a:ln w="38100">
            <a:solidFill>
              <a:schemeClr val="bg1"/>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28141260"/>
      </p:ext>
    </p:extLst>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0442" y="304800"/>
            <a:ext cx="5113337" cy="762000"/>
          </a:xfrm>
        </p:spPr>
        <p:txBody>
          <a:bodyPr/>
          <a:lstStyle/>
          <a:p>
            <a:r>
              <a:rPr lang="en-US" dirty="0" smtClean="0">
                <a:effectLst>
                  <a:outerShdw blurRad="38100" dist="38100" dir="2700000" algn="tl">
                    <a:srgbClr val="000000">
                      <a:alpha val="43137"/>
                    </a:srgbClr>
                  </a:outerShdw>
                </a:effectLst>
              </a:rPr>
              <a:t>Signs and Symptoms</a:t>
            </a:r>
            <a:endParaRPr lang="en-US"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57200" y="1219200"/>
            <a:ext cx="8145462" cy="4572000"/>
          </a:xfrm>
        </p:spPr>
        <p:txBody>
          <a:bodyPr/>
          <a:lstStyle/>
          <a:p>
            <a:r>
              <a:rPr lang="en-US" dirty="0" smtClean="0"/>
              <a:t>Signs and symptoms of Ebola</a:t>
            </a:r>
          </a:p>
          <a:p>
            <a:pPr lvl="1"/>
            <a:r>
              <a:rPr lang="en-US" dirty="0" smtClean="0"/>
              <a:t>Fever</a:t>
            </a:r>
            <a:endParaRPr lang="en-US" dirty="0"/>
          </a:p>
          <a:p>
            <a:pPr lvl="1"/>
            <a:r>
              <a:rPr lang="en-US" dirty="0" smtClean="0"/>
              <a:t>Severe headache</a:t>
            </a:r>
          </a:p>
          <a:p>
            <a:pPr lvl="1"/>
            <a:r>
              <a:rPr lang="en-US" dirty="0" smtClean="0"/>
              <a:t>Fatigue</a:t>
            </a:r>
          </a:p>
          <a:p>
            <a:pPr lvl="1"/>
            <a:r>
              <a:rPr lang="en-US" dirty="0" smtClean="0"/>
              <a:t>Muscle pain</a:t>
            </a:r>
          </a:p>
          <a:p>
            <a:pPr lvl="1"/>
            <a:r>
              <a:rPr lang="en-US" dirty="0" smtClean="0"/>
              <a:t>Vomiting</a:t>
            </a:r>
          </a:p>
          <a:p>
            <a:pPr lvl="1"/>
            <a:r>
              <a:rPr lang="en-US" dirty="0" smtClean="0"/>
              <a:t>Diarrhea</a:t>
            </a:r>
          </a:p>
          <a:p>
            <a:pPr lvl="1"/>
            <a:r>
              <a:rPr lang="en-US" dirty="0" smtClean="0"/>
              <a:t>Abdominal pain </a:t>
            </a:r>
          </a:p>
          <a:p>
            <a:pPr lvl="1"/>
            <a:r>
              <a:rPr lang="en-US" dirty="0" smtClean="0"/>
              <a:t>Unexplained hemorrhage</a:t>
            </a:r>
          </a:p>
          <a:p>
            <a:r>
              <a:rPr lang="en-US" dirty="0"/>
              <a:t>I</a:t>
            </a:r>
            <a:r>
              <a:rPr lang="en-US" dirty="0" smtClean="0"/>
              <a:t>ncubation </a:t>
            </a:r>
            <a:r>
              <a:rPr lang="en-US" dirty="0"/>
              <a:t>period, from 	</a:t>
            </a:r>
            <a:r>
              <a:rPr lang="en-US" dirty="0" smtClean="0"/>
              <a:t>		      exposure </a:t>
            </a:r>
            <a:r>
              <a:rPr lang="en-US" dirty="0"/>
              <a:t>to when signs or symptoms appear, </a:t>
            </a:r>
            <a:r>
              <a:rPr lang="en-US" dirty="0" smtClean="0"/>
              <a:t>is 2 </a:t>
            </a:r>
            <a:r>
              <a:rPr lang="en-US" dirty="0"/>
              <a:t>to 21 days, </a:t>
            </a:r>
            <a:r>
              <a:rPr lang="en-US" dirty="0" smtClean="0"/>
              <a:t>but average is 8 </a:t>
            </a:r>
            <a:r>
              <a:rPr lang="en-US" dirty="0"/>
              <a:t>to 10 </a:t>
            </a:r>
            <a:r>
              <a:rPr lang="en-US" dirty="0" smtClean="0"/>
              <a:t>days</a:t>
            </a:r>
            <a:endParaRPr lang="en-US" dirty="0"/>
          </a:p>
          <a:p>
            <a:pPr lvl="1"/>
            <a:r>
              <a:rPr lang="en-US" dirty="0" smtClean="0"/>
              <a:t>A </a:t>
            </a:r>
            <a:r>
              <a:rPr lang="en-US" dirty="0"/>
              <a:t>person </a:t>
            </a:r>
            <a:r>
              <a:rPr lang="en-US" dirty="0" smtClean="0"/>
              <a:t>infected with </a:t>
            </a:r>
            <a:r>
              <a:rPr lang="en-US" dirty="0"/>
              <a:t>Ebola virus is not contagious until symptoms </a:t>
            </a:r>
            <a:r>
              <a:rPr lang="en-US" dirty="0" smtClean="0"/>
              <a:t>appear</a:t>
            </a:r>
            <a:endParaRPr lang="en-US" dirty="0"/>
          </a:p>
        </p:txBody>
      </p:sp>
      <p:pic>
        <p:nvPicPr>
          <p:cNvPr id="1026" name="Picture 2" descr="Health workers help a patien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56587" y="1219200"/>
            <a:ext cx="2746075"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61456235"/>
      </p:ext>
    </p:extLst>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03238"/>
            <a:ext cx="8229600" cy="639762"/>
          </a:xfrm>
        </p:spPr>
        <p:txBody>
          <a:bodyPr/>
          <a:lstStyle/>
          <a:p>
            <a:r>
              <a:rPr lang="en-US" dirty="0" smtClean="0">
                <a:effectLst>
                  <a:outerShdw blurRad="38100" dist="38100" dir="2700000" algn="tl">
                    <a:srgbClr val="000000">
                      <a:alpha val="43137"/>
                    </a:srgbClr>
                  </a:outerShdw>
                </a:effectLst>
              </a:rPr>
              <a:t>Prevention</a:t>
            </a:r>
            <a:endParaRPr lang="en-US"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57200" y="1371600"/>
            <a:ext cx="8229600" cy="5181600"/>
          </a:xfrm>
        </p:spPr>
        <p:txBody>
          <a:bodyPr/>
          <a:lstStyle/>
          <a:p>
            <a:pPr lvl="0"/>
            <a:r>
              <a:rPr lang="en-US" sz="2000" dirty="0" smtClean="0"/>
              <a:t>No FDA-approved vaccine for Ebola</a:t>
            </a:r>
          </a:p>
          <a:p>
            <a:pPr lvl="1"/>
            <a:r>
              <a:rPr lang="en-US" sz="1800" dirty="0"/>
              <a:t>Experimental vaccines </a:t>
            </a:r>
            <a:r>
              <a:rPr lang="en-US" sz="1800" dirty="0" smtClean="0"/>
              <a:t>for </a:t>
            </a:r>
            <a:r>
              <a:rPr lang="en-US" sz="1800" dirty="0"/>
              <a:t>Ebola are under development, but </a:t>
            </a:r>
            <a:r>
              <a:rPr lang="en-US" sz="1800" dirty="0" smtClean="0"/>
              <a:t>have </a:t>
            </a:r>
            <a:r>
              <a:rPr lang="en-US" sz="1800" dirty="0"/>
              <a:t>not yet been fully tested for safety or </a:t>
            </a:r>
            <a:r>
              <a:rPr lang="en-US" sz="1800" dirty="0" smtClean="0"/>
              <a:t>effectiveness</a:t>
            </a:r>
          </a:p>
          <a:p>
            <a:pPr lvl="1"/>
            <a:r>
              <a:rPr lang="en-US" sz="1800" dirty="0"/>
              <a:t>Several investigational vaccines for prevention of Ebola </a:t>
            </a:r>
            <a:r>
              <a:rPr lang="en-US" sz="1800" dirty="0" smtClean="0"/>
              <a:t>are </a:t>
            </a:r>
            <a:r>
              <a:rPr lang="en-US" sz="1800" dirty="0"/>
              <a:t>in development and are currently being evaluated in Phase I trials. In addition, Phase II trials are currently being planned in West </a:t>
            </a:r>
            <a:r>
              <a:rPr lang="en-US" sz="1800" dirty="0" smtClean="0"/>
              <a:t>Africa.</a:t>
            </a:r>
          </a:p>
          <a:p>
            <a:pPr marL="457200" lvl="1" indent="0">
              <a:buNone/>
            </a:pPr>
            <a:endParaRPr lang="en-US" sz="1800" dirty="0" smtClean="0"/>
          </a:p>
          <a:p>
            <a:pPr marL="0" indent="0">
              <a:buNone/>
            </a:pPr>
            <a:endParaRPr lang="en-US" dirty="0"/>
          </a:p>
        </p:txBody>
      </p:sp>
    </p:spTree>
    <p:extLst>
      <p:ext uri="{BB962C8B-B14F-4D97-AF65-F5344CB8AC3E}">
        <p14:creationId xmlns:p14="http://schemas.microsoft.com/office/powerpoint/2010/main" val="2508338158"/>
      </p:ext>
    </p:extLst>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effectLst>
                  <a:outerShdw blurRad="38100" dist="38100" dir="2700000" algn="tl">
                    <a:srgbClr val="000000">
                      <a:alpha val="43137"/>
                    </a:srgbClr>
                  </a:outerShdw>
                </a:effectLst>
              </a:rPr>
              <a:t>Ebola Response in West Africa</a:t>
            </a:r>
            <a:endParaRPr 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573265992"/>
      </p:ext>
    </p:extLst>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efunct ambulances in Liberia."/>
          <p:cNvPicPr>
            <a:picLocks noChangeAspect="1"/>
          </p:cNvPicPr>
          <p:nvPr/>
        </p:nvPicPr>
        <p:blipFill rotWithShape="1">
          <a:blip r:embed="rId3" cstate="print">
            <a:extLst>
              <a:ext uri="{28A0092B-C50C-407E-A947-70E740481C1C}">
                <a14:useLocalDpi xmlns:a14="http://schemas.microsoft.com/office/drawing/2010/main" val="0"/>
              </a:ext>
            </a:extLst>
          </a:blip>
          <a:srcRect l="5591" r="19876"/>
          <a:stretch/>
        </p:blipFill>
        <p:spPr>
          <a:xfrm>
            <a:off x="4324350" y="2691290"/>
            <a:ext cx="4314846" cy="3256360"/>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title"/>
          </p:nvPr>
        </p:nvSpPr>
        <p:spPr>
          <a:xfrm>
            <a:off x="479379" y="457200"/>
            <a:ext cx="8138161" cy="990600"/>
          </a:xfrm>
          <a:noFill/>
        </p:spPr>
        <p:txBody>
          <a:bodyPr/>
          <a:lstStyle/>
          <a:p>
            <a:pPr algn="ctr"/>
            <a:r>
              <a:rPr lang="en-US" sz="900" dirty="0"/>
              <a:t/>
            </a:r>
            <a:br>
              <a:rPr lang="en-US" sz="900" dirty="0"/>
            </a:br>
            <a:r>
              <a:rPr lang="en-US" sz="2800" dirty="0" smtClean="0">
                <a:solidFill>
                  <a:schemeClr val="bg1"/>
                </a:solidFill>
              </a:rPr>
              <a:t>Outbreak Challenges in West Africa</a:t>
            </a:r>
            <a:r>
              <a:rPr lang="en-US" sz="3200" dirty="0"/>
              <a:t/>
            </a:r>
            <a:br>
              <a:rPr lang="en-US" sz="3200" dirty="0"/>
            </a:br>
            <a:endParaRPr lang="en-US" sz="3200" dirty="0"/>
          </a:p>
        </p:txBody>
      </p:sp>
      <p:sp>
        <p:nvSpPr>
          <p:cNvPr id="4" name="Title 1"/>
          <p:cNvSpPr txBox="1">
            <a:spLocks/>
          </p:cNvSpPr>
          <p:nvPr/>
        </p:nvSpPr>
        <p:spPr>
          <a:xfrm>
            <a:off x="381000" y="1558526"/>
            <a:ext cx="7924800" cy="1489474"/>
          </a:xfrm>
          <a:prstGeom prst="rect">
            <a:avLst/>
          </a:prstGeom>
          <a:noFill/>
        </p:spPr>
        <p:txBody>
          <a:bodyPr/>
          <a:lstStyle>
            <a:lvl1pPr algn="l" defTabSz="914400" rtl="0" eaLnBrk="1" latinLnBrk="0" hangingPunct="1">
              <a:spcBef>
                <a:spcPct val="0"/>
              </a:spcBef>
              <a:buNone/>
              <a:defRPr sz="4200" b="1" kern="1200">
                <a:solidFill>
                  <a:schemeClr val="tx1"/>
                </a:solidFill>
                <a:effectLst>
                  <a:outerShdw blurRad="38100" dist="38100" dir="2700000" algn="tl">
                    <a:srgbClr val="000000">
                      <a:alpha val="43137"/>
                    </a:srgbClr>
                  </a:outerShdw>
                </a:effectLst>
                <a:latin typeface="+mj-lt"/>
                <a:ea typeface="+mj-ea"/>
                <a:cs typeface="+mj-cs"/>
              </a:defRPr>
            </a:lvl1pPr>
          </a:lstStyle>
          <a:p>
            <a:pPr marL="342900" indent="-342900">
              <a:buClr>
                <a:schemeClr val="bg1"/>
              </a:buClr>
              <a:buFont typeface="Wingdings" panose="05000000000000000000" pitchFamily="2" charset="2"/>
              <a:buChar char="q"/>
            </a:pPr>
            <a:endParaRPr lang="en-US" sz="1200" dirty="0" smtClean="0"/>
          </a:p>
          <a:p>
            <a:pPr marL="342900" indent="-342900">
              <a:buClr>
                <a:schemeClr val="bg1"/>
              </a:buClr>
              <a:buFont typeface="Wingdings" panose="05000000000000000000" pitchFamily="2" charset="2"/>
              <a:buChar char="q"/>
            </a:pPr>
            <a:r>
              <a:rPr lang="en-US" sz="2400" dirty="0" smtClean="0">
                <a:solidFill>
                  <a:schemeClr val="bg2"/>
                </a:solidFill>
                <a:effectLst/>
              </a:rPr>
              <a:t>Overburdened public health and healthcare systems</a:t>
            </a:r>
            <a:r>
              <a:rPr lang="en-US" sz="3200" dirty="0" smtClean="0"/>
              <a:t/>
            </a:r>
            <a:br>
              <a:rPr lang="en-US" sz="3200" dirty="0" smtClean="0"/>
            </a:br>
            <a:r>
              <a:rPr lang="en-US" sz="3200" dirty="0" smtClean="0"/>
              <a:t/>
            </a:r>
            <a:br>
              <a:rPr lang="en-US" sz="3200" dirty="0" smtClean="0"/>
            </a:br>
            <a:endParaRPr lang="en-US" sz="3200" dirty="0"/>
          </a:p>
        </p:txBody>
      </p:sp>
      <p:sp>
        <p:nvSpPr>
          <p:cNvPr id="6" name="TextBox 5"/>
          <p:cNvSpPr txBox="1"/>
          <p:nvPr/>
        </p:nvSpPr>
        <p:spPr>
          <a:xfrm>
            <a:off x="152400" y="2657477"/>
            <a:ext cx="4038600" cy="2954655"/>
          </a:xfrm>
          <a:prstGeom prst="rect">
            <a:avLst/>
          </a:prstGeom>
          <a:noFill/>
        </p:spPr>
        <p:txBody>
          <a:bodyPr wrap="square" rtlCol="0">
            <a:spAutoFit/>
          </a:bodyPr>
          <a:lstStyle/>
          <a:p>
            <a:pPr marL="800100" lvl="1" indent="-342900">
              <a:buClr>
                <a:schemeClr val="bg1"/>
              </a:buClr>
              <a:buFont typeface="Wingdings" panose="05000000000000000000" pitchFamily="2" charset="2"/>
              <a:buChar char="§"/>
            </a:pPr>
            <a:r>
              <a:rPr lang="en-US" sz="2400" b="1" dirty="0">
                <a:solidFill>
                  <a:schemeClr val="bg2"/>
                </a:solidFill>
              </a:rPr>
              <a:t>Unpaid healthcare workers</a:t>
            </a:r>
          </a:p>
          <a:p>
            <a:pPr marL="800100" lvl="1" indent="-342900">
              <a:buClr>
                <a:schemeClr val="bg1"/>
              </a:buClr>
              <a:buFont typeface="Wingdings" panose="05000000000000000000" pitchFamily="2" charset="2"/>
              <a:buChar char="§"/>
            </a:pPr>
            <a:r>
              <a:rPr lang="en-US" sz="2400" b="1" dirty="0">
                <a:solidFill>
                  <a:schemeClr val="bg2"/>
                </a:solidFill>
              </a:rPr>
              <a:t>Insufficient treatment centers, beds, medical supplies, and personal protective equipment (PPE)</a:t>
            </a:r>
          </a:p>
          <a:p>
            <a:endParaRPr lang="en-US" dirty="0"/>
          </a:p>
        </p:txBody>
      </p:sp>
    </p:spTree>
    <p:extLst>
      <p:ext uri="{BB962C8B-B14F-4D97-AF65-F5344CB8AC3E}">
        <p14:creationId xmlns:p14="http://schemas.microsoft.com/office/powerpoint/2010/main" val="336493324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Number of bodies collected by week – </a:t>
            </a:r>
            <a:r>
              <a:rPr lang="en-US" dirty="0" err="1" smtClean="0"/>
              <a:t>Montserrado</a:t>
            </a:r>
            <a:r>
              <a:rPr lang="en-US" dirty="0" smtClean="0"/>
              <a:t> County, Liberia (July 28 – Oct 26)</a:t>
            </a:r>
            <a:endParaRPr lang="en-US" dirty="0"/>
          </a:p>
        </p:txBody>
      </p:sp>
      <p:pic>
        <p:nvPicPr>
          <p:cNvPr id="5" name="Content Placeholder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633412" y="1628775"/>
            <a:ext cx="7877175" cy="4133850"/>
          </a:xfrm>
        </p:spPr>
      </p:pic>
      <p:sp>
        <p:nvSpPr>
          <p:cNvPr id="4" name="Text Placeholder 3"/>
          <p:cNvSpPr>
            <a:spLocks noGrp="1"/>
          </p:cNvSpPr>
          <p:nvPr>
            <p:ph type="body" sz="quarter" idx="10"/>
          </p:nvPr>
        </p:nvSpPr>
        <p:spPr>
          <a:xfrm>
            <a:off x="457200" y="5867400"/>
            <a:ext cx="8229600" cy="609600"/>
          </a:xfrm>
        </p:spPr>
        <p:txBody>
          <a:bodyPr/>
          <a:lstStyle/>
          <a:p>
            <a:r>
              <a:rPr lang="en-US" dirty="0" smtClean="0"/>
              <a:t>MMWR. Evidence for Declining Numbers of Ebola Cases  - </a:t>
            </a:r>
            <a:r>
              <a:rPr lang="en-US" dirty="0" err="1" smtClean="0"/>
              <a:t>Montserrado</a:t>
            </a:r>
            <a:r>
              <a:rPr lang="en-US" dirty="0" smtClean="0"/>
              <a:t> County, Liberia, June-October 2014. Nov 14, 2014. </a:t>
            </a:r>
            <a:endParaRPr lang="en-US" dirty="0"/>
          </a:p>
        </p:txBody>
      </p:sp>
    </p:spTree>
    <p:extLst>
      <p:ext uri="{BB962C8B-B14F-4D97-AF65-F5344CB8AC3E}">
        <p14:creationId xmlns:p14="http://schemas.microsoft.com/office/powerpoint/2010/main" val="3566217636"/>
      </p:ext>
    </p:extLst>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CDC EIS officers at WHO office in Guinea."/>
          <p:cNvPicPr>
            <a:picLocks noChangeAspect="1"/>
          </p:cNvPicPr>
          <p:nvPr/>
        </p:nvPicPr>
        <p:blipFill rotWithShape="1">
          <a:blip r:embed="rId3" cstate="print">
            <a:extLst>
              <a:ext uri="{28A0092B-C50C-407E-A947-70E740481C1C}">
                <a14:useLocalDpi xmlns:a14="http://schemas.microsoft.com/office/drawing/2010/main" val="0"/>
              </a:ext>
            </a:extLst>
          </a:blip>
          <a:srcRect l="18913" t="15000" r="4681" b="397"/>
          <a:stretch/>
        </p:blipFill>
        <p:spPr>
          <a:xfrm>
            <a:off x="400050" y="1778526"/>
            <a:ext cx="4610100" cy="3429000"/>
          </a:xfrm>
          <a:prstGeom prst="rect">
            <a:avLst/>
          </a:prstGeom>
          <a:ln>
            <a:noFill/>
          </a:ln>
          <a:effectLst>
            <a:outerShdw blurRad="292100" dist="139700" dir="2700000" algn="tl" rotWithShape="0">
              <a:srgbClr val="333333">
                <a:alpha val="65000"/>
              </a:srgbClr>
            </a:outerShdw>
          </a:effectLst>
        </p:spPr>
      </p:pic>
      <p:sp>
        <p:nvSpPr>
          <p:cNvPr id="4" name="Title 1"/>
          <p:cNvSpPr txBox="1">
            <a:spLocks/>
          </p:cNvSpPr>
          <p:nvPr/>
        </p:nvSpPr>
        <p:spPr>
          <a:xfrm>
            <a:off x="533400" y="381000"/>
            <a:ext cx="8077200" cy="1219200"/>
          </a:xfrm>
          <a:prstGeom prst="rect">
            <a:avLst/>
          </a:prstGeom>
          <a:noFill/>
        </p:spPr>
        <p:txBody>
          <a:bodyPr/>
          <a:lstStyle>
            <a:lvl1pPr algn="l" defTabSz="914400" rtl="0" eaLnBrk="1" latinLnBrk="0" hangingPunct="1">
              <a:spcBef>
                <a:spcPct val="0"/>
              </a:spcBef>
              <a:buNone/>
              <a:defRPr sz="4200" b="1" kern="1200">
                <a:solidFill>
                  <a:schemeClr val="tx1"/>
                </a:solidFill>
                <a:effectLst>
                  <a:outerShdw blurRad="38100" dist="38100" dir="2700000" algn="tl">
                    <a:srgbClr val="000000">
                      <a:alpha val="43137"/>
                    </a:srgbClr>
                  </a:outerShdw>
                </a:effectLst>
                <a:latin typeface="+mj-lt"/>
                <a:ea typeface="+mj-ea"/>
                <a:cs typeface="+mj-cs"/>
              </a:defRPr>
            </a:lvl1pPr>
          </a:lstStyle>
          <a:p>
            <a:pPr marL="342900" indent="-342900">
              <a:buClr>
                <a:schemeClr val="bg1"/>
              </a:buClr>
              <a:buFont typeface="Arial" panose="020B0604020202020204" pitchFamily="34" charset="0"/>
              <a:buChar char="•"/>
            </a:pPr>
            <a:endParaRPr lang="en-US" sz="1200" dirty="0" smtClean="0"/>
          </a:p>
          <a:p>
            <a:pPr algn="ctr">
              <a:buClr>
                <a:schemeClr val="bg1"/>
              </a:buClr>
            </a:pPr>
            <a:r>
              <a:rPr lang="en-US" sz="2800" dirty="0" smtClean="0">
                <a:solidFill>
                  <a:schemeClr val="bg1"/>
                </a:solidFill>
              </a:rPr>
              <a:t>Outbreak Challenges in West Africa</a:t>
            </a:r>
          </a:p>
          <a:p>
            <a:pPr marL="457200" indent="-457200">
              <a:buClr>
                <a:schemeClr val="bg1"/>
              </a:buClr>
              <a:buFont typeface="Wingdings" panose="05000000000000000000" pitchFamily="2" charset="2"/>
              <a:buChar char="§"/>
            </a:pPr>
            <a:endParaRPr lang="en-US" sz="2200" b="0" dirty="0" smtClean="0">
              <a:solidFill>
                <a:schemeClr val="bg2"/>
              </a:solidFill>
              <a:effectLst/>
            </a:endParaRPr>
          </a:p>
        </p:txBody>
      </p:sp>
      <p:sp>
        <p:nvSpPr>
          <p:cNvPr id="8" name="Content Placeholder 2"/>
          <p:cNvSpPr txBox="1">
            <a:spLocks/>
          </p:cNvSpPr>
          <p:nvPr/>
        </p:nvSpPr>
        <p:spPr>
          <a:xfrm>
            <a:off x="-8915400" y="1333500"/>
            <a:ext cx="8229600" cy="41910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lvl="2" indent="-342900">
              <a:buClr>
                <a:schemeClr val="bg1"/>
              </a:buClr>
              <a:buSzPct val="70000"/>
              <a:buFont typeface="Wingdings" pitchFamily="2" charset="2"/>
              <a:buChar char="q"/>
            </a:pPr>
            <a:endParaRPr lang="en-US" b="1" dirty="0" smtClean="0"/>
          </a:p>
          <a:p>
            <a:pPr lvl="2">
              <a:buClr>
                <a:schemeClr val="bg1"/>
              </a:buClr>
            </a:pPr>
            <a:endParaRPr lang="en-US" dirty="0" smtClean="0"/>
          </a:p>
          <a:p>
            <a:pPr marL="914400" lvl="2" indent="0">
              <a:buFont typeface="Arial" pitchFamily="34" charset="0"/>
              <a:buNone/>
            </a:pPr>
            <a:endParaRPr lang="en-US" dirty="0" smtClean="0"/>
          </a:p>
          <a:p>
            <a:endParaRPr lang="en-US" dirty="0" smtClean="0"/>
          </a:p>
        </p:txBody>
      </p:sp>
      <p:sp>
        <p:nvSpPr>
          <p:cNvPr id="2" name="Rectangle 1"/>
          <p:cNvSpPr/>
          <p:nvPr/>
        </p:nvSpPr>
        <p:spPr>
          <a:xfrm>
            <a:off x="5105400" y="1600200"/>
            <a:ext cx="3657600" cy="3785652"/>
          </a:xfrm>
          <a:prstGeom prst="rect">
            <a:avLst/>
          </a:prstGeom>
        </p:spPr>
        <p:txBody>
          <a:bodyPr wrap="square">
            <a:spAutoFit/>
          </a:bodyPr>
          <a:lstStyle/>
          <a:p>
            <a:pPr marL="342900" lvl="2" indent="-342900">
              <a:buClr>
                <a:schemeClr val="bg1"/>
              </a:buClr>
              <a:buSzPct val="70000"/>
              <a:buFont typeface="Wingdings" pitchFamily="2" charset="2"/>
              <a:buChar char="q"/>
            </a:pPr>
            <a:r>
              <a:rPr lang="en-US" sz="2400" b="1" dirty="0">
                <a:solidFill>
                  <a:schemeClr val="tx2"/>
                </a:solidFill>
              </a:rPr>
              <a:t>Inefficient use of stakeholders</a:t>
            </a:r>
          </a:p>
          <a:p>
            <a:pPr marL="800100" lvl="3" indent="-342900">
              <a:buClr>
                <a:schemeClr val="bg1"/>
              </a:buClr>
              <a:buSzPct val="70000"/>
              <a:buFont typeface="Wingdings" panose="05000000000000000000" pitchFamily="2" charset="2"/>
              <a:buChar char="§"/>
            </a:pPr>
            <a:r>
              <a:rPr lang="en-US" sz="2400" dirty="0">
                <a:solidFill>
                  <a:schemeClr val="tx2"/>
                </a:solidFill>
              </a:rPr>
              <a:t>Backlog of data cleaning and entry</a:t>
            </a:r>
          </a:p>
          <a:p>
            <a:pPr marL="800100" lvl="3" indent="-342900">
              <a:buClr>
                <a:schemeClr val="bg1"/>
              </a:buClr>
              <a:buSzPct val="70000"/>
              <a:buFont typeface="Wingdings" panose="05000000000000000000" pitchFamily="2" charset="2"/>
              <a:buChar char="§"/>
            </a:pPr>
            <a:r>
              <a:rPr lang="en-US" sz="2400" dirty="0">
                <a:solidFill>
                  <a:schemeClr val="tx2"/>
                </a:solidFill>
              </a:rPr>
              <a:t>Need for complete data</a:t>
            </a:r>
          </a:p>
          <a:p>
            <a:pPr marL="800100" lvl="3" indent="-342900">
              <a:buClr>
                <a:schemeClr val="bg1"/>
              </a:buClr>
              <a:buSzPct val="70000"/>
              <a:buFont typeface="Wingdings" panose="05000000000000000000" pitchFamily="2" charset="2"/>
              <a:buChar char="§"/>
            </a:pPr>
            <a:r>
              <a:rPr lang="en-US" sz="2400" dirty="0">
                <a:solidFill>
                  <a:schemeClr val="tx2"/>
                </a:solidFill>
              </a:rPr>
              <a:t>Need to report  suspected cases instead of waiting for lab confirmation </a:t>
            </a:r>
          </a:p>
        </p:txBody>
      </p:sp>
    </p:spTree>
    <p:extLst>
      <p:ext uri="{BB962C8B-B14F-4D97-AF65-F5344CB8AC3E}">
        <p14:creationId xmlns:p14="http://schemas.microsoft.com/office/powerpoint/2010/main" val="86173219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152400"/>
            <a:ext cx="8153401" cy="1004505"/>
          </a:xfrm>
        </p:spPr>
        <p:txBody>
          <a:bodyPr/>
          <a:lstStyle/>
          <a:p>
            <a:r>
              <a:rPr lang="en-US" dirty="0" smtClean="0">
                <a:solidFill>
                  <a:schemeClr val="bg1"/>
                </a:solidFill>
                <a:effectLst>
                  <a:outerShdw blurRad="38100" dist="38100" dir="2700000" algn="tl">
                    <a:srgbClr val="000000">
                      <a:alpha val="43137"/>
                    </a:srgbClr>
                  </a:outerShdw>
                </a:effectLst>
              </a:rPr>
              <a:t>Outbreak Challenges in West Africa</a:t>
            </a:r>
            <a:endParaRPr lang="en-US" dirty="0">
              <a:solidFill>
                <a:schemeClr val="bg1"/>
              </a:solidFill>
              <a:effectLst>
                <a:outerShdw blurRad="38100" dist="38100" dir="2700000" algn="tl">
                  <a:srgbClr val="000000">
                    <a:alpha val="43137"/>
                  </a:srgbClr>
                </a:outerShdw>
              </a:effectLst>
            </a:endParaRPr>
          </a:p>
        </p:txBody>
      </p:sp>
      <p:sp>
        <p:nvSpPr>
          <p:cNvPr id="4" name="Content Placeholder 2"/>
          <p:cNvSpPr>
            <a:spLocks noGrp="1"/>
          </p:cNvSpPr>
          <p:nvPr>
            <p:ph idx="1"/>
          </p:nvPr>
        </p:nvSpPr>
        <p:spPr>
          <a:xfrm>
            <a:off x="457200" y="2171699"/>
            <a:ext cx="3200400" cy="2705101"/>
          </a:xfrm>
        </p:spPr>
        <p:txBody>
          <a:bodyPr/>
          <a:lstStyle/>
          <a:p>
            <a:pPr>
              <a:buClr>
                <a:schemeClr val="bg1"/>
              </a:buClr>
            </a:pPr>
            <a:r>
              <a:rPr lang="en-US" dirty="0" smtClean="0"/>
              <a:t>Porous borders</a:t>
            </a:r>
          </a:p>
          <a:p>
            <a:pPr>
              <a:buClr>
                <a:schemeClr val="bg1"/>
              </a:buClr>
            </a:pPr>
            <a:r>
              <a:rPr lang="en-US" dirty="0" smtClean="0"/>
              <a:t>High population mobility</a:t>
            </a:r>
            <a:endParaRPr lang="en-US" dirty="0"/>
          </a:p>
          <a:p>
            <a:pPr>
              <a:buClr>
                <a:schemeClr val="bg1"/>
              </a:buClr>
            </a:pPr>
            <a:r>
              <a:rPr lang="en-US" dirty="0"/>
              <a:t>Geographic breadth </a:t>
            </a:r>
            <a:endParaRPr lang="en-US" dirty="0" smtClean="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84600" y="1943100"/>
            <a:ext cx="4927600" cy="36957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14880508"/>
      </p:ext>
    </p:extLst>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5"/>
          <p:cNvSpPr>
            <a:spLocks noGrp="1"/>
          </p:cNvSpPr>
          <p:nvPr>
            <p:ph type="body" sz="quarter" idx="11"/>
          </p:nvPr>
        </p:nvSpPr>
        <p:spPr/>
        <p:txBody>
          <a:bodyPr/>
          <a:lstStyle/>
          <a:p>
            <a:r>
              <a:rPr lang="en-US" dirty="0" smtClean="0"/>
              <a:t>Centers for Disease Control and Prevention</a:t>
            </a:r>
            <a:endParaRPr lang="en-US" dirty="0"/>
          </a:p>
        </p:txBody>
      </p:sp>
      <p:sp>
        <p:nvSpPr>
          <p:cNvPr id="17" name="Text Placeholder 16"/>
          <p:cNvSpPr>
            <a:spLocks noGrp="1"/>
          </p:cNvSpPr>
          <p:nvPr>
            <p:ph type="body" sz="quarter" idx="12"/>
          </p:nvPr>
        </p:nvSpPr>
        <p:spPr/>
        <p:txBody>
          <a:bodyPr/>
          <a:lstStyle/>
          <a:p>
            <a:r>
              <a:rPr lang="en-US" dirty="0" smtClean="0"/>
              <a:t>Office of Public Health Preparedness and Response</a:t>
            </a:r>
          </a:p>
          <a:p>
            <a:endParaRPr lang="en-US" dirty="0"/>
          </a:p>
        </p:txBody>
      </p:sp>
      <p:sp>
        <p:nvSpPr>
          <p:cNvPr id="4099" name="Rectangle 3"/>
          <p:cNvSpPr>
            <a:spLocks noChangeArrowheads="1"/>
          </p:cNvSpPr>
          <p:nvPr/>
        </p:nvSpPr>
        <p:spPr bwMode="auto">
          <a:xfrm>
            <a:off x="4479925" y="3200400"/>
            <a:ext cx="184150" cy="457200"/>
          </a:xfrm>
          <a:prstGeom prst="rect">
            <a:avLst/>
          </a:prstGeom>
          <a:noFill/>
          <a:ln w="9525">
            <a:noFill/>
            <a:miter lim="800000"/>
            <a:headEnd/>
            <a:tailEnd/>
          </a:ln>
        </p:spPr>
        <p:txBody>
          <a:bodyPr wrap="none">
            <a:spAutoFit/>
          </a:bodyPr>
          <a:lstStyle/>
          <a:p>
            <a:pPr eaLnBrk="0" hangingPunct="0"/>
            <a:endParaRPr kumimoji="1" lang="en-US" b="0">
              <a:hlinkClick r:id="rId3"/>
            </a:endParaRPr>
          </a:p>
        </p:txBody>
      </p:sp>
      <p:sp>
        <p:nvSpPr>
          <p:cNvPr id="4100" name="Rectangle 4"/>
          <p:cNvSpPr>
            <a:spLocks noChangeArrowheads="1"/>
          </p:cNvSpPr>
          <p:nvPr/>
        </p:nvSpPr>
        <p:spPr bwMode="auto">
          <a:xfrm>
            <a:off x="4479925" y="3200400"/>
            <a:ext cx="184150" cy="457200"/>
          </a:xfrm>
          <a:prstGeom prst="rect">
            <a:avLst/>
          </a:prstGeom>
          <a:noFill/>
          <a:ln w="9525">
            <a:noFill/>
            <a:miter lim="800000"/>
            <a:headEnd/>
            <a:tailEnd/>
          </a:ln>
        </p:spPr>
        <p:txBody>
          <a:bodyPr wrap="none">
            <a:spAutoFit/>
          </a:bodyPr>
          <a:lstStyle/>
          <a:p>
            <a:pPr eaLnBrk="0" hangingPunct="0"/>
            <a:endParaRPr kumimoji="1" lang="en-US" b="0">
              <a:hlinkClick r:id="rId4"/>
            </a:endParaRPr>
          </a:p>
        </p:txBody>
      </p:sp>
      <p:sp>
        <p:nvSpPr>
          <p:cNvPr id="4101" name="Rectangle 5"/>
          <p:cNvSpPr>
            <a:spLocks noChangeArrowheads="1"/>
          </p:cNvSpPr>
          <p:nvPr/>
        </p:nvSpPr>
        <p:spPr bwMode="auto">
          <a:xfrm>
            <a:off x="4479925" y="3200400"/>
            <a:ext cx="184150" cy="457200"/>
          </a:xfrm>
          <a:prstGeom prst="rect">
            <a:avLst/>
          </a:prstGeom>
          <a:noFill/>
          <a:ln w="9525">
            <a:noFill/>
            <a:miter lim="800000"/>
            <a:headEnd/>
            <a:tailEnd/>
          </a:ln>
        </p:spPr>
        <p:txBody>
          <a:bodyPr wrap="none">
            <a:spAutoFit/>
          </a:bodyPr>
          <a:lstStyle/>
          <a:p>
            <a:pPr eaLnBrk="0" hangingPunct="0"/>
            <a:endParaRPr kumimoji="1" lang="en-US" b="0">
              <a:hlinkClick r:id="rId4"/>
            </a:endParaRPr>
          </a:p>
        </p:txBody>
      </p:sp>
      <p:pic>
        <p:nvPicPr>
          <p:cNvPr id="20" name="Picture 19" descr="Image of Ebola virus. "/>
          <p:cNvPicPr>
            <a:picLocks noChangeAspect="1"/>
          </p:cNvPicPr>
          <p:nvPr/>
        </p:nvPicPr>
        <p:blipFill rotWithShape="1">
          <a:blip r:embed="rId5" cstate="screen">
            <a:extLst>
              <a:ext uri="{BEBA8EAE-BF5A-486C-A8C5-ECC9F3942E4B}">
                <a14:imgProps xmlns:a14="http://schemas.microsoft.com/office/drawing/2010/main">
                  <a14:imgLayer r:embed="rId6">
                    <a14:imgEffect>
                      <a14:colorTemperature colorTemp="4875"/>
                    </a14:imgEffect>
                  </a14:imgLayer>
                </a14:imgProps>
              </a:ext>
              <a:ext uri="{28A0092B-C50C-407E-A947-70E740481C1C}">
                <a14:useLocalDpi xmlns:a14="http://schemas.microsoft.com/office/drawing/2010/main"/>
              </a:ext>
            </a:extLst>
          </a:blip>
          <a:srcRect/>
          <a:stretch/>
        </p:blipFill>
        <p:spPr>
          <a:xfrm rot="10800000">
            <a:off x="1616009" y="1603500"/>
            <a:ext cx="5562602" cy="3650999"/>
          </a:xfrm>
          <a:prstGeom prst="rect">
            <a:avLst/>
          </a:prstGeom>
          <a:ln>
            <a:noFill/>
          </a:ln>
          <a:effectLst>
            <a:outerShdw blurRad="292100" dist="139700" dir="2700000" algn="tl" rotWithShape="0">
              <a:srgbClr val="333333">
                <a:alpha val="65000"/>
              </a:srgbClr>
            </a:outerShdw>
          </a:effectLst>
        </p:spPr>
      </p:pic>
      <p:sp>
        <p:nvSpPr>
          <p:cNvPr id="3" name="TextBox 2"/>
          <p:cNvSpPr txBox="1"/>
          <p:nvPr/>
        </p:nvSpPr>
        <p:spPr>
          <a:xfrm>
            <a:off x="1425511" y="533400"/>
            <a:ext cx="5943599" cy="769441"/>
          </a:xfrm>
          <a:prstGeom prst="rect">
            <a:avLst/>
          </a:prstGeom>
          <a:noFill/>
        </p:spPr>
        <p:txBody>
          <a:bodyPr wrap="square" rtlCol="0">
            <a:spAutoFit/>
          </a:bodyPr>
          <a:lstStyle/>
          <a:p>
            <a:pPr algn="ctr"/>
            <a:r>
              <a:rPr lang="en-US" sz="4400" b="1" dirty="0" smtClean="0">
                <a:solidFill>
                  <a:schemeClr val="bg1"/>
                </a:solidFill>
                <a:effectLst>
                  <a:outerShdw blurRad="38100" dist="38100" dir="2700000" algn="tl">
                    <a:srgbClr val="000000">
                      <a:alpha val="43137"/>
                    </a:srgbClr>
                  </a:outerShdw>
                </a:effectLst>
                <a:latin typeface="+mj-lt"/>
              </a:rPr>
              <a:t>2014 Ebola Outbreak</a:t>
            </a:r>
            <a:r>
              <a:rPr lang="en-US" sz="3600" b="1" dirty="0" smtClean="0">
                <a:solidFill>
                  <a:schemeClr val="bg1"/>
                </a:solidFill>
                <a:effectLst>
                  <a:outerShdw blurRad="38100" dist="38100" dir="2700000" algn="tl">
                    <a:srgbClr val="000000">
                      <a:alpha val="43137"/>
                    </a:srgbClr>
                  </a:outerShdw>
                </a:effectLst>
                <a:latin typeface="+mj-lt"/>
              </a:rPr>
              <a:t> </a:t>
            </a:r>
          </a:p>
        </p:txBody>
      </p:sp>
      <p:sp>
        <p:nvSpPr>
          <p:cNvPr id="7" name="TextBox 6"/>
          <p:cNvSpPr txBox="1"/>
          <p:nvPr/>
        </p:nvSpPr>
        <p:spPr>
          <a:xfrm>
            <a:off x="2438400" y="5486400"/>
            <a:ext cx="4114800" cy="923330"/>
          </a:xfrm>
          <a:prstGeom prst="rect">
            <a:avLst/>
          </a:prstGeom>
          <a:noFill/>
        </p:spPr>
        <p:txBody>
          <a:bodyPr wrap="square" rtlCol="0">
            <a:spAutoFit/>
          </a:bodyPr>
          <a:lstStyle/>
          <a:p>
            <a:pPr algn="ctr"/>
            <a:r>
              <a:rPr lang="en-US" b="1" dirty="0">
                <a:solidFill>
                  <a:schemeClr val="bg1"/>
                </a:solidFill>
                <a:effectLst>
                  <a:outerShdw blurRad="38100" dist="38100" dir="2700000" algn="tl">
                    <a:srgbClr val="000000">
                      <a:alpha val="43137"/>
                    </a:srgbClr>
                  </a:outerShdw>
                </a:effectLst>
              </a:rPr>
              <a:t>Misha Robyn DVM, MPH</a:t>
            </a:r>
          </a:p>
          <a:p>
            <a:pPr algn="ctr"/>
            <a:r>
              <a:rPr lang="en-US" b="1" dirty="0" smtClean="0">
                <a:solidFill>
                  <a:schemeClr val="bg1"/>
                </a:solidFill>
                <a:effectLst>
                  <a:outerShdw blurRad="38100" dist="38100" dir="2700000" algn="tl">
                    <a:srgbClr val="000000">
                      <a:alpha val="43137"/>
                    </a:srgbClr>
                  </a:outerShdw>
                </a:effectLst>
              </a:rPr>
              <a:t>January  8,  2015</a:t>
            </a:r>
          </a:p>
          <a:p>
            <a:endParaRPr lang="en-US" dirty="0"/>
          </a:p>
        </p:txBody>
      </p:sp>
    </p:spTree>
    <p:extLst>
      <p:ext uri="{BB962C8B-B14F-4D97-AF65-F5344CB8AC3E}">
        <p14:creationId xmlns:p14="http://schemas.microsoft.com/office/powerpoint/2010/main" val="3660381682"/>
      </p:ext>
    </p:extLst>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effectLst>
                  <a:outerShdw blurRad="38100" dist="38100" dir="2700000" algn="tl">
                    <a:srgbClr val="000000">
                      <a:alpha val="43137"/>
                    </a:srgbClr>
                  </a:outerShdw>
                </a:effectLst>
              </a:rPr>
              <a:t>Outbreak Challenges in West Africa </a:t>
            </a:r>
            <a:br>
              <a:rPr lang="en-US" dirty="0" smtClean="0">
                <a:solidFill>
                  <a:schemeClr val="bg1"/>
                </a:solidFill>
                <a:effectLst>
                  <a:outerShdw blurRad="38100" dist="38100" dir="2700000" algn="tl">
                    <a:srgbClr val="000000">
                      <a:alpha val="43137"/>
                    </a:srgbClr>
                  </a:outerShdw>
                </a:effectLst>
              </a:rPr>
            </a:br>
            <a:r>
              <a:rPr lang="en-US" sz="2000" dirty="0" smtClean="0">
                <a:solidFill>
                  <a:schemeClr val="bg2"/>
                </a:solidFill>
                <a:effectLst>
                  <a:outerShdw blurRad="38100" dist="38100" dir="2700000" algn="tl">
                    <a:srgbClr val="000000">
                      <a:alpha val="43137"/>
                    </a:srgbClr>
                  </a:outerShdw>
                </a:effectLst>
              </a:rPr>
              <a:t>Lack of acceptance of Ebola</a:t>
            </a:r>
            <a:endParaRPr lang="en-US" sz="2000" dirty="0">
              <a:solidFill>
                <a:schemeClr val="bg2"/>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57200" y="1966061"/>
            <a:ext cx="4572000" cy="4191000"/>
          </a:xfrm>
        </p:spPr>
        <p:txBody>
          <a:bodyPr/>
          <a:lstStyle/>
          <a:p>
            <a:pPr>
              <a:buClr>
                <a:schemeClr val="bg1"/>
              </a:buClr>
            </a:pPr>
            <a:r>
              <a:rPr lang="en-US" dirty="0" smtClean="0"/>
              <a:t>Not overcome by education</a:t>
            </a:r>
          </a:p>
          <a:p>
            <a:pPr>
              <a:buClr>
                <a:schemeClr val="bg1"/>
              </a:buClr>
            </a:pPr>
            <a:r>
              <a:rPr lang="en-US" dirty="0" smtClean="0"/>
              <a:t>Fear and superstition</a:t>
            </a:r>
          </a:p>
          <a:p>
            <a:pPr lvl="1">
              <a:buClr>
                <a:schemeClr val="bg1"/>
              </a:buClr>
            </a:pPr>
            <a:r>
              <a:rPr lang="en-US" dirty="0" smtClean="0"/>
              <a:t>Health posters</a:t>
            </a:r>
          </a:p>
          <a:p>
            <a:pPr>
              <a:buClr>
                <a:schemeClr val="bg1"/>
              </a:buClr>
            </a:pPr>
            <a:r>
              <a:rPr lang="en-US" dirty="0" smtClean="0"/>
              <a:t>Stigma</a:t>
            </a:r>
            <a:endParaRPr lang="en-US" dirty="0"/>
          </a:p>
          <a:p>
            <a:pPr lvl="1">
              <a:buClr>
                <a:schemeClr val="bg1"/>
              </a:buClr>
            </a:pPr>
            <a:r>
              <a:rPr lang="en-US" dirty="0" smtClean="0"/>
              <a:t>Needing to share negative test results to return to work</a:t>
            </a:r>
          </a:p>
          <a:p>
            <a:pPr>
              <a:buClr>
                <a:schemeClr val="bg1"/>
              </a:buClr>
            </a:pPr>
            <a:r>
              <a:rPr lang="en-US" dirty="0" smtClean="0"/>
              <a:t>Distrust of outsiders </a:t>
            </a:r>
          </a:p>
          <a:p>
            <a:pPr lvl="1">
              <a:buClr>
                <a:schemeClr val="bg1"/>
              </a:buClr>
            </a:pPr>
            <a:r>
              <a:rPr lang="en-US" dirty="0" smtClean="0"/>
              <a:t>Brought Ebola to make money</a:t>
            </a:r>
          </a:p>
          <a:p>
            <a:pPr>
              <a:buClr>
                <a:schemeClr val="bg1"/>
              </a:buClr>
            </a:pPr>
            <a:r>
              <a:rPr lang="en-US" dirty="0" smtClean="0"/>
              <a:t>Role </a:t>
            </a:r>
            <a:r>
              <a:rPr lang="en-US" dirty="0"/>
              <a:t>of war </a:t>
            </a:r>
            <a:r>
              <a:rPr lang="en-US" dirty="0" smtClean="0"/>
              <a:t>exposure</a:t>
            </a:r>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0" y="1600200"/>
            <a:ext cx="3362894" cy="47434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98718636"/>
      </p:ext>
    </p:extLst>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2290" y="305634"/>
            <a:ext cx="8228310" cy="837366"/>
          </a:xfrm>
        </p:spPr>
        <p:txBody>
          <a:bodyPr/>
          <a:lstStyle/>
          <a:p>
            <a:r>
              <a:rPr lang="en-US" dirty="0" smtClean="0">
                <a:effectLst>
                  <a:outerShdw blurRad="38100" dist="38100" dir="2700000" algn="tl">
                    <a:srgbClr val="000000">
                      <a:alpha val="43137"/>
                    </a:srgbClr>
                  </a:outerShdw>
                </a:effectLst>
              </a:rPr>
              <a:t>Overall Goals</a:t>
            </a:r>
            <a:r>
              <a:rPr lang="en-US" dirty="0">
                <a:effectLst>
                  <a:outerShdw blurRad="38100" dist="38100" dir="2700000" algn="tl">
                    <a:srgbClr val="000000">
                      <a:alpha val="43137"/>
                    </a:srgbClr>
                  </a:outerShdw>
                </a:effectLst>
              </a:rPr>
              <a:t> </a:t>
            </a:r>
            <a:r>
              <a:rPr lang="en-US" dirty="0" smtClean="0">
                <a:effectLst>
                  <a:outerShdw blurRad="38100" dist="38100" dir="2700000" algn="tl">
                    <a:srgbClr val="000000">
                      <a:alpha val="43137"/>
                    </a:srgbClr>
                  </a:outerShdw>
                </a:effectLst>
              </a:rPr>
              <a:t>in Outbreak Response</a:t>
            </a:r>
            <a:endParaRPr lang="en-US"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610890" y="1631196"/>
            <a:ext cx="4570710" cy="4673137"/>
          </a:xfrm>
        </p:spPr>
        <p:txBody>
          <a:bodyPr/>
          <a:lstStyle/>
          <a:p>
            <a:r>
              <a:rPr lang="en-US" dirty="0" smtClean="0"/>
              <a:t>Patient Care</a:t>
            </a:r>
          </a:p>
          <a:p>
            <a:pPr marL="857250" lvl="1" indent="-457200"/>
            <a:r>
              <a:rPr lang="en-US" sz="2400" dirty="0" smtClean="0"/>
              <a:t>Experienced and/or trained staff</a:t>
            </a:r>
          </a:p>
          <a:p>
            <a:pPr marL="857250" lvl="1" indent="-457200"/>
            <a:r>
              <a:rPr lang="en-US" sz="2400" dirty="0" smtClean="0"/>
              <a:t>Strict use of personal protective equipment (PPE)</a:t>
            </a:r>
          </a:p>
          <a:p>
            <a:r>
              <a:rPr lang="en-US" dirty="0" smtClean="0"/>
              <a:t>Stop human to human transmission</a:t>
            </a:r>
          </a:p>
          <a:p>
            <a:pPr marL="857250" lvl="1" indent="-457200"/>
            <a:r>
              <a:rPr lang="en-US" sz="2400" dirty="0" smtClean="0"/>
              <a:t>Case identification</a:t>
            </a:r>
          </a:p>
          <a:p>
            <a:pPr marL="857250" lvl="1" indent="-457200"/>
            <a:r>
              <a:rPr lang="en-US" sz="2400" dirty="0" smtClean="0"/>
              <a:t>Contact tracing</a:t>
            </a:r>
          </a:p>
          <a:p>
            <a:pPr marL="857250" lvl="1" indent="-457200"/>
            <a:r>
              <a:rPr lang="en-US" sz="2400" dirty="0" smtClean="0"/>
              <a:t>Infection control</a:t>
            </a:r>
          </a:p>
        </p:txBody>
      </p:sp>
      <p:pic>
        <p:nvPicPr>
          <p:cNvPr id="5" name="Picture 4" descr="Nigerian physicians being trained by WHO."/>
          <p:cNvPicPr>
            <a:picLocks noChangeAspect="1"/>
          </p:cNvPicPr>
          <p:nvPr/>
        </p:nvPicPr>
        <p:blipFill rotWithShape="1">
          <a:blip r:embed="rId3" cstate="print">
            <a:extLst>
              <a:ext uri="{28A0092B-C50C-407E-A947-70E740481C1C}">
                <a14:useLocalDpi xmlns:a14="http://schemas.microsoft.com/office/drawing/2010/main" val="0"/>
              </a:ext>
            </a:extLst>
          </a:blip>
          <a:srcRect r="28887"/>
          <a:stretch/>
        </p:blipFill>
        <p:spPr>
          <a:xfrm>
            <a:off x="5467350" y="1600200"/>
            <a:ext cx="3201690" cy="450225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64510642"/>
      </p:ext>
    </p:extLst>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2290" y="609600"/>
            <a:ext cx="8304510" cy="533400"/>
          </a:xfrm>
        </p:spPr>
        <p:txBody>
          <a:bodyPr/>
          <a:lstStyle/>
          <a:p>
            <a:r>
              <a:rPr lang="en-US" dirty="0" smtClean="0">
                <a:effectLst>
                  <a:outerShdw blurRad="38100" dist="38100" dir="2700000" algn="tl">
                    <a:srgbClr val="000000">
                      <a:alpha val="43137"/>
                    </a:srgbClr>
                  </a:outerShdw>
                </a:effectLst>
              </a:rPr>
              <a:t>Overall Goals</a:t>
            </a:r>
            <a:r>
              <a:rPr lang="en-US" dirty="0">
                <a:effectLst>
                  <a:outerShdw blurRad="38100" dist="38100" dir="2700000" algn="tl">
                    <a:srgbClr val="000000">
                      <a:alpha val="43137"/>
                    </a:srgbClr>
                  </a:outerShdw>
                </a:effectLst>
              </a:rPr>
              <a:t> </a:t>
            </a:r>
            <a:r>
              <a:rPr lang="en-US" dirty="0" smtClean="0">
                <a:effectLst>
                  <a:outerShdw blurRad="38100" dist="38100" dir="2700000" algn="tl">
                    <a:srgbClr val="000000">
                      <a:alpha val="43137"/>
                    </a:srgbClr>
                  </a:outerShdw>
                </a:effectLst>
              </a:rPr>
              <a:t>in Outbreak Response</a:t>
            </a:r>
            <a:endParaRPr lang="en-US"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381000" y="1447800"/>
            <a:ext cx="7791450" cy="1752600"/>
          </a:xfrm>
        </p:spPr>
        <p:txBody>
          <a:bodyPr/>
          <a:lstStyle/>
          <a:p>
            <a:r>
              <a:rPr lang="en-US" dirty="0"/>
              <a:t>Community education</a:t>
            </a:r>
          </a:p>
          <a:p>
            <a:pPr marL="857250" lvl="1" indent="-457200"/>
            <a:r>
              <a:rPr lang="en-US" dirty="0" smtClean="0"/>
              <a:t>Text messages, </a:t>
            </a:r>
            <a:r>
              <a:rPr lang="en-US" dirty="0" smtClean="0">
                <a:hlinkClick r:id="rId3"/>
              </a:rPr>
              <a:t>radio </a:t>
            </a:r>
            <a:r>
              <a:rPr lang="en-US" dirty="0" smtClean="0"/>
              <a:t>and </a:t>
            </a:r>
            <a:r>
              <a:rPr lang="en-US" dirty="0" smtClean="0">
                <a:hlinkClick r:id="rId4"/>
              </a:rPr>
              <a:t>video </a:t>
            </a:r>
            <a:r>
              <a:rPr lang="en-US" dirty="0" smtClean="0"/>
              <a:t>messages in </a:t>
            </a:r>
            <a:r>
              <a:rPr lang="en-US" dirty="0"/>
              <a:t>local </a:t>
            </a:r>
            <a:r>
              <a:rPr lang="en-US" dirty="0" smtClean="0"/>
              <a:t>languages, fact </a:t>
            </a:r>
            <a:r>
              <a:rPr lang="en-US" dirty="0"/>
              <a:t>sheets, health </a:t>
            </a:r>
            <a:r>
              <a:rPr lang="en-US" dirty="0" smtClean="0"/>
              <a:t>posters, and pamphlets</a:t>
            </a:r>
            <a:endParaRPr lang="en-US" dirty="0"/>
          </a:p>
        </p:txBody>
      </p:sp>
      <p:pic>
        <p:nvPicPr>
          <p:cNvPr id="4100"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7200" y="3047999"/>
            <a:ext cx="2569892" cy="332815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8"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352800" y="3048000"/>
            <a:ext cx="2356962" cy="332815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096000" y="3033670"/>
            <a:ext cx="2362200" cy="335681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63825406"/>
      </p:ext>
    </p:extLst>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655638"/>
          </a:xfrm>
        </p:spPr>
        <p:txBody>
          <a:bodyPr/>
          <a:lstStyle/>
          <a:p>
            <a:r>
              <a:rPr lang="en-US" dirty="0" smtClean="0"/>
              <a:t>Countering Stigma</a:t>
            </a:r>
            <a:endParaRPr lang="en-US" dirty="0"/>
          </a:p>
        </p:txBody>
      </p:sp>
      <p:sp>
        <p:nvSpPr>
          <p:cNvPr id="3" name="Content Placeholder 2"/>
          <p:cNvSpPr>
            <a:spLocks noGrp="1"/>
          </p:cNvSpPr>
          <p:nvPr>
            <p:ph idx="1"/>
          </p:nvPr>
        </p:nvSpPr>
        <p:spPr>
          <a:xfrm>
            <a:off x="457200" y="1295399"/>
            <a:ext cx="8229600" cy="4648201"/>
          </a:xfrm>
        </p:spPr>
        <p:txBody>
          <a:bodyPr/>
          <a:lstStyle/>
          <a:p>
            <a:r>
              <a:rPr lang="en-US" sz="2000" dirty="0"/>
              <a:t>West Africans, people who have traveled to West Africa, and healthcare workers may face stigma </a:t>
            </a:r>
            <a:endParaRPr lang="en-US" sz="2000" dirty="0" smtClean="0"/>
          </a:p>
          <a:p>
            <a:pPr lvl="1"/>
            <a:r>
              <a:rPr lang="en-US" sz="1800" dirty="0"/>
              <a:t>Stigma involves stereotyping and discriminating against an identifiable group of people, a place, or a nation</a:t>
            </a:r>
          </a:p>
          <a:p>
            <a:pPr lvl="0"/>
            <a:r>
              <a:rPr lang="en-US" sz="2000" dirty="0"/>
              <a:t>Communicators and public health officials can help counter stigma during the Ebola </a:t>
            </a:r>
            <a:r>
              <a:rPr lang="en-US" sz="2000" dirty="0" smtClean="0"/>
              <a:t>response</a:t>
            </a:r>
            <a:r>
              <a:rPr lang="en-US" sz="2000" dirty="0"/>
              <a:t> </a:t>
            </a:r>
            <a:r>
              <a:rPr lang="en-US" sz="2000" dirty="0" smtClean="0"/>
              <a:t>by emphasizing that</a:t>
            </a:r>
          </a:p>
          <a:p>
            <a:pPr lvl="1"/>
            <a:r>
              <a:rPr lang="en-US" sz="1800" dirty="0"/>
              <a:t>People born in West Africa are not more at risk for Ebola than anyone else. Viruses cannot target a particular population.</a:t>
            </a:r>
          </a:p>
          <a:p>
            <a:pPr lvl="1"/>
            <a:r>
              <a:rPr lang="en-US" sz="1800" dirty="0"/>
              <a:t>If someone recently traveled to Guinea, Liberia, or Sierra Leone, they do not put others at risk if they don’t have </a:t>
            </a:r>
            <a:r>
              <a:rPr lang="en-US" sz="1800" dirty="0" smtClean="0"/>
              <a:t>symptoms</a:t>
            </a:r>
            <a:endParaRPr lang="en-US" sz="1800" dirty="0"/>
          </a:p>
          <a:p>
            <a:pPr lvl="1"/>
            <a:r>
              <a:rPr lang="en-US" sz="1800" dirty="0"/>
              <a:t>Active monitoring does not mean a person is contagious. It means they are being watched for symptoms because they may have had some risk of exposure.</a:t>
            </a:r>
          </a:p>
          <a:p>
            <a:pPr lvl="1"/>
            <a:r>
              <a:rPr lang="en-US" sz="1800" dirty="0"/>
              <a:t>Someone living with an individual who is being actively monitored is not at higher risk of getting or spreading </a:t>
            </a:r>
            <a:r>
              <a:rPr lang="en-US" sz="1800" dirty="0" smtClean="0"/>
              <a:t>Ebola</a:t>
            </a:r>
            <a:endParaRPr lang="en-US" sz="1800" dirty="0"/>
          </a:p>
          <a:p>
            <a:pPr lvl="1"/>
            <a:endParaRPr lang="en-US" dirty="0" smtClean="0"/>
          </a:p>
        </p:txBody>
      </p:sp>
    </p:spTree>
    <p:extLst>
      <p:ext uri="{BB962C8B-B14F-4D97-AF65-F5344CB8AC3E}">
        <p14:creationId xmlns:p14="http://schemas.microsoft.com/office/powerpoint/2010/main" val="531890148"/>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a:xfrm>
            <a:off x="1219200" y="1981200"/>
            <a:ext cx="6705600" cy="2057400"/>
          </a:xfrm>
        </p:spPr>
        <p:txBody>
          <a:bodyPr/>
          <a:lstStyle/>
          <a:p>
            <a:r>
              <a:rPr lang="en-US" dirty="0" smtClean="0"/>
              <a:t>For the most current information, visit</a:t>
            </a:r>
          </a:p>
          <a:p>
            <a:r>
              <a:rPr lang="en-US" b="0" dirty="0">
                <a:hlinkClick r:id="rId2"/>
              </a:rPr>
              <a:t>http://</a:t>
            </a:r>
            <a:r>
              <a:rPr lang="en-US" b="0" dirty="0" smtClean="0">
                <a:hlinkClick r:id="rId2"/>
              </a:rPr>
              <a:t>www.cdc.gov/vhf/ebola/index.html</a:t>
            </a:r>
            <a:r>
              <a:rPr lang="en-US" b="0" dirty="0" smtClean="0"/>
              <a:t> </a:t>
            </a:r>
            <a:endParaRPr lang="en-US" b="0" dirty="0"/>
          </a:p>
        </p:txBody>
      </p:sp>
      <p:sp>
        <p:nvSpPr>
          <p:cNvPr id="6" name="Text Placeholder 5"/>
          <p:cNvSpPr>
            <a:spLocks noGrp="1"/>
          </p:cNvSpPr>
          <p:nvPr>
            <p:ph type="body" sz="quarter" idx="11"/>
          </p:nvPr>
        </p:nvSpPr>
        <p:spPr/>
        <p:txBody>
          <a:bodyPr/>
          <a:lstStyle/>
          <a:p>
            <a:endParaRPr lang="en-US"/>
          </a:p>
        </p:txBody>
      </p:sp>
      <p:sp>
        <p:nvSpPr>
          <p:cNvPr id="7" name="Text Placeholder 6"/>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517515330"/>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866442" y="1079238"/>
            <a:ext cx="6620968" cy="3329581"/>
          </a:xfrm>
        </p:spPr>
        <p:txBody>
          <a:bodyPr/>
          <a:lstStyle/>
          <a:p>
            <a:r>
              <a:rPr lang="en-US" sz="5000" b="1" dirty="0" smtClean="0"/>
              <a:t>Airport Monitoring of Travelers Returning from Ebola Affected Countries</a:t>
            </a:r>
            <a:endParaRPr lang="en-US" sz="5000" b="1" dirty="0"/>
          </a:p>
        </p:txBody>
      </p:sp>
      <p:sp>
        <p:nvSpPr>
          <p:cNvPr id="6" name="Subtitle 5"/>
          <p:cNvSpPr>
            <a:spLocks noGrp="1"/>
          </p:cNvSpPr>
          <p:nvPr>
            <p:ph type="subTitle" idx="1"/>
          </p:nvPr>
        </p:nvSpPr>
        <p:spPr>
          <a:xfrm>
            <a:off x="866442" y="4408819"/>
            <a:ext cx="6620968" cy="480420"/>
          </a:xfrm>
        </p:spPr>
        <p:txBody>
          <a:bodyPr/>
          <a:lstStyle/>
          <a:p>
            <a:r>
              <a:rPr lang="en-US" dirty="0" smtClean="0"/>
              <a:t>JFK Summary, October 2014 – January 2015</a:t>
            </a:r>
          </a:p>
          <a:p>
            <a:endParaRPr lang="en-US" dirty="0"/>
          </a:p>
        </p:txBody>
      </p:sp>
      <p:sp>
        <p:nvSpPr>
          <p:cNvPr id="4" name="Slide Number Placeholder 3"/>
          <p:cNvSpPr>
            <a:spLocks noGrp="1"/>
          </p:cNvSpPr>
          <p:nvPr>
            <p:ph type="sldNum" sz="quarter" idx="12"/>
          </p:nvPr>
        </p:nvSpPr>
        <p:spPr/>
        <p:txBody>
          <a:bodyPr/>
          <a:lstStyle/>
          <a:p>
            <a:fld id="{1EF6CFD9-8016-45AD-80CF-9B7FBA13CEA4}" type="slidenum">
              <a:rPr lang="en-US" smtClean="0"/>
              <a:t>25</a:t>
            </a:fld>
            <a:endParaRPr lang="en-US" dirty="0"/>
          </a:p>
        </p:txBody>
      </p:sp>
      <p:sp>
        <p:nvSpPr>
          <p:cNvPr id="7" name="TextBox 6"/>
          <p:cNvSpPr txBox="1"/>
          <p:nvPr/>
        </p:nvSpPr>
        <p:spPr>
          <a:xfrm>
            <a:off x="866442" y="5334000"/>
            <a:ext cx="4191000" cy="923330"/>
          </a:xfrm>
          <a:prstGeom prst="rect">
            <a:avLst/>
          </a:prstGeom>
          <a:noFill/>
        </p:spPr>
        <p:txBody>
          <a:bodyPr wrap="square" rtlCol="0">
            <a:spAutoFit/>
          </a:bodyPr>
          <a:lstStyle/>
          <a:p>
            <a:r>
              <a:rPr lang="en-US" b="1" dirty="0" smtClean="0"/>
              <a:t>Shelley Zansky, PhD</a:t>
            </a:r>
          </a:p>
          <a:p>
            <a:r>
              <a:rPr lang="en-US" b="1" dirty="0" smtClean="0"/>
              <a:t>Director, Emerging Infections Program</a:t>
            </a:r>
          </a:p>
          <a:p>
            <a:r>
              <a:rPr lang="en-US" b="1" dirty="0" smtClean="0"/>
              <a:t>Bureau of Communicable Disease Control</a:t>
            </a:r>
            <a:endParaRPr lang="en-US" b="1" dirty="0"/>
          </a:p>
        </p:txBody>
      </p:sp>
    </p:spTree>
    <p:extLst>
      <p:ext uri="{BB962C8B-B14F-4D97-AF65-F5344CB8AC3E}">
        <p14:creationId xmlns:p14="http://schemas.microsoft.com/office/powerpoint/2010/main" val="34355973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1480" y="452718"/>
            <a:ext cx="7055380" cy="842682"/>
          </a:xfrm>
        </p:spPr>
        <p:txBody>
          <a:bodyPr>
            <a:normAutofit/>
          </a:bodyPr>
          <a:lstStyle/>
          <a:p>
            <a:r>
              <a:rPr lang="en-US" sz="3000" b="1" dirty="0" smtClean="0">
                <a:solidFill>
                  <a:schemeClr val="accent3">
                    <a:lumMod val="20000"/>
                    <a:lumOff val="80000"/>
                  </a:schemeClr>
                </a:solidFill>
              </a:rPr>
              <a:t>NYSDOH JFK Screening Operation</a:t>
            </a:r>
            <a:endParaRPr lang="en-US" sz="3000" b="1" dirty="0">
              <a:solidFill>
                <a:schemeClr val="accent3">
                  <a:lumMod val="20000"/>
                  <a:lumOff val="80000"/>
                </a:schemeClr>
              </a:solidFill>
            </a:endParaRPr>
          </a:p>
        </p:txBody>
      </p:sp>
      <p:sp>
        <p:nvSpPr>
          <p:cNvPr id="3" name="Content Placeholder 2"/>
          <p:cNvSpPr>
            <a:spLocks noGrp="1"/>
          </p:cNvSpPr>
          <p:nvPr>
            <p:ph idx="1"/>
          </p:nvPr>
        </p:nvSpPr>
        <p:spPr>
          <a:xfrm>
            <a:off x="381000" y="1447800"/>
            <a:ext cx="8229600" cy="4754563"/>
          </a:xfrm>
        </p:spPr>
        <p:txBody>
          <a:bodyPr>
            <a:normAutofit/>
          </a:bodyPr>
          <a:lstStyle/>
          <a:p>
            <a:pPr>
              <a:buNone/>
            </a:pPr>
            <a:r>
              <a:rPr lang="en-US" sz="2200" b="1" u="sng" dirty="0" smtClean="0">
                <a:latin typeface="+mn-lt"/>
              </a:rPr>
              <a:t>Purpose:</a:t>
            </a:r>
          </a:p>
          <a:p>
            <a:r>
              <a:rPr lang="en-US" sz="2200" b="1" dirty="0" smtClean="0">
                <a:latin typeface="+mn-lt"/>
              </a:rPr>
              <a:t>Prevent and control the spread of Ebola in New York State (NYS)</a:t>
            </a:r>
          </a:p>
          <a:p>
            <a:r>
              <a:rPr lang="en-US" sz="2200" b="1" dirty="0" smtClean="0">
                <a:latin typeface="+mn-lt"/>
              </a:rPr>
              <a:t>Implement the Commissioner’s Order of October 27, 2014</a:t>
            </a:r>
          </a:p>
          <a:p>
            <a:endParaRPr lang="en-US" sz="2200" b="1" dirty="0" smtClean="0">
              <a:latin typeface="+mn-lt"/>
            </a:endParaRPr>
          </a:p>
          <a:p>
            <a:pPr>
              <a:buNone/>
            </a:pPr>
            <a:r>
              <a:rPr lang="en-US" sz="2200" b="1" u="sng" dirty="0" smtClean="0">
                <a:latin typeface="+mn-lt"/>
              </a:rPr>
              <a:t>Commissioner’s Order:</a:t>
            </a:r>
          </a:p>
          <a:p>
            <a:r>
              <a:rPr lang="en-US" sz="2200" b="1" u="sng" dirty="0" smtClean="0">
                <a:latin typeface="+mn-lt"/>
              </a:rPr>
              <a:t>Identify</a:t>
            </a:r>
            <a:r>
              <a:rPr lang="en-US" sz="2200" b="1" dirty="0" smtClean="0">
                <a:latin typeface="+mn-lt"/>
              </a:rPr>
              <a:t> and </a:t>
            </a:r>
            <a:r>
              <a:rPr lang="en-US" sz="2200" b="1" u="sng" dirty="0" smtClean="0">
                <a:latin typeface="+mn-lt"/>
              </a:rPr>
              <a:t>quarantine</a:t>
            </a:r>
            <a:r>
              <a:rPr lang="en-US" sz="2200" b="1" dirty="0" smtClean="0">
                <a:latin typeface="+mn-lt"/>
              </a:rPr>
              <a:t> asymptomatic individuals who: </a:t>
            </a:r>
          </a:p>
          <a:p>
            <a:pPr marL="914407" lvl="1" indent="-457200">
              <a:buFont typeface="+mj-lt"/>
              <a:buAutoNum type="arabicPeriod"/>
            </a:pPr>
            <a:r>
              <a:rPr lang="en-US" sz="2200" b="1" dirty="0" smtClean="0">
                <a:latin typeface="+mn-lt"/>
              </a:rPr>
              <a:t>Had “direct contact” to Ebola virus disease (EVD)</a:t>
            </a:r>
          </a:p>
          <a:p>
            <a:pPr marL="457207" lvl="1" indent="0">
              <a:buNone/>
            </a:pPr>
            <a:r>
              <a:rPr lang="en-US" sz="2200" b="1" dirty="0" smtClean="0">
                <a:latin typeface="+mn-lt"/>
              </a:rPr>
              <a:t>AND</a:t>
            </a:r>
          </a:p>
          <a:p>
            <a:pPr marL="914407" lvl="1" indent="-457200">
              <a:buFont typeface="+mj-lt"/>
              <a:buAutoNum type="arabicPeriod" startAt="2"/>
            </a:pPr>
            <a:r>
              <a:rPr lang="en-US" sz="2200" b="1" dirty="0" smtClean="0">
                <a:latin typeface="+mn-lt"/>
              </a:rPr>
              <a:t>Will be remaining in NYS for &gt;12 hours</a:t>
            </a:r>
            <a:endParaRPr lang="en-US" sz="2200" b="1" dirty="0">
              <a:latin typeface="+mn-lt"/>
            </a:endParaRPr>
          </a:p>
        </p:txBody>
      </p:sp>
      <p:sp>
        <p:nvSpPr>
          <p:cNvPr id="4" name="Slide Number Placeholder 3"/>
          <p:cNvSpPr>
            <a:spLocks noGrp="1"/>
          </p:cNvSpPr>
          <p:nvPr>
            <p:ph type="sldNum" sz="quarter" idx="12"/>
          </p:nvPr>
        </p:nvSpPr>
        <p:spPr/>
        <p:txBody>
          <a:bodyPr/>
          <a:lstStyle/>
          <a:p>
            <a:fld id="{1EF6CFD9-8016-45AD-80CF-9B7FBA13CEA4}" type="slidenum">
              <a:rPr lang="en-US" smtClean="0">
                <a:solidFill>
                  <a:schemeClr val="accent6">
                    <a:lumMod val="40000"/>
                    <a:lumOff val="60000"/>
                  </a:schemeClr>
                </a:solidFill>
              </a:rPr>
              <a:t>26</a:t>
            </a:fld>
            <a:endParaRPr lang="en-US" dirty="0">
              <a:solidFill>
                <a:schemeClr val="accent6">
                  <a:lumMod val="40000"/>
                  <a:lumOff val="60000"/>
                </a:schemeClr>
              </a:solidFill>
            </a:endParaRPr>
          </a:p>
        </p:txBody>
      </p:sp>
    </p:spTree>
    <p:extLst>
      <p:ext uri="{BB962C8B-B14F-4D97-AF65-F5344CB8AC3E}">
        <p14:creationId xmlns:p14="http://schemas.microsoft.com/office/powerpoint/2010/main" val="392404773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nvPr>
        </p:nvGraphicFramePr>
        <p:xfrm>
          <a:off x="228600" y="1219200"/>
          <a:ext cx="8686800" cy="5181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Down Arrow 3"/>
          <p:cNvSpPr/>
          <p:nvPr/>
        </p:nvSpPr>
        <p:spPr>
          <a:xfrm>
            <a:off x="2895600" y="2133600"/>
            <a:ext cx="484632" cy="521208"/>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C000"/>
              </a:solidFill>
            </a:endParaRPr>
          </a:p>
        </p:txBody>
      </p:sp>
      <p:sp>
        <p:nvSpPr>
          <p:cNvPr id="6" name="Down Arrow 5"/>
          <p:cNvSpPr/>
          <p:nvPr/>
        </p:nvSpPr>
        <p:spPr>
          <a:xfrm>
            <a:off x="2895600" y="3505200"/>
            <a:ext cx="484632" cy="521208"/>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C000"/>
              </a:solidFill>
            </a:endParaRPr>
          </a:p>
        </p:txBody>
      </p:sp>
      <p:sp>
        <p:nvSpPr>
          <p:cNvPr id="7" name="Down Arrow 6"/>
          <p:cNvSpPr/>
          <p:nvPr/>
        </p:nvSpPr>
        <p:spPr>
          <a:xfrm>
            <a:off x="2895600" y="4876800"/>
            <a:ext cx="484632" cy="521208"/>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C000"/>
              </a:solidFill>
            </a:endParaRPr>
          </a:p>
        </p:txBody>
      </p:sp>
      <p:sp>
        <p:nvSpPr>
          <p:cNvPr id="2" name="Slide Number Placeholder 1"/>
          <p:cNvSpPr>
            <a:spLocks noGrp="1"/>
          </p:cNvSpPr>
          <p:nvPr>
            <p:ph type="sldNum" sz="quarter" idx="12"/>
          </p:nvPr>
        </p:nvSpPr>
        <p:spPr/>
        <p:txBody>
          <a:bodyPr/>
          <a:lstStyle/>
          <a:p>
            <a:fld id="{1EF6CFD9-8016-45AD-80CF-9B7FBA13CEA4}" type="slidenum">
              <a:rPr lang="en-US" smtClean="0">
                <a:solidFill>
                  <a:schemeClr val="accent6">
                    <a:lumMod val="40000"/>
                    <a:lumOff val="60000"/>
                  </a:schemeClr>
                </a:solidFill>
              </a:rPr>
              <a:t>27</a:t>
            </a:fld>
            <a:endParaRPr lang="en-US" dirty="0">
              <a:solidFill>
                <a:schemeClr val="accent6">
                  <a:lumMod val="40000"/>
                  <a:lumOff val="60000"/>
                </a:schemeClr>
              </a:solidFill>
            </a:endParaRPr>
          </a:p>
        </p:txBody>
      </p:sp>
      <p:sp>
        <p:nvSpPr>
          <p:cNvPr id="9" name="Title 1"/>
          <p:cNvSpPr txBox="1">
            <a:spLocks/>
          </p:cNvSpPr>
          <p:nvPr/>
        </p:nvSpPr>
        <p:spPr>
          <a:xfrm>
            <a:off x="411480" y="457200"/>
            <a:ext cx="7239000" cy="673438"/>
          </a:xfrm>
          <a:prstGeom prst="rect">
            <a:avLst/>
          </a:prstGeom>
        </p:spPr>
        <p:txBody>
          <a:bodyPr>
            <a:noAutofit/>
          </a:bodyPr>
          <a:lstStyle>
            <a:lvl1pPr algn="l" defTabSz="457207"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000" b="1" dirty="0" smtClean="0">
                <a:solidFill>
                  <a:schemeClr val="accent3">
                    <a:lumMod val="20000"/>
                    <a:lumOff val="80000"/>
                  </a:schemeClr>
                </a:solidFill>
              </a:rPr>
              <a:t>JFK Ebola-Related Screening Process</a:t>
            </a:r>
            <a:endParaRPr lang="en-US" sz="3000" b="1" dirty="0">
              <a:solidFill>
                <a:schemeClr val="accent3">
                  <a:lumMod val="20000"/>
                  <a:lumOff val="80000"/>
                </a:schemeClr>
              </a:solidFill>
            </a:endParaRPr>
          </a:p>
        </p:txBody>
      </p:sp>
    </p:spTree>
    <p:extLst>
      <p:ext uri="{BB962C8B-B14F-4D97-AF65-F5344CB8AC3E}">
        <p14:creationId xmlns:p14="http://schemas.microsoft.com/office/powerpoint/2010/main" val="380934292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0999" y="1600200"/>
            <a:ext cx="8014245" cy="4953000"/>
          </a:xfrm>
        </p:spPr>
        <p:txBody>
          <a:bodyPr>
            <a:noAutofit/>
          </a:bodyPr>
          <a:lstStyle/>
          <a:p>
            <a:r>
              <a:rPr lang="en-US" b="1" dirty="0" smtClean="0">
                <a:latin typeface="+mn-lt"/>
              </a:rPr>
              <a:t>Personal Information</a:t>
            </a:r>
          </a:p>
          <a:p>
            <a:pPr lvl="1"/>
            <a:r>
              <a:rPr lang="en-US" sz="2000" b="1" dirty="0" smtClean="0">
                <a:latin typeface="+mn-lt"/>
              </a:rPr>
              <a:t>Name</a:t>
            </a:r>
          </a:p>
          <a:p>
            <a:pPr lvl="1"/>
            <a:r>
              <a:rPr lang="en-US" sz="2000" b="1" dirty="0" smtClean="0">
                <a:latin typeface="+mn-lt"/>
              </a:rPr>
              <a:t>DOB</a:t>
            </a:r>
          </a:p>
          <a:p>
            <a:pPr lvl="1"/>
            <a:r>
              <a:rPr lang="en-US" sz="2000" b="1" dirty="0" smtClean="0">
                <a:latin typeface="+mn-lt"/>
              </a:rPr>
              <a:t>Gender</a:t>
            </a:r>
          </a:p>
          <a:p>
            <a:pPr lvl="1"/>
            <a:r>
              <a:rPr lang="en-US" sz="2000" b="1" dirty="0" smtClean="0">
                <a:latin typeface="+mn-lt"/>
              </a:rPr>
              <a:t>Permanent/Temporary Addresses, Phone Numbers, and Email</a:t>
            </a:r>
          </a:p>
          <a:p>
            <a:pPr indent="-285750"/>
            <a:r>
              <a:rPr lang="en-US" b="1" dirty="0" smtClean="0">
                <a:latin typeface="+mn-lt"/>
              </a:rPr>
              <a:t>Arrival City/Airport and Date of Arrival</a:t>
            </a:r>
          </a:p>
          <a:p>
            <a:pPr indent="-285750"/>
            <a:r>
              <a:rPr lang="en-US" b="1" dirty="0" smtClean="0">
                <a:latin typeface="+mn-lt"/>
              </a:rPr>
              <a:t>Ebola Affected Countries Visited</a:t>
            </a:r>
          </a:p>
          <a:p>
            <a:pPr indent="-285750"/>
            <a:r>
              <a:rPr lang="en-US" b="1" dirty="0" smtClean="0">
                <a:latin typeface="+mn-lt"/>
              </a:rPr>
              <a:t>Health status – observed vomiting, diarrhea or bleeding; temperature; fever in past 48 hours; vomiting/diarrhea in past 48 hours</a:t>
            </a:r>
          </a:p>
          <a:p>
            <a:pPr indent="-285750"/>
            <a:r>
              <a:rPr lang="en-US" b="1" dirty="0" smtClean="0">
                <a:latin typeface="+mn-lt"/>
              </a:rPr>
              <a:t>Health care worker in </a:t>
            </a:r>
            <a:r>
              <a:rPr lang="en-US" b="1" dirty="0">
                <a:latin typeface="+mn-lt"/>
              </a:rPr>
              <a:t>Ebola Affected </a:t>
            </a:r>
            <a:r>
              <a:rPr lang="en-US" b="1" dirty="0" smtClean="0">
                <a:latin typeface="+mn-lt"/>
              </a:rPr>
              <a:t>Country; contact with a person sick with Ebola; touched body of someone who died in </a:t>
            </a:r>
            <a:r>
              <a:rPr lang="en-US" b="1" dirty="0">
                <a:latin typeface="+mn-lt"/>
              </a:rPr>
              <a:t>Ebola Affected </a:t>
            </a:r>
            <a:r>
              <a:rPr lang="en-US" b="1" dirty="0" smtClean="0">
                <a:latin typeface="+mn-lt"/>
              </a:rPr>
              <a:t>Country</a:t>
            </a:r>
          </a:p>
        </p:txBody>
      </p:sp>
      <p:sp>
        <p:nvSpPr>
          <p:cNvPr id="4" name="Slide Number Placeholder 3"/>
          <p:cNvSpPr>
            <a:spLocks noGrp="1"/>
          </p:cNvSpPr>
          <p:nvPr>
            <p:ph type="sldNum" sz="quarter" idx="12"/>
          </p:nvPr>
        </p:nvSpPr>
        <p:spPr/>
        <p:txBody>
          <a:bodyPr/>
          <a:lstStyle/>
          <a:p>
            <a:fld id="{1EF6CFD9-8016-45AD-80CF-9B7FBA13CEA4}" type="slidenum">
              <a:rPr lang="en-US" smtClean="0">
                <a:solidFill>
                  <a:schemeClr val="accent6">
                    <a:lumMod val="40000"/>
                    <a:lumOff val="60000"/>
                  </a:schemeClr>
                </a:solidFill>
              </a:rPr>
              <a:t>28</a:t>
            </a:fld>
            <a:endParaRPr lang="en-US" dirty="0">
              <a:solidFill>
                <a:schemeClr val="accent6">
                  <a:lumMod val="40000"/>
                  <a:lumOff val="60000"/>
                </a:schemeClr>
              </a:solidFill>
            </a:endParaRPr>
          </a:p>
        </p:txBody>
      </p:sp>
      <p:sp>
        <p:nvSpPr>
          <p:cNvPr id="5" name="Title 1"/>
          <p:cNvSpPr txBox="1">
            <a:spLocks/>
          </p:cNvSpPr>
          <p:nvPr/>
        </p:nvSpPr>
        <p:spPr>
          <a:xfrm>
            <a:off x="411480" y="457200"/>
            <a:ext cx="7239000" cy="1143000"/>
          </a:xfrm>
          <a:prstGeom prst="rect">
            <a:avLst/>
          </a:prstGeom>
        </p:spPr>
        <p:txBody>
          <a:bodyPr vert="horz" lIns="91440" tIns="45720" rIns="91440" bIns="45720" rtlCol="0" anchor="t">
            <a:noAutofit/>
          </a:bodyPr>
          <a:lstStyle>
            <a:lvl1pPr algn="l" defTabSz="457207"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000" b="1" dirty="0" smtClean="0">
                <a:solidFill>
                  <a:schemeClr val="accent3">
                    <a:lumMod val="20000"/>
                    <a:lumOff val="80000"/>
                  </a:schemeClr>
                </a:solidFill>
              </a:rPr>
              <a:t>Information Obtained During Airport Screening &amp; Included in Epi-X Line List</a:t>
            </a:r>
            <a:endParaRPr lang="en-US" sz="3000" b="1" dirty="0">
              <a:solidFill>
                <a:schemeClr val="accent3">
                  <a:lumMod val="20000"/>
                  <a:lumOff val="80000"/>
                </a:schemeClr>
              </a:solidFill>
            </a:endParaRPr>
          </a:p>
        </p:txBody>
      </p:sp>
    </p:spTree>
    <p:extLst>
      <p:ext uri="{BB962C8B-B14F-4D97-AF65-F5344CB8AC3E}">
        <p14:creationId xmlns:p14="http://schemas.microsoft.com/office/powerpoint/2010/main" val="136433535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noGrp="1"/>
          </p:cNvGraphicFramePr>
          <p:nvPr>
            <p:extLst/>
          </p:nvPr>
        </p:nvGraphicFramePr>
        <p:xfrm>
          <a:off x="301752" y="1219200"/>
          <a:ext cx="8540496" cy="5334000"/>
        </p:xfrm>
        <a:graphic>
          <a:graphicData uri="http://schemas.openxmlformats.org/drawingml/2006/chart">
            <c:chart xmlns:c="http://schemas.openxmlformats.org/drawingml/2006/chart" xmlns:r="http://schemas.openxmlformats.org/officeDocument/2006/relationships" r:id="rId2"/>
          </a:graphicData>
        </a:graphic>
      </p:graphicFrame>
      <p:sp>
        <p:nvSpPr>
          <p:cNvPr id="3" name="Slide Number Placeholder 2"/>
          <p:cNvSpPr>
            <a:spLocks noGrp="1"/>
          </p:cNvSpPr>
          <p:nvPr>
            <p:ph type="sldNum" sz="quarter" idx="12"/>
          </p:nvPr>
        </p:nvSpPr>
        <p:spPr/>
        <p:txBody>
          <a:bodyPr/>
          <a:lstStyle/>
          <a:p>
            <a:fld id="{1EF6CFD9-8016-45AD-80CF-9B7FBA13CEA4}" type="slidenum">
              <a:rPr lang="en-US" smtClean="0">
                <a:solidFill>
                  <a:schemeClr val="accent6">
                    <a:lumMod val="40000"/>
                    <a:lumOff val="60000"/>
                  </a:schemeClr>
                </a:solidFill>
              </a:rPr>
              <a:t>29</a:t>
            </a:fld>
            <a:endParaRPr lang="en-US" dirty="0">
              <a:solidFill>
                <a:schemeClr val="accent6">
                  <a:lumMod val="40000"/>
                  <a:lumOff val="60000"/>
                </a:schemeClr>
              </a:solidFill>
            </a:endParaRPr>
          </a:p>
        </p:txBody>
      </p:sp>
      <p:sp>
        <p:nvSpPr>
          <p:cNvPr id="4" name="Title 1"/>
          <p:cNvSpPr txBox="1">
            <a:spLocks/>
          </p:cNvSpPr>
          <p:nvPr/>
        </p:nvSpPr>
        <p:spPr>
          <a:xfrm>
            <a:off x="381000" y="264256"/>
            <a:ext cx="7239000" cy="842682"/>
          </a:xfrm>
          <a:prstGeom prst="rect">
            <a:avLst/>
          </a:prstGeom>
        </p:spPr>
        <p:txBody>
          <a:bodyPr>
            <a:noAutofit/>
          </a:bodyPr>
          <a:lstStyle>
            <a:lvl1pPr algn="l" defTabSz="457207"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2500" b="1" dirty="0">
                <a:solidFill>
                  <a:schemeClr val="accent3">
                    <a:lumMod val="20000"/>
                    <a:lumOff val="80000"/>
                  </a:schemeClr>
                </a:solidFill>
              </a:rPr>
              <a:t>Travelers Returning from Ebola Affected Countries to </a:t>
            </a:r>
            <a:r>
              <a:rPr lang="en-US" sz="2500" b="1" dirty="0" smtClean="0">
                <a:solidFill>
                  <a:schemeClr val="accent3">
                    <a:lumMod val="20000"/>
                    <a:lumOff val="80000"/>
                  </a:schemeClr>
                </a:solidFill>
              </a:rPr>
              <a:t>JFK: 10/11/14 </a:t>
            </a:r>
            <a:r>
              <a:rPr lang="en-US" sz="2500" b="1" dirty="0">
                <a:solidFill>
                  <a:schemeClr val="accent3">
                    <a:lumMod val="20000"/>
                    <a:lumOff val="80000"/>
                  </a:schemeClr>
                </a:solidFill>
              </a:rPr>
              <a:t>- </a:t>
            </a:r>
            <a:r>
              <a:rPr lang="en-US" sz="2500" b="1" dirty="0" smtClean="0">
                <a:solidFill>
                  <a:schemeClr val="accent3">
                    <a:lumMod val="20000"/>
                    <a:lumOff val="80000"/>
                  </a:schemeClr>
                </a:solidFill>
              </a:rPr>
              <a:t>01/06/15</a:t>
            </a:r>
            <a:endParaRPr lang="en-US" sz="2500" b="1" dirty="0">
              <a:solidFill>
                <a:schemeClr val="accent3">
                  <a:lumMod val="20000"/>
                  <a:lumOff val="80000"/>
                </a:schemeClr>
              </a:solidFill>
            </a:endParaRPr>
          </a:p>
        </p:txBody>
      </p:sp>
    </p:spTree>
    <p:extLst>
      <p:ext uri="{BB962C8B-B14F-4D97-AF65-F5344CB8AC3E}">
        <p14:creationId xmlns:p14="http://schemas.microsoft.com/office/powerpoint/2010/main" val="39103005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001000" cy="869950"/>
          </a:xfrm>
        </p:spPr>
        <p:txBody>
          <a:bodyPr/>
          <a:lstStyle/>
          <a:p>
            <a:pPr algn="ctr"/>
            <a:r>
              <a:rPr lang="en-US" sz="2800" dirty="0">
                <a:effectLst>
                  <a:outerShdw blurRad="38100" dist="38100" dir="2700000" algn="tl">
                    <a:srgbClr val="000000">
                      <a:alpha val="43137"/>
                    </a:srgbClr>
                  </a:outerShdw>
                </a:effectLst>
              </a:rPr>
              <a:t>2014 Ebola </a:t>
            </a:r>
            <a:r>
              <a:rPr lang="en-US" sz="2800" dirty="0" smtClean="0">
                <a:effectLst>
                  <a:outerShdw blurRad="38100" dist="38100" dir="2700000" algn="tl">
                    <a:srgbClr val="000000">
                      <a:alpha val="43137"/>
                    </a:srgbClr>
                  </a:outerShdw>
                </a:effectLst>
              </a:rPr>
              <a:t>Outbreak</a:t>
            </a:r>
            <a:endParaRPr lang="en-US" sz="2800"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5105400" y="1214452"/>
            <a:ext cx="3733800" cy="4043348"/>
          </a:xfrm>
        </p:spPr>
        <p:txBody>
          <a:bodyPr/>
          <a:lstStyle/>
          <a:p>
            <a:r>
              <a:rPr lang="en-US" dirty="0" smtClean="0"/>
              <a:t>Largest Ebola epidemic in history</a:t>
            </a:r>
          </a:p>
          <a:p>
            <a:r>
              <a:rPr lang="en-US" dirty="0" smtClean="0"/>
              <a:t>CDC’s response to Ebola is largest international outbreak response in CDC’s history</a:t>
            </a:r>
            <a:endParaRPr lang="en-US" dirty="0"/>
          </a:p>
        </p:txBody>
      </p:sp>
      <p:sp>
        <p:nvSpPr>
          <p:cNvPr id="4" name="TextBox 3"/>
          <p:cNvSpPr txBox="1"/>
          <p:nvPr/>
        </p:nvSpPr>
        <p:spPr>
          <a:xfrm>
            <a:off x="381000" y="5257800"/>
            <a:ext cx="4569061" cy="461665"/>
          </a:xfrm>
          <a:prstGeom prst="rect">
            <a:avLst/>
          </a:prstGeom>
          <a:noFill/>
        </p:spPr>
        <p:txBody>
          <a:bodyPr wrap="square" rtlCol="0">
            <a:spAutoFit/>
          </a:bodyPr>
          <a:lstStyle/>
          <a:p>
            <a:r>
              <a:rPr lang="en-US" sz="1200" dirty="0">
                <a:solidFill>
                  <a:schemeClr val="bg2"/>
                </a:solidFill>
                <a:hlinkClick r:id="rId3"/>
              </a:rPr>
              <a:t>http://</a:t>
            </a:r>
            <a:r>
              <a:rPr lang="en-US" sz="1200" dirty="0" smtClean="0">
                <a:solidFill>
                  <a:schemeClr val="bg2"/>
                </a:solidFill>
                <a:hlinkClick r:id="rId3"/>
              </a:rPr>
              <a:t>www.cdc.gov/vhf/ebola/outbreaks/2014-west-africa/distribution-map.html</a:t>
            </a:r>
            <a:r>
              <a:rPr lang="en-US" sz="1200" dirty="0" smtClean="0">
                <a:solidFill>
                  <a:schemeClr val="bg2"/>
                </a:solidFill>
              </a:rPr>
              <a:t> </a:t>
            </a:r>
            <a:endParaRPr lang="en-US" sz="1200" dirty="0">
              <a:solidFill>
                <a:schemeClr val="bg2"/>
              </a:solidFill>
            </a:endParaRPr>
          </a:p>
        </p:txBody>
      </p:sp>
      <p:pic>
        <p:nvPicPr>
          <p:cNvPr id="6"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896" t="28704" r="15000" b="7228"/>
          <a:stretch/>
        </p:blipFill>
        <p:spPr bwMode="auto">
          <a:xfrm>
            <a:off x="449606" y="1600200"/>
            <a:ext cx="4160494" cy="3505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08935023"/>
      </p:ext>
    </p:extLst>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noGrp="1"/>
          </p:cNvGraphicFramePr>
          <p:nvPr>
            <p:extLst/>
          </p:nvPr>
        </p:nvGraphicFramePr>
        <p:xfrm>
          <a:off x="376687" y="1219200"/>
          <a:ext cx="8540496" cy="5330952"/>
        </p:xfrm>
        <a:graphic>
          <a:graphicData uri="http://schemas.openxmlformats.org/drawingml/2006/chart">
            <c:chart xmlns:c="http://schemas.openxmlformats.org/drawingml/2006/chart" xmlns:r="http://schemas.openxmlformats.org/officeDocument/2006/relationships" r:id="rId2"/>
          </a:graphicData>
        </a:graphic>
      </p:graphicFrame>
      <p:sp>
        <p:nvSpPr>
          <p:cNvPr id="3" name="Slide Number Placeholder 2"/>
          <p:cNvSpPr>
            <a:spLocks noGrp="1"/>
          </p:cNvSpPr>
          <p:nvPr>
            <p:ph type="sldNum" sz="quarter" idx="12"/>
          </p:nvPr>
        </p:nvSpPr>
        <p:spPr/>
        <p:txBody>
          <a:bodyPr/>
          <a:lstStyle/>
          <a:p>
            <a:fld id="{1EF6CFD9-8016-45AD-80CF-9B7FBA13CEA4}" type="slidenum">
              <a:rPr lang="en-US" smtClean="0">
                <a:solidFill>
                  <a:schemeClr val="accent6">
                    <a:lumMod val="40000"/>
                    <a:lumOff val="60000"/>
                  </a:schemeClr>
                </a:solidFill>
              </a:rPr>
              <a:t>30</a:t>
            </a:fld>
            <a:endParaRPr lang="en-US" dirty="0">
              <a:solidFill>
                <a:schemeClr val="accent6">
                  <a:lumMod val="40000"/>
                  <a:lumOff val="60000"/>
                </a:schemeClr>
              </a:solidFill>
            </a:endParaRPr>
          </a:p>
        </p:txBody>
      </p:sp>
      <p:sp>
        <p:nvSpPr>
          <p:cNvPr id="4" name="Title 1"/>
          <p:cNvSpPr txBox="1">
            <a:spLocks/>
          </p:cNvSpPr>
          <p:nvPr/>
        </p:nvSpPr>
        <p:spPr>
          <a:xfrm>
            <a:off x="381000" y="264256"/>
            <a:ext cx="7239000" cy="842682"/>
          </a:xfrm>
          <a:prstGeom prst="rect">
            <a:avLst/>
          </a:prstGeom>
        </p:spPr>
        <p:txBody>
          <a:bodyPr>
            <a:noAutofit/>
          </a:bodyPr>
          <a:lstStyle>
            <a:lvl1pPr algn="l" defTabSz="457207"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2500" b="1" dirty="0">
                <a:solidFill>
                  <a:schemeClr val="accent3">
                    <a:lumMod val="20000"/>
                    <a:lumOff val="80000"/>
                  </a:schemeClr>
                </a:solidFill>
              </a:rPr>
              <a:t>Proportion of </a:t>
            </a:r>
            <a:r>
              <a:rPr lang="en-US" sz="2500" b="1" dirty="0" smtClean="0">
                <a:solidFill>
                  <a:schemeClr val="accent3">
                    <a:lumMod val="20000"/>
                    <a:lumOff val="80000"/>
                  </a:schemeClr>
                </a:solidFill>
              </a:rPr>
              <a:t>Travelers </a:t>
            </a:r>
            <a:r>
              <a:rPr lang="en-US" sz="2500" b="1" dirty="0">
                <a:solidFill>
                  <a:schemeClr val="accent3">
                    <a:lumMod val="20000"/>
                    <a:lumOff val="80000"/>
                  </a:schemeClr>
                </a:solidFill>
              </a:rPr>
              <a:t>R</a:t>
            </a:r>
            <a:r>
              <a:rPr lang="en-US" sz="2500" b="1" dirty="0" smtClean="0">
                <a:solidFill>
                  <a:schemeClr val="accent3">
                    <a:lumMod val="20000"/>
                    <a:lumOff val="80000"/>
                  </a:schemeClr>
                </a:solidFill>
              </a:rPr>
              <a:t>eturning </a:t>
            </a:r>
            <a:r>
              <a:rPr lang="en-US" sz="2500" b="1" dirty="0">
                <a:solidFill>
                  <a:schemeClr val="accent3">
                    <a:lumMod val="20000"/>
                    <a:lumOff val="80000"/>
                  </a:schemeClr>
                </a:solidFill>
              </a:rPr>
              <a:t>from </a:t>
            </a:r>
            <a:r>
              <a:rPr lang="en-US" sz="2500" b="1" dirty="0" smtClean="0">
                <a:solidFill>
                  <a:schemeClr val="accent3">
                    <a:lumMod val="20000"/>
                    <a:lumOff val="80000"/>
                  </a:schemeClr>
                </a:solidFill>
              </a:rPr>
              <a:t>Each </a:t>
            </a:r>
            <a:r>
              <a:rPr lang="en-US" sz="2500" b="1" dirty="0">
                <a:solidFill>
                  <a:schemeClr val="accent3">
                    <a:lumMod val="20000"/>
                    <a:lumOff val="80000"/>
                  </a:schemeClr>
                </a:solidFill>
              </a:rPr>
              <a:t>Ebola Affected Country</a:t>
            </a:r>
          </a:p>
        </p:txBody>
      </p:sp>
      <p:sp>
        <p:nvSpPr>
          <p:cNvPr id="8" name="Rectangle 7"/>
          <p:cNvSpPr/>
          <p:nvPr/>
        </p:nvSpPr>
        <p:spPr>
          <a:xfrm>
            <a:off x="152400" y="2895600"/>
            <a:ext cx="1752600" cy="600164"/>
          </a:xfrm>
          <a:prstGeom prst="rect">
            <a:avLst/>
          </a:prstGeom>
          <a:noFill/>
          <a:ln w="28575"/>
        </p:spPr>
        <p:style>
          <a:lnRef idx="2">
            <a:schemeClr val="accent6"/>
          </a:lnRef>
          <a:fillRef idx="1">
            <a:schemeClr val="lt1"/>
          </a:fillRef>
          <a:effectRef idx="0">
            <a:schemeClr val="accent6"/>
          </a:effectRef>
          <a:fontRef idx="minor">
            <a:schemeClr val="dk1"/>
          </a:fontRef>
        </p:style>
        <p:txBody>
          <a:bodyPr wrap="square">
            <a:spAutoFit/>
          </a:bodyPr>
          <a:lstStyle/>
          <a:p>
            <a:pPr algn="ctr"/>
            <a:r>
              <a:rPr lang="en-US" sz="1100" b="1" dirty="0">
                <a:solidFill>
                  <a:srgbClr val="F8F8F8"/>
                </a:solidFill>
              </a:rPr>
              <a:t>Period Mali Included as an Ebola Affected Country: </a:t>
            </a:r>
            <a:r>
              <a:rPr lang="en-US" sz="1100" b="1" dirty="0" smtClean="0">
                <a:solidFill>
                  <a:srgbClr val="F8F8F8"/>
                </a:solidFill>
              </a:rPr>
              <a:t>11/18/14-01/05/15</a:t>
            </a:r>
            <a:endParaRPr lang="en-US" sz="1100" b="1" dirty="0">
              <a:solidFill>
                <a:srgbClr val="F8F8F8"/>
              </a:solidFill>
            </a:endParaRPr>
          </a:p>
        </p:txBody>
      </p:sp>
      <p:sp>
        <p:nvSpPr>
          <p:cNvPr id="9" name="Rectangle 8"/>
          <p:cNvSpPr/>
          <p:nvPr/>
        </p:nvSpPr>
        <p:spPr>
          <a:xfrm>
            <a:off x="409755" y="2057400"/>
            <a:ext cx="1676400" cy="430887"/>
          </a:xfrm>
          <a:prstGeom prst="rect">
            <a:avLst/>
          </a:prstGeom>
          <a:noFill/>
          <a:ln w="28575"/>
        </p:spPr>
        <p:style>
          <a:lnRef idx="2">
            <a:schemeClr val="accent6"/>
          </a:lnRef>
          <a:fillRef idx="1">
            <a:schemeClr val="lt1"/>
          </a:fillRef>
          <a:effectRef idx="0">
            <a:schemeClr val="accent6"/>
          </a:effectRef>
          <a:fontRef idx="minor">
            <a:schemeClr val="dk1"/>
          </a:fontRef>
        </p:style>
        <p:txBody>
          <a:bodyPr wrap="square">
            <a:spAutoFit/>
          </a:bodyPr>
          <a:lstStyle/>
          <a:p>
            <a:pPr algn="ctr"/>
            <a:r>
              <a:rPr lang="en-US" sz="1100" b="1" dirty="0">
                <a:solidFill>
                  <a:srgbClr val="F8F8F8"/>
                </a:solidFill>
              </a:rPr>
              <a:t>Entire Monitoring Period: </a:t>
            </a:r>
            <a:r>
              <a:rPr lang="en-US" sz="1100" b="1" dirty="0" smtClean="0">
                <a:solidFill>
                  <a:srgbClr val="F8F8F8"/>
                </a:solidFill>
              </a:rPr>
              <a:t>10/11/14-01/06/15</a:t>
            </a:r>
            <a:endParaRPr lang="en-US" sz="1100" b="1" dirty="0">
              <a:solidFill>
                <a:srgbClr val="F8F8F8"/>
              </a:solidFill>
            </a:endParaRPr>
          </a:p>
        </p:txBody>
      </p:sp>
      <p:cxnSp>
        <p:nvCxnSpPr>
          <p:cNvPr id="11" name="Straight Connector 10"/>
          <p:cNvCxnSpPr>
            <a:stCxn id="9" idx="3"/>
          </p:cNvCxnSpPr>
          <p:nvPr/>
        </p:nvCxnSpPr>
        <p:spPr>
          <a:xfrm>
            <a:off x="2086155" y="2272844"/>
            <a:ext cx="504645" cy="215443"/>
          </a:xfrm>
          <a:prstGeom prst="line">
            <a:avLst/>
          </a:prstGeom>
          <a:ln w="28575"/>
        </p:spPr>
        <p:style>
          <a:lnRef idx="1">
            <a:schemeClr val="accent6"/>
          </a:lnRef>
          <a:fillRef idx="0">
            <a:schemeClr val="accent6"/>
          </a:fillRef>
          <a:effectRef idx="0">
            <a:schemeClr val="accent6"/>
          </a:effectRef>
          <a:fontRef idx="minor">
            <a:schemeClr val="tx1"/>
          </a:fontRef>
        </p:style>
      </p:cxnSp>
      <p:cxnSp>
        <p:nvCxnSpPr>
          <p:cNvPr id="14" name="Straight Connector 13"/>
          <p:cNvCxnSpPr/>
          <p:nvPr/>
        </p:nvCxnSpPr>
        <p:spPr>
          <a:xfrm>
            <a:off x="1917940" y="3151273"/>
            <a:ext cx="1130060" cy="502920"/>
          </a:xfrm>
          <a:prstGeom prst="line">
            <a:avLst/>
          </a:prstGeom>
          <a:ln w="28575"/>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131752386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p:cNvGraphicFramePr>
            <a:graphicFrameLocks noGrp="1"/>
          </p:cNvGraphicFramePr>
          <p:nvPr>
            <p:extLst/>
          </p:nvPr>
        </p:nvGraphicFramePr>
        <p:xfrm>
          <a:off x="304800" y="1216152"/>
          <a:ext cx="8539149" cy="5330952"/>
        </p:xfrm>
        <a:graphic>
          <a:graphicData uri="http://schemas.openxmlformats.org/drawingml/2006/chart">
            <c:chart xmlns:c="http://schemas.openxmlformats.org/drawingml/2006/chart" xmlns:r="http://schemas.openxmlformats.org/officeDocument/2006/relationships" r:id="rId3"/>
          </a:graphicData>
        </a:graphic>
      </p:graphicFrame>
      <p:sp>
        <p:nvSpPr>
          <p:cNvPr id="7" name="Slide Number Placeholder 6"/>
          <p:cNvSpPr>
            <a:spLocks noGrp="1"/>
          </p:cNvSpPr>
          <p:nvPr>
            <p:ph type="sldNum" sz="quarter" idx="12"/>
          </p:nvPr>
        </p:nvSpPr>
        <p:spPr/>
        <p:txBody>
          <a:bodyPr/>
          <a:lstStyle/>
          <a:p>
            <a:fld id="{1EF6CFD9-8016-45AD-80CF-9B7FBA13CEA4}" type="slidenum">
              <a:rPr lang="en-US" smtClean="0">
                <a:solidFill>
                  <a:schemeClr val="accent6">
                    <a:lumMod val="40000"/>
                    <a:lumOff val="60000"/>
                  </a:schemeClr>
                </a:solidFill>
              </a:rPr>
              <a:t>31</a:t>
            </a:fld>
            <a:endParaRPr lang="en-US" dirty="0">
              <a:solidFill>
                <a:schemeClr val="accent6">
                  <a:lumMod val="40000"/>
                  <a:lumOff val="60000"/>
                </a:schemeClr>
              </a:solidFill>
            </a:endParaRPr>
          </a:p>
        </p:txBody>
      </p:sp>
      <p:sp>
        <p:nvSpPr>
          <p:cNvPr id="4" name="Title 1"/>
          <p:cNvSpPr txBox="1">
            <a:spLocks/>
          </p:cNvSpPr>
          <p:nvPr/>
        </p:nvSpPr>
        <p:spPr>
          <a:xfrm>
            <a:off x="381000" y="264256"/>
            <a:ext cx="7239000" cy="1259744"/>
          </a:xfrm>
          <a:prstGeom prst="rect">
            <a:avLst/>
          </a:prstGeom>
        </p:spPr>
        <p:txBody>
          <a:bodyPr>
            <a:noAutofit/>
          </a:bodyPr>
          <a:lstStyle>
            <a:lvl1pPr algn="l" defTabSz="457207"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2500" b="1" dirty="0">
                <a:solidFill>
                  <a:schemeClr val="accent3">
                    <a:lumMod val="20000"/>
                    <a:lumOff val="80000"/>
                  </a:schemeClr>
                </a:solidFill>
              </a:rPr>
              <a:t>Average </a:t>
            </a:r>
            <a:r>
              <a:rPr lang="en-US" sz="2500" b="1" dirty="0" smtClean="0">
                <a:solidFill>
                  <a:schemeClr val="accent3">
                    <a:lumMod val="20000"/>
                    <a:lumOff val="80000"/>
                  </a:schemeClr>
                </a:solidFill>
              </a:rPr>
              <a:t>Daily </a:t>
            </a:r>
            <a:r>
              <a:rPr lang="en-US" sz="2500" b="1" dirty="0">
                <a:solidFill>
                  <a:schemeClr val="accent3">
                    <a:lumMod val="20000"/>
                    <a:lumOff val="80000"/>
                  </a:schemeClr>
                </a:solidFill>
              </a:rPr>
              <a:t>JFK </a:t>
            </a:r>
            <a:r>
              <a:rPr lang="en-US" sz="2500" b="1" dirty="0" smtClean="0">
                <a:solidFill>
                  <a:schemeClr val="accent3">
                    <a:lumMod val="20000"/>
                    <a:lumOff val="80000"/>
                  </a:schemeClr>
                </a:solidFill>
              </a:rPr>
              <a:t>Arrivals by Week: Proportion with NY as Final Destination, 10/26/14 </a:t>
            </a:r>
            <a:r>
              <a:rPr lang="en-US" sz="2500" b="1" dirty="0">
                <a:solidFill>
                  <a:schemeClr val="accent3">
                    <a:lumMod val="20000"/>
                    <a:lumOff val="80000"/>
                  </a:schemeClr>
                </a:solidFill>
              </a:rPr>
              <a:t>- </a:t>
            </a:r>
            <a:r>
              <a:rPr lang="en-US" sz="2500" b="1" dirty="0" smtClean="0">
                <a:solidFill>
                  <a:schemeClr val="accent3">
                    <a:lumMod val="20000"/>
                    <a:lumOff val="80000"/>
                  </a:schemeClr>
                </a:solidFill>
              </a:rPr>
              <a:t>01/03/15</a:t>
            </a:r>
            <a:endParaRPr lang="en-US" sz="2500" b="1" dirty="0">
              <a:solidFill>
                <a:schemeClr val="accent3">
                  <a:lumMod val="20000"/>
                  <a:lumOff val="80000"/>
                </a:schemeClr>
              </a:solidFill>
            </a:endParaRPr>
          </a:p>
        </p:txBody>
      </p:sp>
    </p:spTree>
    <p:extLst>
      <p:ext uri="{BB962C8B-B14F-4D97-AF65-F5344CB8AC3E}">
        <p14:creationId xmlns:p14="http://schemas.microsoft.com/office/powerpoint/2010/main" val="244734619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p:cNvGraphicFramePr>
            <a:graphicFrameLocks noGrp="1"/>
          </p:cNvGraphicFramePr>
          <p:nvPr>
            <p:extLst/>
          </p:nvPr>
        </p:nvGraphicFramePr>
        <p:xfrm>
          <a:off x="301752" y="1216152"/>
          <a:ext cx="8540496" cy="5330952"/>
        </p:xfrm>
        <a:graphic>
          <a:graphicData uri="http://schemas.openxmlformats.org/drawingml/2006/chart">
            <c:chart xmlns:c="http://schemas.openxmlformats.org/drawingml/2006/chart" xmlns:r="http://schemas.openxmlformats.org/officeDocument/2006/relationships" r:id="rId2"/>
          </a:graphicData>
        </a:graphic>
      </p:graphicFrame>
      <p:sp>
        <p:nvSpPr>
          <p:cNvPr id="4" name="Slide Number Placeholder 3"/>
          <p:cNvSpPr>
            <a:spLocks noGrp="1"/>
          </p:cNvSpPr>
          <p:nvPr>
            <p:ph type="sldNum" sz="quarter" idx="12"/>
          </p:nvPr>
        </p:nvSpPr>
        <p:spPr/>
        <p:txBody>
          <a:bodyPr/>
          <a:lstStyle/>
          <a:p>
            <a:fld id="{1EF6CFD9-8016-45AD-80CF-9B7FBA13CEA4}" type="slidenum">
              <a:rPr lang="en-US" smtClean="0">
                <a:solidFill>
                  <a:schemeClr val="accent6">
                    <a:lumMod val="40000"/>
                    <a:lumOff val="60000"/>
                  </a:schemeClr>
                </a:solidFill>
              </a:rPr>
              <a:t>32</a:t>
            </a:fld>
            <a:endParaRPr lang="en-US" dirty="0">
              <a:solidFill>
                <a:schemeClr val="accent6">
                  <a:lumMod val="40000"/>
                  <a:lumOff val="60000"/>
                </a:schemeClr>
              </a:solidFill>
            </a:endParaRPr>
          </a:p>
        </p:txBody>
      </p:sp>
      <p:sp>
        <p:nvSpPr>
          <p:cNvPr id="5" name="Title 1"/>
          <p:cNvSpPr txBox="1">
            <a:spLocks/>
          </p:cNvSpPr>
          <p:nvPr/>
        </p:nvSpPr>
        <p:spPr>
          <a:xfrm>
            <a:off x="381000" y="264256"/>
            <a:ext cx="7239000" cy="878744"/>
          </a:xfrm>
          <a:prstGeom prst="rect">
            <a:avLst/>
          </a:prstGeom>
        </p:spPr>
        <p:txBody>
          <a:bodyPr>
            <a:noAutofit/>
          </a:bodyPr>
          <a:lstStyle>
            <a:lvl1pPr algn="l" defTabSz="457207"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2500" b="1" dirty="0">
                <a:solidFill>
                  <a:schemeClr val="accent3">
                    <a:lumMod val="20000"/>
                    <a:lumOff val="80000"/>
                  </a:schemeClr>
                </a:solidFill>
              </a:rPr>
              <a:t>Average </a:t>
            </a:r>
            <a:r>
              <a:rPr lang="en-US" sz="2500" b="1" dirty="0" smtClean="0">
                <a:solidFill>
                  <a:schemeClr val="accent3">
                    <a:lumMod val="20000"/>
                    <a:lumOff val="80000"/>
                  </a:schemeClr>
                </a:solidFill>
              </a:rPr>
              <a:t>Daily JFK Arrivals By Week: Final Destination NYC &amp; NYS, 10/11/14 - /01/06/15</a:t>
            </a:r>
            <a:endParaRPr lang="en-US" sz="2500" b="1" dirty="0">
              <a:solidFill>
                <a:schemeClr val="accent3">
                  <a:lumMod val="20000"/>
                  <a:lumOff val="80000"/>
                </a:schemeClr>
              </a:solidFill>
            </a:endParaRPr>
          </a:p>
        </p:txBody>
      </p:sp>
    </p:spTree>
    <p:extLst>
      <p:ext uri="{BB962C8B-B14F-4D97-AF65-F5344CB8AC3E}">
        <p14:creationId xmlns:p14="http://schemas.microsoft.com/office/powerpoint/2010/main" val="39814000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noGrp="1"/>
          </p:cNvGraphicFramePr>
          <p:nvPr>
            <p:extLst/>
          </p:nvPr>
        </p:nvGraphicFramePr>
        <p:xfrm>
          <a:off x="301752" y="1216152"/>
          <a:ext cx="8540496" cy="5330952"/>
        </p:xfrm>
        <a:graphic>
          <a:graphicData uri="http://schemas.openxmlformats.org/drawingml/2006/chart">
            <c:chart xmlns:c="http://schemas.openxmlformats.org/drawingml/2006/chart" xmlns:r="http://schemas.openxmlformats.org/officeDocument/2006/relationships" r:id="rId2"/>
          </a:graphicData>
        </a:graphic>
      </p:graphicFrame>
      <p:sp>
        <p:nvSpPr>
          <p:cNvPr id="3" name="Slide Number Placeholder 2"/>
          <p:cNvSpPr>
            <a:spLocks noGrp="1"/>
          </p:cNvSpPr>
          <p:nvPr>
            <p:ph type="sldNum" sz="quarter" idx="12"/>
          </p:nvPr>
        </p:nvSpPr>
        <p:spPr/>
        <p:txBody>
          <a:bodyPr/>
          <a:lstStyle/>
          <a:p>
            <a:fld id="{1EF6CFD9-8016-45AD-80CF-9B7FBA13CEA4}" type="slidenum">
              <a:rPr lang="en-US" smtClean="0">
                <a:solidFill>
                  <a:schemeClr val="accent6">
                    <a:lumMod val="40000"/>
                    <a:lumOff val="60000"/>
                  </a:schemeClr>
                </a:solidFill>
              </a:rPr>
              <a:t>33</a:t>
            </a:fld>
            <a:endParaRPr lang="en-US" dirty="0">
              <a:solidFill>
                <a:schemeClr val="accent6">
                  <a:lumMod val="40000"/>
                  <a:lumOff val="60000"/>
                </a:schemeClr>
              </a:solidFill>
            </a:endParaRPr>
          </a:p>
        </p:txBody>
      </p:sp>
      <p:sp>
        <p:nvSpPr>
          <p:cNvPr id="4" name="Title 1"/>
          <p:cNvSpPr txBox="1">
            <a:spLocks/>
          </p:cNvSpPr>
          <p:nvPr/>
        </p:nvSpPr>
        <p:spPr>
          <a:xfrm>
            <a:off x="381000" y="264256"/>
            <a:ext cx="7239000" cy="842682"/>
          </a:xfrm>
          <a:prstGeom prst="rect">
            <a:avLst/>
          </a:prstGeom>
        </p:spPr>
        <p:txBody>
          <a:bodyPr>
            <a:noAutofit/>
          </a:bodyPr>
          <a:lstStyle>
            <a:lvl1pPr algn="l" defTabSz="457207"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2500" b="1" dirty="0">
                <a:solidFill>
                  <a:schemeClr val="accent3">
                    <a:lumMod val="20000"/>
                    <a:lumOff val="80000"/>
                  </a:schemeClr>
                </a:solidFill>
              </a:rPr>
              <a:t>JFK Tertiary Screening </a:t>
            </a:r>
            <a:r>
              <a:rPr lang="en-US" sz="2500" b="1" dirty="0" smtClean="0">
                <a:solidFill>
                  <a:schemeClr val="accent3">
                    <a:lumMod val="20000"/>
                    <a:lumOff val="80000"/>
                  </a:schemeClr>
                </a:solidFill>
              </a:rPr>
              <a:t>Outcomes (N=21)</a:t>
            </a:r>
          </a:p>
          <a:p>
            <a:pPr algn="ctr"/>
            <a:r>
              <a:rPr lang="en-US" sz="2500" b="1" dirty="0" smtClean="0">
                <a:solidFill>
                  <a:schemeClr val="accent3">
                    <a:lumMod val="20000"/>
                    <a:lumOff val="80000"/>
                  </a:schemeClr>
                </a:solidFill>
              </a:rPr>
              <a:t>10/11/14 – 01/06/15</a:t>
            </a:r>
            <a:endParaRPr lang="en-US" sz="2500" b="1" dirty="0">
              <a:solidFill>
                <a:schemeClr val="accent3">
                  <a:lumMod val="20000"/>
                  <a:lumOff val="80000"/>
                </a:schemeClr>
              </a:solidFill>
            </a:endParaRPr>
          </a:p>
        </p:txBody>
      </p:sp>
    </p:spTree>
    <p:extLst>
      <p:ext uri="{BB962C8B-B14F-4D97-AF65-F5344CB8AC3E}">
        <p14:creationId xmlns:p14="http://schemas.microsoft.com/office/powerpoint/2010/main" val="342328411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noGrp="1"/>
          </p:cNvGraphicFramePr>
          <p:nvPr>
            <p:extLst/>
          </p:nvPr>
        </p:nvGraphicFramePr>
        <p:xfrm>
          <a:off x="301752" y="1216152"/>
          <a:ext cx="8540496" cy="5330952"/>
        </p:xfrm>
        <a:graphic>
          <a:graphicData uri="http://schemas.openxmlformats.org/drawingml/2006/chart">
            <c:chart xmlns:c="http://schemas.openxmlformats.org/drawingml/2006/chart" xmlns:r="http://schemas.openxmlformats.org/officeDocument/2006/relationships" r:id="rId2"/>
          </a:graphicData>
        </a:graphic>
      </p:graphicFrame>
      <p:sp>
        <p:nvSpPr>
          <p:cNvPr id="3" name="Slide Number Placeholder 2"/>
          <p:cNvSpPr>
            <a:spLocks noGrp="1"/>
          </p:cNvSpPr>
          <p:nvPr>
            <p:ph type="sldNum" sz="quarter" idx="12"/>
          </p:nvPr>
        </p:nvSpPr>
        <p:spPr/>
        <p:txBody>
          <a:bodyPr/>
          <a:lstStyle/>
          <a:p>
            <a:fld id="{1EF6CFD9-8016-45AD-80CF-9B7FBA13CEA4}" type="slidenum">
              <a:rPr lang="en-US" smtClean="0">
                <a:solidFill>
                  <a:schemeClr val="accent6">
                    <a:lumMod val="40000"/>
                    <a:lumOff val="60000"/>
                  </a:schemeClr>
                </a:solidFill>
              </a:rPr>
              <a:t>34</a:t>
            </a:fld>
            <a:endParaRPr lang="en-US" dirty="0">
              <a:solidFill>
                <a:schemeClr val="accent6">
                  <a:lumMod val="40000"/>
                  <a:lumOff val="60000"/>
                </a:schemeClr>
              </a:solidFill>
            </a:endParaRPr>
          </a:p>
        </p:txBody>
      </p:sp>
      <p:sp>
        <p:nvSpPr>
          <p:cNvPr id="4" name="Title 1"/>
          <p:cNvSpPr txBox="1">
            <a:spLocks/>
          </p:cNvSpPr>
          <p:nvPr/>
        </p:nvSpPr>
        <p:spPr>
          <a:xfrm>
            <a:off x="381000" y="264256"/>
            <a:ext cx="7239000" cy="842682"/>
          </a:xfrm>
          <a:prstGeom prst="rect">
            <a:avLst/>
          </a:prstGeom>
        </p:spPr>
        <p:txBody>
          <a:bodyPr>
            <a:noAutofit/>
          </a:bodyPr>
          <a:lstStyle>
            <a:lvl1pPr algn="l" defTabSz="457207"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2500" b="1" dirty="0" smtClean="0">
                <a:solidFill>
                  <a:schemeClr val="accent3">
                    <a:lumMod val="20000"/>
                    <a:lumOff val="80000"/>
                  </a:schemeClr>
                </a:solidFill>
              </a:rPr>
              <a:t>Health Care </a:t>
            </a:r>
            <a:r>
              <a:rPr lang="en-US" sz="2500" b="1" dirty="0">
                <a:solidFill>
                  <a:schemeClr val="accent3">
                    <a:lumMod val="20000"/>
                    <a:lumOff val="80000"/>
                  </a:schemeClr>
                </a:solidFill>
              </a:rPr>
              <a:t>Workers Returning from Ebola Affected </a:t>
            </a:r>
            <a:r>
              <a:rPr lang="en-US" sz="2500" b="1" dirty="0" smtClean="0">
                <a:solidFill>
                  <a:schemeClr val="accent3">
                    <a:lumMod val="20000"/>
                    <a:lumOff val="80000"/>
                  </a:schemeClr>
                </a:solidFill>
              </a:rPr>
              <a:t>Countries: 10/11/14 – 01/06/15</a:t>
            </a:r>
            <a:endParaRPr lang="en-US" sz="2500" b="1" dirty="0">
              <a:solidFill>
                <a:schemeClr val="accent3">
                  <a:lumMod val="20000"/>
                  <a:lumOff val="80000"/>
                </a:schemeClr>
              </a:solidFill>
            </a:endParaRPr>
          </a:p>
        </p:txBody>
      </p:sp>
    </p:spTree>
    <p:extLst>
      <p:ext uri="{BB962C8B-B14F-4D97-AF65-F5344CB8AC3E}">
        <p14:creationId xmlns:p14="http://schemas.microsoft.com/office/powerpoint/2010/main" val="381525576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noGrp="1"/>
          </p:cNvGraphicFramePr>
          <p:nvPr>
            <p:extLst/>
          </p:nvPr>
        </p:nvGraphicFramePr>
        <p:xfrm>
          <a:off x="301752" y="1216152"/>
          <a:ext cx="8540496" cy="5330952"/>
        </p:xfrm>
        <a:graphic>
          <a:graphicData uri="http://schemas.openxmlformats.org/drawingml/2006/chart">
            <c:chart xmlns:c="http://schemas.openxmlformats.org/drawingml/2006/chart" xmlns:r="http://schemas.openxmlformats.org/officeDocument/2006/relationships" r:id="rId2"/>
          </a:graphicData>
        </a:graphic>
      </p:graphicFrame>
      <p:sp>
        <p:nvSpPr>
          <p:cNvPr id="3" name="Slide Number Placeholder 2"/>
          <p:cNvSpPr>
            <a:spLocks noGrp="1"/>
          </p:cNvSpPr>
          <p:nvPr>
            <p:ph type="sldNum" sz="quarter" idx="12"/>
          </p:nvPr>
        </p:nvSpPr>
        <p:spPr/>
        <p:txBody>
          <a:bodyPr/>
          <a:lstStyle/>
          <a:p>
            <a:fld id="{1EF6CFD9-8016-45AD-80CF-9B7FBA13CEA4}" type="slidenum">
              <a:rPr lang="en-US" smtClean="0">
                <a:solidFill>
                  <a:schemeClr val="accent6">
                    <a:lumMod val="40000"/>
                    <a:lumOff val="60000"/>
                  </a:schemeClr>
                </a:solidFill>
              </a:rPr>
              <a:t>35</a:t>
            </a:fld>
            <a:endParaRPr lang="en-US" dirty="0">
              <a:solidFill>
                <a:schemeClr val="accent6">
                  <a:lumMod val="40000"/>
                  <a:lumOff val="60000"/>
                </a:schemeClr>
              </a:solidFill>
            </a:endParaRPr>
          </a:p>
        </p:txBody>
      </p:sp>
      <p:sp>
        <p:nvSpPr>
          <p:cNvPr id="4" name="Title 1"/>
          <p:cNvSpPr txBox="1">
            <a:spLocks/>
          </p:cNvSpPr>
          <p:nvPr/>
        </p:nvSpPr>
        <p:spPr>
          <a:xfrm>
            <a:off x="381000" y="264256"/>
            <a:ext cx="7239000" cy="878744"/>
          </a:xfrm>
          <a:prstGeom prst="rect">
            <a:avLst/>
          </a:prstGeom>
        </p:spPr>
        <p:txBody>
          <a:bodyPr>
            <a:noAutofit/>
          </a:bodyPr>
          <a:lstStyle>
            <a:lvl1pPr algn="l" defTabSz="457207"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2500" b="1" dirty="0">
                <a:solidFill>
                  <a:schemeClr val="accent3">
                    <a:lumMod val="20000"/>
                    <a:lumOff val="80000"/>
                  </a:schemeClr>
                </a:solidFill>
              </a:rPr>
              <a:t>Resident Counties of </a:t>
            </a:r>
            <a:r>
              <a:rPr lang="en-US" sz="2500" b="1" dirty="0" smtClean="0">
                <a:solidFill>
                  <a:schemeClr val="accent3">
                    <a:lumMod val="20000"/>
                    <a:lumOff val="80000"/>
                  </a:schemeClr>
                </a:solidFill>
              </a:rPr>
              <a:t>Returning Travelers (Excluding </a:t>
            </a:r>
            <a:r>
              <a:rPr lang="en-US" sz="2500" b="1" dirty="0">
                <a:solidFill>
                  <a:schemeClr val="accent3">
                    <a:lumMod val="20000"/>
                    <a:lumOff val="80000"/>
                  </a:schemeClr>
                </a:solidFill>
              </a:rPr>
              <a:t>NYC</a:t>
            </a:r>
            <a:r>
              <a:rPr lang="en-US" sz="2500" b="1" dirty="0" smtClean="0">
                <a:solidFill>
                  <a:schemeClr val="accent3">
                    <a:lumMod val="20000"/>
                    <a:lumOff val="80000"/>
                  </a:schemeClr>
                </a:solidFill>
              </a:rPr>
              <a:t>), 10/11/14 - /01/06/15</a:t>
            </a:r>
            <a:endParaRPr lang="en-US" sz="2500" b="1" dirty="0">
              <a:solidFill>
                <a:schemeClr val="accent3">
                  <a:lumMod val="20000"/>
                  <a:lumOff val="80000"/>
                </a:schemeClr>
              </a:solidFill>
            </a:endParaRPr>
          </a:p>
        </p:txBody>
      </p:sp>
    </p:spTree>
    <p:extLst>
      <p:ext uri="{BB962C8B-B14F-4D97-AF65-F5344CB8AC3E}">
        <p14:creationId xmlns:p14="http://schemas.microsoft.com/office/powerpoint/2010/main" val="226279539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ctrTitle"/>
          </p:nvPr>
        </p:nvSpPr>
        <p:spPr>
          <a:xfrm>
            <a:off x="533400" y="609601"/>
            <a:ext cx="8077200" cy="4267200"/>
          </a:xfrm>
        </p:spPr>
        <p:txBody>
          <a:bodyPr/>
          <a:lstStyle/>
          <a:p>
            <a:r>
              <a:rPr lang="en-US" sz="4000" dirty="0"/>
              <a:t>The Ebola Outbreak and </a:t>
            </a:r>
            <a:r>
              <a:rPr lang="en-US" sz="4000" dirty="0" smtClean="0"/>
              <a:t>the New York State </a:t>
            </a:r>
            <a:r>
              <a:rPr lang="en-US" sz="4000" dirty="0"/>
              <a:t>Response:</a:t>
            </a:r>
            <a:br>
              <a:rPr lang="en-US" sz="4000" dirty="0"/>
            </a:br>
            <a:r>
              <a:rPr lang="en-US" sz="4000" dirty="0"/>
              <a:t>Contact Tracing and Management </a:t>
            </a:r>
          </a:p>
        </p:txBody>
      </p:sp>
      <p:sp>
        <p:nvSpPr>
          <p:cNvPr id="13" name="Subtitle 12"/>
          <p:cNvSpPr>
            <a:spLocks noGrp="1"/>
          </p:cNvSpPr>
          <p:nvPr>
            <p:ph type="subTitle" idx="1"/>
          </p:nvPr>
        </p:nvSpPr>
        <p:spPr>
          <a:xfrm>
            <a:off x="1371600" y="4419600"/>
            <a:ext cx="6400800" cy="1219200"/>
          </a:xfrm>
        </p:spPr>
        <p:txBody>
          <a:bodyPr/>
          <a:lstStyle/>
          <a:p>
            <a:r>
              <a:rPr lang="en-US" dirty="0" smtClean="0"/>
              <a:t>Andie Newman DVM, MPH, DACVPM</a:t>
            </a:r>
          </a:p>
          <a:p>
            <a:r>
              <a:rPr lang="en-US" dirty="0" smtClean="0"/>
              <a:t>January 8, 2015</a:t>
            </a:r>
            <a:endParaRPr lang="en-US" dirty="0"/>
          </a:p>
        </p:txBody>
      </p:sp>
    </p:spTree>
    <p:extLst>
      <p:ext uri="{BB962C8B-B14F-4D97-AF65-F5344CB8AC3E}">
        <p14:creationId xmlns:p14="http://schemas.microsoft.com/office/powerpoint/2010/main" val="38313090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3031" y="228600"/>
            <a:ext cx="8229600" cy="1600200"/>
          </a:xfrm>
        </p:spPr>
        <p:txBody>
          <a:bodyPr/>
          <a:lstStyle/>
          <a:p>
            <a:r>
              <a:rPr lang="en-US" dirty="0" smtClean="0"/>
              <a:t>Ebola Virus: Outbreak Control</a:t>
            </a:r>
            <a:endParaRPr lang="en-US" dirty="0"/>
          </a:p>
        </p:txBody>
      </p:sp>
      <p:sp>
        <p:nvSpPr>
          <p:cNvPr id="3" name="Content Placeholder 2"/>
          <p:cNvSpPr>
            <a:spLocks noGrp="1"/>
          </p:cNvSpPr>
          <p:nvPr>
            <p:ph idx="1"/>
          </p:nvPr>
        </p:nvSpPr>
        <p:spPr>
          <a:xfrm>
            <a:off x="479156" y="1828800"/>
            <a:ext cx="8229600" cy="4525963"/>
          </a:xfrm>
        </p:spPr>
        <p:txBody>
          <a:bodyPr>
            <a:normAutofit fontScale="92500" lnSpcReduction="20000"/>
          </a:bodyPr>
          <a:lstStyle/>
          <a:p>
            <a:r>
              <a:rPr lang="en-US" dirty="0" smtClean="0"/>
              <a:t>Rapid identification and isolation </a:t>
            </a:r>
            <a:r>
              <a:rPr lang="en-US" dirty="0"/>
              <a:t>of patients</a:t>
            </a:r>
          </a:p>
          <a:p>
            <a:r>
              <a:rPr lang="en-US" dirty="0"/>
              <a:t>Use of personal protective equipment (PPE</a:t>
            </a:r>
            <a:r>
              <a:rPr lang="en-US" dirty="0" smtClean="0"/>
              <a:t>) and strict adherence to infection control guidelines</a:t>
            </a:r>
            <a:endParaRPr lang="en-US" dirty="0"/>
          </a:p>
          <a:p>
            <a:r>
              <a:rPr lang="en-US" dirty="0"/>
              <a:t>Cleaning and disinfection of equipment</a:t>
            </a:r>
          </a:p>
          <a:p>
            <a:r>
              <a:rPr lang="en-US" dirty="0"/>
              <a:t>Appropriate handling/disposal of medical waste</a:t>
            </a:r>
          </a:p>
          <a:p>
            <a:r>
              <a:rPr lang="en-US" dirty="0"/>
              <a:t>Handling of corpses</a:t>
            </a:r>
          </a:p>
          <a:p>
            <a:r>
              <a:rPr lang="en-US" dirty="0"/>
              <a:t>Contact tracing and </a:t>
            </a:r>
            <a:r>
              <a:rPr lang="en-US" dirty="0" smtClean="0"/>
              <a:t>quarantine </a:t>
            </a:r>
            <a:r>
              <a:rPr lang="en-US" dirty="0"/>
              <a:t>of exposed persons</a:t>
            </a:r>
          </a:p>
          <a:p>
            <a:r>
              <a:rPr lang="en-US" dirty="0"/>
              <a:t>Social mobilization </a:t>
            </a:r>
          </a:p>
          <a:p>
            <a:pPr lvl="1"/>
            <a:r>
              <a:rPr lang="en-US" dirty="0"/>
              <a:t>Door-to-door education</a:t>
            </a:r>
          </a:p>
          <a:p>
            <a:pPr lvl="1"/>
            <a:r>
              <a:rPr lang="en-US" dirty="0"/>
              <a:t>Radio</a:t>
            </a:r>
          </a:p>
          <a:p>
            <a:pPr lvl="1"/>
            <a:r>
              <a:rPr lang="en-US" dirty="0"/>
              <a:t>Religious groups</a:t>
            </a:r>
          </a:p>
          <a:p>
            <a:endParaRPr lang="en-US" dirty="0"/>
          </a:p>
        </p:txBody>
      </p:sp>
    </p:spTree>
    <p:extLst>
      <p:ext uri="{BB962C8B-B14F-4D97-AF65-F5344CB8AC3E}">
        <p14:creationId xmlns:p14="http://schemas.microsoft.com/office/powerpoint/2010/main" val="123075676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066800"/>
          </a:xfrm>
        </p:spPr>
        <p:txBody>
          <a:bodyPr>
            <a:normAutofit/>
          </a:bodyPr>
          <a:lstStyle/>
          <a:p>
            <a:r>
              <a:rPr lang="en-US" dirty="0" smtClean="0"/>
              <a:t>Outbreak Control</a:t>
            </a:r>
            <a:endParaRPr lang="en-US" dirty="0"/>
          </a:p>
        </p:txBody>
      </p:sp>
      <p:pic>
        <p:nvPicPr>
          <p:cNvPr id="4" name="Picture 3"/>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8200" y="1417638"/>
            <a:ext cx="7467600" cy="4953000"/>
          </a:xfrm>
          <a:prstGeom prst="rect">
            <a:avLst/>
          </a:prstGeom>
          <a:noFill/>
          <a:ln>
            <a:noFill/>
          </a:ln>
        </p:spPr>
      </p:pic>
    </p:spTree>
    <p:extLst>
      <p:ext uri="{BB962C8B-B14F-4D97-AF65-F5344CB8AC3E}">
        <p14:creationId xmlns:p14="http://schemas.microsoft.com/office/powerpoint/2010/main" val="39515247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Contract Tracing</a:t>
            </a:r>
            <a:endParaRPr lang="en-US" dirty="0"/>
          </a:p>
        </p:txBody>
      </p:sp>
      <p:sp>
        <p:nvSpPr>
          <p:cNvPr id="4" name="Content Placeholder 2"/>
          <p:cNvSpPr>
            <a:spLocks noGrp="1"/>
          </p:cNvSpPr>
          <p:nvPr>
            <p:ph idx="1"/>
          </p:nvPr>
        </p:nvSpPr>
        <p:spPr>
          <a:xfrm>
            <a:off x="457200" y="1600200"/>
            <a:ext cx="8229600" cy="4953000"/>
          </a:xfrm>
        </p:spPr>
        <p:txBody>
          <a:bodyPr>
            <a:normAutofit fontScale="85000" lnSpcReduction="20000"/>
          </a:bodyPr>
          <a:lstStyle/>
          <a:p>
            <a:r>
              <a:rPr lang="en-US" dirty="0"/>
              <a:t>Contact </a:t>
            </a:r>
            <a:r>
              <a:rPr lang="en-US" dirty="0" smtClean="0"/>
              <a:t>tracing: the </a:t>
            </a:r>
            <a:r>
              <a:rPr lang="en-US" dirty="0"/>
              <a:t>identification and follow-up of persons who may have come into contact with an infected </a:t>
            </a:r>
            <a:r>
              <a:rPr lang="en-US" dirty="0" smtClean="0"/>
              <a:t>person</a:t>
            </a:r>
          </a:p>
          <a:p>
            <a:pPr marL="0" indent="0">
              <a:buNone/>
            </a:pPr>
            <a:endParaRPr lang="en-US" dirty="0" smtClean="0"/>
          </a:p>
          <a:p>
            <a:r>
              <a:rPr lang="en-US" dirty="0" smtClean="0"/>
              <a:t>Goal: Rapid identification of persons infected with Ebola virus in New York State to interrupt disease transmission</a:t>
            </a:r>
          </a:p>
          <a:p>
            <a:endParaRPr lang="en-US" dirty="0" smtClean="0"/>
          </a:p>
          <a:p>
            <a:r>
              <a:rPr lang="en-US" dirty="0" smtClean="0"/>
              <a:t>Expected Outcome: Early isolation and treatment of persons symptomatic for Ebola virus disease</a:t>
            </a:r>
          </a:p>
          <a:p>
            <a:pPr lvl="1"/>
            <a:r>
              <a:rPr lang="en-US" dirty="0" smtClean="0"/>
              <a:t>Minimize the potential for secondary cases</a:t>
            </a:r>
          </a:p>
          <a:p>
            <a:pPr lvl="1"/>
            <a:r>
              <a:rPr lang="en-US" dirty="0"/>
              <a:t>P</a:t>
            </a:r>
            <a:r>
              <a:rPr lang="en-US" dirty="0" smtClean="0"/>
              <a:t>rotect public health</a:t>
            </a:r>
          </a:p>
          <a:p>
            <a:pPr lvl="1"/>
            <a:r>
              <a:rPr lang="en-US" dirty="0" smtClean="0"/>
              <a:t>Improve chances of patient survival</a:t>
            </a:r>
          </a:p>
          <a:p>
            <a:pPr lvl="1"/>
            <a:endParaRPr lang="en-US" dirty="0"/>
          </a:p>
          <a:p>
            <a:r>
              <a:rPr lang="en-US" dirty="0" smtClean="0"/>
              <a:t>To be effective, it must be prompt and thorough</a:t>
            </a:r>
            <a:endParaRPr lang="en-US" dirty="0"/>
          </a:p>
          <a:p>
            <a:endParaRPr lang="en-US" dirty="0" smtClean="0">
              <a:solidFill>
                <a:schemeClr val="tx1"/>
              </a:solidFill>
            </a:endParaRPr>
          </a:p>
          <a:p>
            <a:endParaRPr lang="en-US" dirty="0">
              <a:solidFill>
                <a:schemeClr val="tx1"/>
              </a:solidFill>
            </a:endParaRPr>
          </a:p>
        </p:txBody>
      </p:sp>
    </p:spTree>
    <p:extLst>
      <p:ext uri="{BB962C8B-B14F-4D97-AF65-F5344CB8AC3E}">
        <p14:creationId xmlns:p14="http://schemas.microsoft.com/office/powerpoint/2010/main" val="166311835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60438"/>
          </a:xfrm>
        </p:spPr>
        <p:txBody>
          <a:bodyPr/>
          <a:lstStyle/>
          <a:p>
            <a:r>
              <a:rPr lang="en-US" dirty="0" smtClean="0">
                <a:solidFill>
                  <a:schemeClr val="bg1"/>
                </a:solidFill>
                <a:effectLst>
                  <a:outerShdw blurRad="38100" dist="38100" dir="2700000" algn="tl">
                    <a:srgbClr val="000000">
                      <a:alpha val="43137"/>
                    </a:srgbClr>
                  </a:outerShdw>
                </a:effectLst>
              </a:rPr>
              <a:t>Ebola Outbreak, West Africa</a:t>
            </a:r>
            <a:endParaRPr lang="en-US" dirty="0">
              <a:solidFill>
                <a:schemeClr val="bg1"/>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57200" y="1450301"/>
            <a:ext cx="8382000" cy="1600199"/>
          </a:xfrm>
        </p:spPr>
        <p:txBody>
          <a:bodyPr/>
          <a:lstStyle/>
          <a:p>
            <a:pPr>
              <a:buClr>
                <a:schemeClr val="bg1"/>
              </a:buClr>
            </a:pPr>
            <a:r>
              <a:rPr lang="en-US" dirty="0" smtClean="0"/>
              <a:t>On </a:t>
            </a:r>
            <a:r>
              <a:rPr lang="en-US" dirty="0"/>
              <a:t>August 8, the World Health Organization (WHO) declared </a:t>
            </a:r>
            <a:r>
              <a:rPr lang="en-US" dirty="0" smtClean="0"/>
              <a:t>the </a:t>
            </a:r>
            <a:r>
              <a:rPr lang="en-US" dirty="0"/>
              <a:t>current Ebola outbreak is a Public Health Emergency of International Concern (PHEIC</a:t>
            </a:r>
            <a:r>
              <a:rPr lang="en-US" dirty="0" smtClean="0"/>
              <a:t>)</a:t>
            </a:r>
          </a:p>
        </p:txBody>
      </p:sp>
      <p:sp>
        <p:nvSpPr>
          <p:cNvPr id="4" name="Rectangle 3"/>
          <p:cNvSpPr/>
          <p:nvPr/>
        </p:nvSpPr>
        <p:spPr>
          <a:xfrm>
            <a:off x="3200400" y="2987994"/>
            <a:ext cx="5562600" cy="1292662"/>
          </a:xfrm>
          <a:prstGeom prst="rect">
            <a:avLst/>
          </a:prstGeom>
        </p:spPr>
        <p:txBody>
          <a:bodyPr wrap="square">
            <a:spAutoFit/>
          </a:bodyPr>
          <a:lstStyle/>
          <a:p>
            <a:pPr marL="742950" lvl="1" indent="-285750">
              <a:buClr>
                <a:schemeClr val="bg1"/>
              </a:buClr>
              <a:buFont typeface="Arial" panose="020B0604020202020204" pitchFamily="34" charset="0"/>
              <a:buChar char="•"/>
            </a:pPr>
            <a:r>
              <a:rPr lang="en-US" sz="2000" dirty="0">
                <a:solidFill>
                  <a:schemeClr val="bg2"/>
                </a:solidFill>
              </a:rPr>
              <a:t>The PHEIC declaration underscores the need for a coordinated international response to contain the spread of </a:t>
            </a:r>
            <a:r>
              <a:rPr lang="en-US" sz="2000" dirty="0" smtClean="0">
                <a:solidFill>
                  <a:schemeClr val="bg2"/>
                </a:solidFill>
              </a:rPr>
              <a:t>Ebola</a:t>
            </a:r>
          </a:p>
          <a:p>
            <a:endParaRPr lang="en-US" dirty="0"/>
          </a:p>
        </p:txBody>
      </p:sp>
      <p:pic>
        <p:nvPicPr>
          <p:cNvPr id="1026" name="Picture 2" descr="Infographic on West Africa outbreak"/>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5350" y="2852264"/>
            <a:ext cx="2574319" cy="347233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24897079"/>
      </p:ext>
    </p:extLst>
  </p:cSld>
  <p:clrMapOvr>
    <a:masterClrMapping/>
  </p:clrMapOvr>
  <p:transition>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Contract Tracing and </a:t>
            </a:r>
            <a:br>
              <a:rPr lang="en-US" dirty="0" smtClean="0"/>
            </a:br>
            <a:r>
              <a:rPr lang="en-US" dirty="0" smtClean="0"/>
              <a:t>Management: Who</a:t>
            </a:r>
            <a:endParaRPr lang="en-US" dirty="0"/>
          </a:p>
        </p:txBody>
      </p:sp>
      <p:sp>
        <p:nvSpPr>
          <p:cNvPr id="4" name="Content Placeholder 2"/>
          <p:cNvSpPr>
            <a:spLocks noGrp="1"/>
          </p:cNvSpPr>
          <p:nvPr>
            <p:ph idx="1"/>
          </p:nvPr>
        </p:nvSpPr>
        <p:spPr>
          <a:xfrm>
            <a:off x="457200" y="1600200"/>
            <a:ext cx="8229600" cy="4953000"/>
          </a:xfrm>
        </p:spPr>
        <p:txBody>
          <a:bodyPr>
            <a:normAutofit/>
          </a:bodyPr>
          <a:lstStyle/>
          <a:p>
            <a:r>
              <a:rPr lang="en-US" dirty="0" smtClean="0"/>
              <a:t>Returning travelers from Guinea, Liberia, and Sierra Leone</a:t>
            </a:r>
          </a:p>
          <a:p>
            <a:pPr lvl="1"/>
            <a:r>
              <a:rPr lang="en-US" dirty="0" smtClean="0"/>
              <a:t>Airport screening</a:t>
            </a:r>
          </a:p>
          <a:p>
            <a:pPr lvl="1"/>
            <a:r>
              <a:rPr lang="en-US" dirty="0" smtClean="0"/>
              <a:t>Land-border crossings</a:t>
            </a:r>
          </a:p>
          <a:p>
            <a:pPr lvl="2"/>
            <a:r>
              <a:rPr lang="en-US" dirty="0" smtClean="0"/>
              <a:t>Erie, Niagara, Clinton and Jefferson Counties</a:t>
            </a:r>
          </a:p>
          <a:p>
            <a:pPr lvl="2"/>
            <a:endParaRPr lang="en-US" dirty="0"/>
          </a:p>
          <a:p>
            <a:r>
              <a:rPr lang="en-US" dirty="0" smtClean="0"/>
              <a:t>Persons exposed to EVD patients in the US</a:t>
            </a:r>
          </a:p>
          <a:p>
            <a:pPr lvl="1"/>
            <a:r>
              <a:rPr lang="en-US" dirty="0" smtClean="0"/>
              <a:t>Household contacts, friends, co-workers</a:t>
            </a:r>
          </a:p>
          <a:p>
            <a:pPr lvl="1"/>
            <a:r>
              <a:rPr lang="en-US" dirty="0" smtClean="0"/>
              <a:t>Healthcare workers</a:t>
            </a:r>
          </a:p>
          <a:p>
            <a:endParaRPr lang="en-US" dirty="0" smtClean="0">
              <a:solidFill>
                <a:schemeClr val="tx1"/>
              </a:solidFill>
            </a:endParaRPr>
          </a:p>
          <a:p>
            <a:endParaRPr lang="en-US" dirty="0">
              <a:solidFill>
                <a:schemeClr val="tx1"/>
              </a:solidFill>
            </a:endParaRPr>
          </a:p>
        </p:txBody>
      </p:sp>
    </p:spTree>
    <p:extLst>
      <p:ext uri="{BB962C8B-B14F-4D97-AF65-F5344CB8AC3E}">
        <p14:creationId xmlns:p14="http://schemas.microsoft.com/office/powerpoint/2010/main" val="414887378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Contact Tracing and </a:t>
            </a:r>
            <a:br>
              <a:rPr lang="en-US" dirty="0" smtClean="0"/>
            </a:br>
            <a:r>
              <a:rPr lang="en-US" dirty="0" smtClean="0"/>
              <a:t>Management: How </a:t>
            </a:r>
            <a:endParaRPr lang="en-US" dirty="0"/>
          </a:p>
        </p:txBody>
      </p:sp>
      <p:sp>
        <p:nvSpPr>
          <p:cNvPr id="3" name="Content Placeholder 2"/>
          <p:cNvSpPr>
            <a:spLocks noGrp="1"/>
          </p:cNvSpPr>
          <p:nvPr>
            <p:ph idx="1"/>
          </p:nvPr>
        </p:nvSpPr>
        <p:spPr/>
        <p:txBody>
          <a:bodyPr/>
          <a:lstStyle/>
          <a:p>
            <a:r>
              <a:rPr lang="en-US" dirty="0" smtClean="0"/>
              <a:t>Depends on level of risk</a:t>
            </a:r>
          </a:p>
          <a:p>
            <a:pPr lvl="1"/>
            <a:r>
              <a:rPr lang="en-US" dirty="0"/>
              <a:t>High Risk Contacts of an EVD Patient</a:t>
            </a:r>
          </a:p>
          <a:p>
            <a:pPr lvl="1"/>
            <a:r>
              <a:rPr lang="en-US" dirty="0"/>
              <a:t>Some Risk Contacts of EVD Cases</a:t>
            </a:r>
          </a:p>
          <a:p>
            <a:pPr lvl="1"/>
            <a:r>
              <a:rPr lang="en-US" dirty="0"/>
              <a:t>Low (But Not Zero) Risk Contacts of an EVD Patient</a:t>
            </a:r>
          </a:p>
          <a:p>
            <a:pPr lvl="1"/>
            <a:r>
              <a:rPr lang="en-US" dirty="0"/>
              <a:t>Persons with No Identifiable Risk </a:t>
            </a:r>
            <a:endParaRPr lang="en-US" dirty="0" smtClean="0"/>
          </a:p>
          <a:p>
            <a:pPr lvl="1"/>
            <a:endParaRPr lang="en-US" dirty="0"/>
          </a:p>
          <a:p>
            <a:r>
              <a:rPr lang="en-US" dirty="0" smtClean="0"/>
              <a:t>In New York State, being conducted by local health departments (LHDs) and DOH employees</a:t>
            </a:r>
            <a:endParaRPr lang="en-US" dirty="0"/>
          </a:p>
          <a:p>
            <a:endParaRPr lang="en-US" dirty="0"/>
          </a:p>
        </p:txBody>
      </p:sp>
    </p:spTree>
    <p:extLst>
      <p:ext uri="{BB962C8B-B14F-4D97-AF65-F5344CB8AC3E}">
        <p14:creationId xmlns:p14="http://schemas.microsoft.com/office/powerpoint/2010/main" val="278779494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CDC CARE Kit</a:t>
            </a:r>
            <a:endParaRPr lang="en-US" dirty="0"/>
          </a:p>
        </p:txBody>
      </p:sp>
      <p:pic>
        <p:nvPicPr>
          <p:cNvPr id="10" name="Content Placeholder 9"/>
          <p:cNvPicPr>
            <a:picLocks noGrp="1" noChangeAspect="1"/>
          </p:cNvPicPr>
          <p:nvPr>
            <p:ph sz="half" idx="2"/>
          </p:nvPr>
        </p:nvPicPr>
        <p:blipFill>
          <a:blip r:embed="rId3" cstate="print"/>
          <a:stretch>
            <a:fillRect/>
          </a:stretch>
        </p:blipFill>
        <p:spPr>
          <a:xfrm>
            <a:off x="4932636" y="1600200"/>
            <a:ext cx="3469728" cy="4525963"/>
          </a:xfrm>
          <a:prstGeom prst="rect">
            <a:avLst/>
          </a:prstGeom>
        </p:spPr>
      </p:pic>
      <p:pic>
        <p:nvPicPr>
          <p:cNvPr id="9" name="Content Placeholder 8"/>
          <p:cNvPicPr>
            <a:picLocks noGrp="1" noChangeAspect="1"/>
          </p:cNvPicPr>
          <p:nvPr>
            <p:ph sz="quarter" idx="13"/>
          </p:nvPr>
        </p:nvPicPr>
        <p:blipFill>
          <a:blip r:embed="rId4" cstate="print"/>
          <a:stretch>
            <a:fillRect/>
          </a:stretch>
        </p:blipFill>
        <p:spPr>
          <a:xfrm>
            <a:off x="640028" y="1600200"/>
            <a:ext cx="3491969" cy="4525963"/>
          </a:xfrm>
          <a:prstGeom prst="rect">
            <a:avLst/>
          </a:prstGeom>
        </p:spPr>
      </p:pic>
    </p:spTree>
    <p:extLst>
      <p:ext uri="{BB962C8B-B14F-4D97-AF65-F5344CB8AC3E}">
        <p14:creationId xmlns:p14="http://schemas.microsoft.com/office/powerpoint/2010/main" val="319906346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Freeform 2"/>
          <p:cNvSpPr>
            <a:spLocks/>
          </p:cNvSpPr>
          <p:nvPr/>
        </p:nvSpPr>
        <p:spPr bwMode="auto">
          <a:xfrm>
            <a:off x="6007102" y="3336929"/>
            <a:ext cx="582613" cy="531813"/>
          </a:xfrm>
          <a:custGeom>
            <a:avLst/>
            <a:gdLst/>
            <a:ahLst/>
            <a:cxnLst>
              <a:cxn ang="0">
                <a:pos x="379" y="34"/>
              </a:cxn>
              <a:cxn ang="0">
                <a:pos x="320" y="180"/>
              </a:cxn>
              <a:cxn ang="0">
                <a:pos x="332" y="225"/>
              </a:cxn>
              <a:cxn ang="0">
                <a:pos x="308" y="304"/>
              </a:cxn>
              <a:cxn ang="0">
                <a:pos x="0" y="361"/>
              </a:cxn>
              <a:cxn ang="0">
                <a:pos x="11" y="282"/>
              </a:cxn>
              <a:cxn ang="0">
                <a:pos x="11" y="270"/>
              </a:cxn>
              <a:cxn ang="0">
                <a:pos x="11" y="225"/>
              </a:cxn>
              <a:cxn ang="0">
                <a:pos x="47" y="136"/>
              </a:cxn>
              <a:cxn ang="0">
                <a:pos x="47" y="90"/>
              </a:cxn>
              <a:cxn ang="0">
                <a:pos x="284" y="45"/>
              </a:cxn>
              <a:cxn ang="0">
                <a:pos x="344" y="0"/>
              </a:cxn>
              <a:cxn ang="0">
                <a:pos x="344" y="12"/>
              </a:cxn>
              <a:cxn ang="0">
                <a:pos x="355" y="34"/>
              </a:cxn>
              <a:cxn ang="0">
                <a:pos x="367" y="34"/>
              </a:cxn>
            </a:cxnLst>
            <a:rect l="0" t="0" r="r" b="b"/>
            <a:pathLst>
              <a:path w="380" h="362">
                <a:moveTo>
                  <a:pt x="379" y="34"/>
                </a:moveTo>
                <a:lnTo>
                  <a:pt x="320" y="180"/>
                </a:lnTo>
                <a:lnTo>
                  <a:pt x="332" y="225"/>
                </a:lnTo>
                <a:lnTo>
                  <a:pt x="308" y="304"/>
                </a:lnTo>
                <a:lnTo>
                  <a:pt x="0" y="361"/>
                </a:lnTo>
                <a:lnTo>
                  <a:pt x="11" y="282"/>
                </a:lnTo>
                <a:lnTo>
                  <a:pt x="11" y="270"/>
                </a:lnTo>
                <a:lnTo>
                  <a:pt x="11" y="225"/>
                </a:lnTo>
                <a:lnTo>
                  <a:pt x="47" y="136"/>
                </a:lnTo>
                <a:lnTo>
                  <a:pt x="47" y="90"/>
                </a:lnTo>
                <a:lnTo>
                  <a:pt x="284" y="45"/>
                </a:lnTo>
                <a:lnTo>
                  <a:pt x="344" y="0"/>
                </a:lnTo>
                <a:lnTo>
                  <a:pt x="344" y="12"/>
                </a:lnTo>
                <a:lnTo>
                  <a:pt x="355" y="34"/>
                </a:lnTo>
                <a:lnTo>
                  <a:pt x="367" y="34"/>
                </a:lnTo>
              </a:path>
            </a:pathLst>
          </a:custGeom>
          <a:solidFill>
            <a:srgbClr val="FF0000"/>
          </a:solidFill>
          <a:ln w="9207" cap="flat" cmpd="sng">
            <a:solidFill>
              <a:schemeClr val="bg1">
                <a:lumMod val="75000"/>
              </a:schemeClr>
            </a:solidFill>
            <a:prstDash val="solid"/>
            <a:round/>
            <a:headEnd type="none" w="med" len="med"/>
            <a:tailEnd type="none" w="med" len="med"/>
          </a:ln>
          <a:effectLst/>
        </p:spPr>
        <p:txBody>
          <a:bodyPr/>
          <a:lstStyle/>
          <a:p>
            <a:endParaRPr lang="en-US"/>
          </a:p>
        </p:txBody>
      </p:sp>
      <p:sp>
        <p:nvSpPr>
          <p:cNvPr id="65539" name="Freeform 3"/>
          <p:cNvSpPr>
            <a:spLocks/>
          </p:cNvSpPr>
          <p:nvPr/>
        </p:nvSpPr>
        <p:spPr bwMode="auto">
          <a:xfrm>
            <a:off x="6007102" y="3336929"/>
            <a:ext cx="582613" cy="531813"/>
          </a:xfrm>
          <a:custGeom>
            <a:avLst/>
            <a:gdLst/>
            <a:ahLst/>
            <a:cxnLst>
              <a:cxn ang="0">
                <a:pos x="379" y="34"/>
              </a:cxn>
              <a:cxn ang="0">
                <a:pos x="379" y="34"/>
              </a:cxn>
              <a:cxn ang="0">
                <a:pos x="320" y="180"/>
              </a:cxn>
              <a:cxn ang="0">
                <a:pos x="332" y="225"/>
              </a:cxn>
              <a:cxn ang="0">
                <a:pos x="308" y="304"/>
              </a:cxn>
              <a:cxn ang="0">
                <a:pos x="0" y="361"/>
              </a:cxn>
              <a:cxn ang="0">
                <a:pos x="11" y="282"/>
              </a:cxn>
              <a:cxn ang="0">
                <a:pos x="11" y="270"/>
              </a:cxn>
              <a:cxn ang="0">
                <a:pos x="11" y="225"/>
              </a:cxn>
              <a:cxn ang="0">
                <a:pos x="47" y="136"/>
              </a:cxn>
              <a:cxn ang="0">
                <a:pos x="47" y="90"/>
              </a:cxn>
              <a:cxn ang="0">
                <a:pos x="284" y="45"/>
              </a:cxn>
              <a:cxn ang="0">
                <a:pos x="344" y="0"/>
              </a:cxn>
              <a:cxn ang="0">
                <a:pos x="344" y="12"/>
              </a:cxn>
              <a:cxn ang="0">
                <a:pos x="355" y="34"/>
              </a:cxn>
              <a:cxn ang="0">
                <a:pos x="367" y="34"/>
              </a:cxn>
              <a:cxn ang="0">
                <a:pos x="379" y="34"/>
              </a:cxn>
              <a:cxn ang="0">
                <a:pos x="379" y="34"/>
              </a:cxn>
            </a:cxnLst>
            <a:rect l="0" t="0" r="r" b="b"/>
            <a:pathLst>
              <a:path w="380" h="362">
                <a:moveTo>
                  <a:pt x="379" y="34"/>
                </a:moveTo>
                <a:lnTo>
                  <a:pt x="379" y="34"/>
                </a:lnTo>
                <a:lnTo>
                  <a:pt x="320" y="180"/>
                </a:lnTo>
                <a:lnTo>
                  <a:pt x="332" y="225"/>
                </a:lnTo>
                <a:lnTo>
                  <a:pt x="308" y="304"/>
                </a:lnTo>
                <a:lnTo>
                  <a:pt x="0" y="361"/>
                </a:lnTo>
                <a:lnTo>
                  <a:pt x="11" y="282"/>
                </a:lnTo>
                <a:lnTo>
                  <a:pt x="11" y="270"/>
                </a:lnTo>
                <a:lnTo>
                  <a:pt x="11" y="225"/>
                </a:lnTo>
                <a:lnTo>
                  <a:pt x="47" y="136"/>
                </a:lnTo>
                <a:lnTo>
                  <a:pt x="47" y="90"/>
                </a:lnTo>
                <a:lnTo>
                  <a:pt x="284" y="45"/>
                </a:lnTo>
                <a:lnTo>
                  <a:pt x="344" y="0"/>
                </a:lnTo>
                <a:lnTo>
                  <a:pt x="344" y="12"/>
                </a:lnTo>
                <a:lnTo>
                  <a:pt x="355" y="34"/>
                </a:lnTo>
                <a:lnTo>
                  <a:pt x="367" y="34"/>
                </a:lnTo>
                <a:lnTo>
                  <a:pt x="379" y="34"/>
                </a:lnTo>
                <a:lnTo>
                  <a:pt x="379" y="34"/>
                </a:lnTo>
              </a:path>
            </a:pathLst>
          </a:custGeom>
          <a:noFill/>
          <a:ln w="9207" cap="flat" cmpd="sng">
            <a:solidFill>
              <a:schemeClr val="bg1">
                <a:lumMod val="75000"/>
              </a:schemeClr>
            </a:solidFill>
            <a:prstDash val="solid"/>
            <a:round/>
            <a:headEnd type="none" w="med" len="med"/>
            <a:tailEnd type="none" w="med" len="med"/>
          </a:ln>
          <a:effectLst/>
        </p:spPr>
        <p:txBody>
          <a:bodyPr/>
          <a:lstStyle/>
          <a:p>
            <a:endParaRPr lang="en-US"/>
          </a:p>
        </p:txBody>
      </p:sp>
      <p:sp>
        <p:nvSpPr>
          <p:cNvPr id="65540" name="Freeform 4"/>
          <p:cNvSpPr>
            <a:spLocks/>
          </p:cNvSpPr>
          <p:nvPr/>
        </p:nvSpPr>
        <p:spPr bwMode="auto">
          <a:xfrm>
            <a:off x="1858963" y="3700467"/>
            <a:ext cx="620712" cy="681037"/>
          </a:xfrm>
          <a:custGeom>
            <a:avLst/>
            <a:gdLst/>
            <a:ahLst/>
            <a:cxnLst>
              <a:cxn ang="0">
                <a:pos x="391" y="214"/>
              </a:cxn>
              <a:cxn ang="0">
                <a:pos x="368" y="462"/>
              </a:cxn>
              <a:cxn ang="0">
                <a:pos x="71" y="450"/>
              </a:cxn>
              <a:cxn ang="0">
                <a:pos x="0" y="450"/>
              </a:cxn>
              <a:cxn ang="0">
                <a:pos x="11" y="0"/>
              </a:cxn>
              <a:cxn ang="0">
                <a:pos x="189" y="11"/>
              </a:cxn>
              <a:cxn ang="0">
                <a:pos x="319" y="11"/>
              </a:cxn>
              <a:cxn ang="0">
                <a:pos x="319" y="57"/>
              </a:cxn>
              <a:cxn ang="0">
                <a:pos x="403" y="57"/>
              </a:cxn>
              <a:cxn ang="0">
                <a:pos x="391" y="114"/>
              </a:cxn>
            </a:cxnLst>
            <a:rect l="0" t="0" r="r" b="b"/>
            <a:pathLst>
              <a:path w="404" h="463">
                <a:moveTo>
                  <a:pt x="391" y="214"/>
                </a:moveTo>
                <a:lnTo>
                  <a:pt x="368" y="462"/>
                </a:lnTo>
                <a:lnTo>
                  <a:pt x="71" y="450"/>
                </a:lnTo>
                <a:lnTo>
                  <a:pt x="0" y="450"/>
                </a:lnTo>
                <a:lnTo>
                  <a:pt x="11" y="0"/>
                </a:lnTo>
                <a:lnTo>
                  <a:pt x="189" y="11"/>
                </a:lnTo>
                <a:lnTo>
                  <a:pt x="319" y="11"/>
                </a:lnTo>
                <a:lnTo>
                  <a:pt x="319" y="57"/>
                </a:lnTo>
                <a:lnTo>
                  <a:pt x="403" y="57"/>
                </a:lnTo>
                <a:lnTo>
                  <a:pt x="391" y="114"/>
                </a:lnTo>
              </a:path>
            </a:pathLst>
          </a:custGeom>
          <a:noFill/>
          <a:ln w="9207" cap="flat" cmpd="sng">
            <a:solidFill>
              <a:schemeClr val="bg1">
                <a:lumMod val="75000"/>
              </a:schemeClr>
            </a:solidFill>
            <a:prstDash val="solid"/>
            <a:round/>
            <a:headEnd type="none" w="med" len="med"/>
            <a:tailEnd type="none" w="med" len="med"/>
          </a:ln>
          <a:effectLst/>
        </p:spPr>
        <p:txBody>
          <a:bodyPr/>
          <a:lstStyle/>
          <a:p>
            <a:endParaRPr lang="en-US"/>
          </a:p>
        </p:txBody>
      </p:sp>
      <p:sp>
        <p:nvSpPr>
          <p:cNvPr id="65541" name="Freeform 5"/>
          <p:cNvSpPr>
            <a:spLocks/>
          </p:cNvSpPr>
          <p:nvPr/>
        </p:nvSpPr>
        <p:spPr bwMode="auto">
          <a:xfrm>
            <a:off x="1858963" y="3700467"/>
            <a:ext cx="620712" cy="681037"/>
          </a:xfrm>
          <a:custGeom>
            <a:avLst/>
            <a:gdLst/>
            <a:ahLst/>
            <a:cxnLst>
              <a:cxn ang="0">
                <a:pos x="391" y="214"/>
              </a:cxn>
              <a:cxn ang="0">
                <a:pos x="391" y="214"/>
              </a:cxn>
              <a:cxn ang="0">
                <a:pos x="368" y="462"/>
              </a:cxn>
              <a:cxn ang="0">
                <a:pos x="71" y="450"/>
              </a:cxn>
              <a:cxn ang="0">
                <a:pos x="0" y="450"/>
              </a:cxn>
              <a:cxn ang="0">
                <a:pos x="11" y="0"/>
              </a:cxn>
              <a:cxn ang="0">
                <a:pos x="189" y="11"/>
              </a:cxn>
              <a:cxn ang="0">
                <a:pos x="319" y="11"/>
              </a:cxn>
              <a:cxn ang="0">
                <a:pos x="319" y="57"/>
              </a:cxn>
              <a:cxn ang="0">
                <a:pos x="403" y="57"/>
              </a:cxn>
              <a:cxn ang="0">
                <a:pos x="391" y="114"/>
              </a:cxn>
              <a:cxn ang="0">
                <a:pos x="391" y="214"/>
              </a:cxn>
              <a:cxn ang="0">
                <a:pos x="391" y="214"/>
              </a:cxn>
            </a:cxnLst>
            <a:rect l="0" t="0" r="r" b="b"/>
            <a:pathLst>
              <a:path w="404" h="463">
                <a:moveTo>
                  <a:pt x="391" y="214"/>
                </a:moveTo>
                <a:lnTo>
                  <a:pt x="391" y="214"/>
                </a:lnTo>
                <a:lnTo>
                  <a:pt x="368" y="462"/>
                </a:lnTo>
                <a:lnTo>
                  <a:pt x="71" y="450"/>
                </a:lnTo>
                <a:lnTo>
                  <a:pt x="0" y="450"/>
                </a:lnTo>
                <a:lnTo>
                  <a:pt x="11" y="0"/>
                </a:lnTo>
                <a:lnTo>
                  <a:pt x="189" y="11"/>
                </a:lnTo>
                <a:lnTo>
                  <a:pt x="319" y="11"/>
                </a:lnTo>
                <a:lnTo>
                  <a:pt x="319" y="57"/>
                </a:lnTo>
                <a:lnTo>
                  <a:pt x="403" y="57"/>
                </a:lnTo>
                <a:lnTo>
                  <a:pt x="391" y="114"/>
                </a:lnTo>
                <a:lnTo>
                  <a:pt x="391" y="214"/>
                </a:lnTo>
                <a:lnTo>
                  <a:pt x="391" y="214"/>
                </a:lnTo>
              </a:path>
            </a:pathLst>
          </a:custGeom>
          <a:noFill/>
          <a:ln w="9207" cap="flat" cmpd="sng">
            <a:solidFill>
              <a:schemeClr val="bg1">
                <a:lumMod val="75000"/>
              </a:schemeClr>
            </a:solidFill>
            <a:prstDash val="solid"/>
            <a:round/>
            <a:headEnd type="none" w="med" len="med"/>
            <a:tailEnd type="none" w="med" len="med"/>
          </a:ln>
          <a:effectLst/>
        </p:spPr>
        <p:txBody>
          <a:bodyPr/>
          <a:lstStyle/>
          <a:p>
            <a:endParaRPr lang="en-US"/>
          </a:p>
        </p:txBody>
      </p:sp>
      <p:sp>
        <p:nvSpPr>
          <p:cNvPr id="65542" name="Freeform 6"/>
          <p:cNvSpPr>
            <a:spLocks/>
          </p:cNvSpPr>
          <p:nvPr/>
        </p:nvSpPr>
        <p:spPr bwMode="auto">
          <a:xfrm>
            <a:off x="6386515" y="5718179"/>
            <a:ext cx="131762" cy="149225"/>
          </a:xfrm>
          <a:custGeom>
            <a:avLst/>
            <a:gdLst/>
            <a:ahLst/>
            <a:cxnLst>
              <a:cxn ang="0">
                <a:pos x="12" y="101"/>
              </a:cxn>
              <a:cxn ang="0">
                <a:pos x="0" y="101"/>
              </a:cxn>
              <a:cxn ang="0">
                <a:pos x="0" y="90"/>
              </a:cxn>
              <a:cxn ang="0">
                <a:pos x="12" y="34"/>
              </a:cxn>
              <a:cxn ang="0">
                <a:pos x="0" y="34"/>
              </a:cxn>
              <a:cxn ang="0">
                <a:pos x="0" y="0"/>
              </a:cxn>
              <a:cxn ang="0">
                <a:pos x="12" y="0"/>
              </a:cxn>
              <a:cxn ang="0">
                <a:pos x="84" y="23"/>
              </a:cxn>
              <a:cxn ang="0">
                <a:pos x="84" y="57"/>
              </a:cxn>
              <a:cxn ang="0">
                <a:pos x="60" y="34"/>
              </a:cxn>
              <a:cxn ang="0">
                <a:pos x="84" y="90"/>
              </a:cxn>
              <a:cxn ang="0">
                <a:pos x="36" y="79"/>
              </a:cxn>
              <a:cxn ang="0">
                <a:pos x="36" y="101"/>
              </a:cxn>
            </a:cxnLst>
            <a:rect l="0" t="0" r="r" b="b"/>
            <a:pathLst>
              <a:path w="85" h="102">
                <a:moveTo>
                  <a:pt x="12" y="101"/>
                </a:moveTo>
                <a:lnTo>
                  <a:pt x="0" y="101"/>
                </a:lnTo>
                <a:lnTo>
                  <a:pt x="0" y="90"/>
                </a:lnTo>
                <a:lnTo>
                  <a:pt x="12" y="34"/>
                </a:lnTo>
                <a:lnTo>
                  <a:pt x="0" y="34"/>
                </a:lnTo>
                <a:lnTo>
                  <a:pt x="0" y="0"/>
                </a:lnTo>
                <a:lnTo>
                  <a:pt x="12" y="0"/>
                </a:lnTo>
                <a:lnTo>
                  <a:pt x="84" y="23"/>
                </a:lnTo>
                <a:lnTo>
                  <a:pt x="84" y="57"/>
                </a:lnTo>
                <a:lnTo>
                  <a:pt x="60" y="34"/>
                </a:lnTo>
                <a:lnTo>
                  <a:pt x="84" y="90"/>
                </a:lnTo>
                <a:lnTo>
                  <a:pt x="36" y="79"/>
                </a:lnTo>
                <a:lnTo>
                  <a:pt x="36" y="101"/>
                </a:lnTo>
              </a:path>
            </a:pathLst>
          </a:custGeom>
          <a:solidFill>
            <a:srgbClr val="FF0000"/>
          </a:solidFill>
          <a:ln w="9207" cap="flat" cmpd="sng">
            <a:solidFill>
              <a:schemeClr val="bg1">
                <a:lumMod val="75000"/>
              </a:schemeClr>
            </a:solidFill>
            <a:prstDash val="solid"/>
            <a:round/>
            <a:headEnd type="none" w="med" len="med"/>
            <a:tailEnd type="none" w="med" len="med"/>
          </a:ln>
          <a:effectLst/>
        </p:spPr>
        <p:txBody>
          <a:bodyPr/>
          <a:lstStyle/>
          <a:p>
            <a:endParaRPr lang="en-US"/>
          </a:p>
        </p:txBody>
      </p:sp>
      <p:sp>
        <p:nvSpPr>
          <p:cNvPr id="65543" name="Freeform 7"/>
          <p:cNvSpPr>
            <a:spLocks/>
          </p:cNvSpPr>
          <p:nvPr/>
        </p:nvSpPr>
        <p:spPr bwMode="auto">
          <a:xfrm>
            <a:off x="6386515" y="5718179"/>
            <a:ext cx="131762" cy="149225"/>
          </a:xfrm>
          <a:custGeom>
            <a:avLst/>
            <a:gdLst/>
            <a:ahLst/>
            <a:cxnLst>
              <a:cxn ang="0">
                <a:pos x="12" y="101"/>
              </a:cxn>
              <a:cxn ang="0">
                <a:pos x="12" y="101"/>
              </a:cxn>
              <a:cxn ang="0">
                <a:pos x="0" y="101"/>
              </a:cxn>
              <a:cxn ang="0">
                <a:pos x="0" y="90"/>
              </a:cxn>
              <a:cxn ang="0">
                <a:pos x="12" y="34"/>
              </a:cxn>
              <a:cxn ang="0">
                <a:pos x="0" y="34"/>
              </a:cxn>
              <a:cxn ang="0">
                <a:pos x="0" y="0"/>
              </a:cxn>
              <a:cxn ang="0">
                <a:pos x="12" y="0"/>
              </a:cxn>
              <a:cxn ang="0">
                <a:pos x="84" y="23"/>
              </a:cxn>
              <a:cxn ang="0">
                <a:pos x="84" y="57"/>
              </a:cxn>
              <a:cxn ang="0">
                <a:pos x="60" y="34"/>
              </a:cxn>
              <a:cxn ang="0">
                <a:pos x="84" y="90"/>
              </a:cxn>
              <a:cxn ang="0">
                <a:pos x="36" y="79"/>
              </a:cxn>
              <a:cxn ang="0">
                <a:pos x="36" y="101"/>
              </a:cxn>
              <a:cxn ang="0">
                <a:pos x="12" y="101"/>
              </a:cxn>
              <a:cxn ang="0">
                <a:pos x="12" y="101"/>
              </a:cxn>
            </a:cxnLst>
            <a:rect l="0" t="0" r="r" b="b"/>
            <a:pathLst>
              <a:path w="85" h="102">
                <a:moveTo>
                  <a:pt x="12" y="101"/>
                </a:moveTo>
                <a:lnTo>
                  <a:pt x="12" y="101"/>
                </a:lnTo>
                <a:lnTo>
                  <a:pt x="0" y="101"/>
                </a:lnTo>
                <a:lnTo>
                  <a:pt x="0" y="90"/>
                </a:lnTo>
                <a:lnTo>
                  <a:pt x="12" y="34"/>
                </a:lnTo>
                <a:lnTo>
                  <a:pt x="0" y="34"/>
                </a:lnTo>
                <a:lnTo>
                  <a:pt x="0" y="0"/>
                </a:lnTo>
                <a:lnTo>
                  <a:pt x="12" y="0"/>
                </a:lnTo>
                <a:lnTo>
                  <a:pt x="84" y="23"/>
                </a:lnTo>
                <a:lnTo>
                  <a:pt x="84" y="57"/>
                </a:lnTo>
                <a:lnTo>
                  <a:pt x="60" y="34"/>
                </a:lnTo>
                <a:lnTo>
                  <a:pt x="84" y="90"/>
                </a:lnTo>
                <a:lnTo>
                  <a:pt x="36" y="79"/>
                </a:lnTo>
                <a:lnTo>
                  <a:pt x="36" y="101"/>
                </a:lnTo>
                <a:lnTo>
                  <a:pt x="12" y="101"/>
                </a:lnTo>
                <a:lnTo>
                  <a:pt x="12" y="101"/>
                </a:lnTo>
              </a:path>
            </a:pathLst>
          </a:custGeom>
          <a:noFill/>
          <a:ln w="9144" cap="flat" cmpd="sng">
            <a:solidFill>
              <a:schemeClr val="bg1">
                <a:lumMod val="75000"/>
              </a:schemeClr>
            </a:solidFill>
            <a:prstDash val="solid"/>
            <a:round/>
            <a:headEnd type="none" w="med" len="med"/>
            <a:tailEnd type="none" w="med" len="med"/>
          </a:ln>
          <a:effectLst/>
        </p:spPr>
        <p:txBody>
          <a:bodyPr/>
          <a:lstStyle/>
          <a:p>
            <a:endParaRPr lang="en-US"/>
          </a:p>
        </p:txBody>
      </p:sp>
      <p:sp>
        <p:nvSpPr>
          <p:cNvPr id="65544" name="Freeform 8"/>
          <p:cNvSpPr>
            <a:spLocks/>
          </p:cNvSpPr>
          <p:nvPr/>
        </p:nvSpPr>
        <p:spPr bwMode="auto">
          <a:xfrm>
            <a:off x="6516688" y="5802313"/>
            <a:ext cx="19050" cy="17462"/>
          </a:xfrm>
          <a:custGeom>
            <a:avLst/>
            <a:gdLst/>
            <a:ahLst/>
            <a:cxnLst>
              <a:cxn ang="0">
                <a:pos x="0" y="0"/>
              </a:cxn>
              <a:cxn ang="0">
                <a:pos x="0" y="0"/>
              </a:cxn>
              <a:cxn ang="0">
                <a:pos x="12" y="11"/>
              </a:cxn>
              <a:cxn ang="0">
                <a:pos x="0" y="0"/>
              </a:cxn>
              <a:cxn ang="0">
                <a:pos x="0" y="0"/>
              </a:cxn>
            </a:cxnLst>
            <a:rect l="0" t="0" r="r" b="b"/>
            <a:pathLst>
              <a:path w="13" h="12">
                <a:moveTo>
                  <a:pt x="0" y="0"/>
                </a:moveTo>
                <a:lnTo>
                  <a:pt x="0" y="0"/>
                </a:lnTo>
                <a:lnTo>
                  <a:pt x="12" y="11"/>
                </a:lnTo>
                <a:lnTo>
                  <a:pt x="0" y="0"/>
                </a:lnTo>
                <a:lnTo>
                  <a:pt x="0" y="0"/>
                </a:lnTo>
              </a:path>
            </a:pathLst>
          </a:custGeom>
          <a:noFill/>
          <a:ln w="9207" cap="flat" cmpd="sng">
            <a:solidFill>
              <a:schemeClr val="bg1">
                <a:lumMod val="75000"/>
              </a:schemeClr>
            </a:solidFill>
            <a:prstDash val="solid"/>
            <a:round/>
            <a:headEnd type="none" w="med" len="med"/>
            <a:tailEnd type="none" w="med" len="med"/>
          </a:ln>
          <a:effectLst/>
        </p:spPr>
        <p:txBody>
          <a:bodyPr/>
          <a:lstStyle/>
          <a:p>
            <a:endParaRPr lang="en-US"/>
          </a:p>
        </p:txBody>
      </p:sp>
      <p:sp>
        <p:nvSpPr>
          <p:cNvPr id="65545" name="Freeform 9"/>
          <p:cNvSpPr>
            <a:spLocks/>
          </p:cNvSpPr>
          <p:nvPr/>
        </p:nvSpPr>
        <p:spPr bwMode="auto">
          <a:xfrm>
            <a:off x="4097340" y="3867154"/>
            <a:ext cx="765175" cy="530225"/>
          </a:xfrm>
          <a:custGeom>
            <a:avLst/>
            <a:gdLst/>
            <a:ahLst/>
            <a:cxnLst>
              <a:cxn ang="0">
                <a:pos x="106" y="359"/>
              </a:cxn>
              <a:cxn ang="0">
                <a:pos x="11" y="359"/>
              </a:cxn>
              <a:cxn ang="0">
                <a:pos x="11" y="202"/>
              </a:cxn>
              <a:cxn ang="0">
                <a:pos x="23" y="202"/>
              </a:cxn>
              <a:cxn ang="0">
                <a:pos x="23" y="134"/>
              </a:cxn>
              <a:cxn ang="0">
                <a:pos x="34" y="134"/>
              </a:cxn>
              <a:cxn ang="0">
                <a:pos x="11" y="111"/>
              </a:cxn>
              <a:cxn ang="0">
                <a:pos x="0" y="10"/>
              </a:cxn>
              <a:cxn ang="0">
                <a:pos x="177" y="0"/>
              </a:cxn>
              <a:cxn ang="0">
                <a:pos x="189" y="146"/>
              </a:cxn>
              <a:cxn ang="0">
                <a:pos x="320" y="146"/>
              </a:cxn>
              <a:cxn ang="0">
                <a:pos x="331" y="190"/>
              </a:cxn>
              <a:cxn ang="0">
                <a:pos x="473" y="190"/>
              </a:cxn>
              <a:cxn ang="0">
                <a:pos x="473" y="224"/>
              </a:cxn>
              <a:cxn ang="0">
                <a:pos x="473" y="325"/>
              </a:cxn>
              <a:cxn ang="0">
                <a:pos x="497" y="359"/>
              </a:cxn>
              <a:cxn ang="0">
                <a:pos x="426" y="359"/>
              </a:cxn>
              <a:cxn ang="0">
                <a:pos x="153" y="359"/>
              </a:cxn>
            </a:cxnLst>
            <a:rect l="0" t="0" r="r" b="b"/>
            <a:pathLst>
              <a:path w="498" h="360">
                <a:moveTo>
                  <a:pt x="106" y="359"/>
                </a:moveTo>
                <a:lnTo>
                  <a:pt x="11" y="359"/>
                </a:lnTo>
                <a:lnTo>
                  <a:pt x="11" y="202"/>
                </a:lnTo>
                <a:lnTo>
                  <a:pt x="23" y="202"/>
                </a:lnTo>
                <a:lnTo>
                  <a:pt x="23" y="134"/>
                </a:lnTo>
                <a:lnTo>
                  <a:pt x="34" y="134"/>
                </a:lnTo>
                <a:lnTo>
                  <a:pt x="11" y="111"/>
                </a:lnTo>
                <a:lnTo>
                  <a:pt x="0" y="10"/>
                </a:lnTo>
                <a:lnTo>
                  <a:pt x="177" y="0"/>
                </a:lnTo>
                <a:lnTo>
                  <a:pt x="189" y="146"/>
                </a:lnTo>
                <a:lnTo>
                  <a:pt x="320" y="146"/>
                </a:lnTo>
                <a:lnTo>
                  <a:pt x="331" y="190"/>
                </a:lnTo>
                <a:lnTo>
                  <a:pt x="473" y="190"/>
                </a:lnTo>
                <a:lnTo>
                  <a:pt x="473" y="224"/>
                </a:lnTo>
                <a:lnTo>
                  <a:pt x="473" y="325"/>
                </a:lnTo>
                <a:lnTo>
                  <a:pt x="497" y="359"/>
                </a:lnTo>
                <a:lnTo>
                  <a:pt x="426" y="359"/>
                </a:lnTo>
                <a:lnTo>
                  <a:pt x="153" y="359"/>
                </a:lnTo>
              </a:path>
            </a:pathLst>
          </a:custGeom>
          <a:solidFill>
            <a:srgbClr val="FF0000"/>
          </a:solidFill>
          <a:ln w="9207" cap="flat" cmpd="sng">
            <a:solidFill>
              <a:schemeClr val="bg1">
                <a:lumMod val="75000"/>
              </a:schemeClr>
            </a:solidFill>
            <a:prstDash val="solid"/>
            <a:round/>
            <a:headEnd type="none" w="med" len="med"/>
            <a:tailEnd type="none" w="med" len="med"/>
          </a:ln>
          <a:effectLst/>
        </p:spPr>
        <p:txBody>
          <a:bodyPr/>
          <a:lstStyle/>
          <a:p>
            <a:endParaRPr lang="en-US"/>
          </a:p>
        </p:txBody>
      </p:sp>
      <p:sp>
        <p:nvSpPr>
          <p:cNvPr id="65546" name="Freeform 10"/>
          <p:cNvSpPr>
            <a:spLocks/>
          </p:cNvSpPr>
          <p:nvPr/>
        </p:nvSpPr>
        <p:spPr bwMode="auto">
          <a:xfrm>
            <a:off x="4097340" y="3867154"/>
            <a:ext cx="765175" cy="530225"/>
          </a:xfrm>
          <a:custGeom>
            <a:avLst/>
            <a:gdLst/>
            <a:ahLst/>
            <a:cxnLst>
              <a:cxn ang="0">
                <a:pos x="106" y="359"/>
              </a:cxn>
              <a:cxn ang="0">
                <a:pos x="106" y="359"/>
              </a:cxn>
              <a:cxn ang="0">
                <a:pos x="11" y="359"/>
              </a:cxn>
              <a:cxn ang="0">
                <a:pos x="11" y="202"/>
              </a:cxn>
              <a:cxn ang="0">
                <a:pos x="23" y="202"/>
              </a:cxn>
              <a:cxn ang="0">
                <a:pos x="23" y="134"/>
              </a:cxn>
              <a:cxn ang="0">
                <a:pos x="34" y="134"/>
              </a:cxn>
              <a:cxn ang="0">
                <a:pos x="11" y="111"/>
              </a:cxn>
              <a:cxn ang="0">
                <a:pos x="0" y="10"/>
              </a:cxn>
              <a:cxn ang="0">
                <a:pos x="177" y="0"/>
              </a:cxn>
              <a:cxn ang="0">
                <a:pos x="189" y="146"/>
              </a:cxn>
              <a:cxn ang="0">
                <a:pos x="320" y="146"/>
              </a:cxn>
              <a:cxn ang="0">
                <a:pos x="331" y="190"/>
              </a:cxn>
              <a:cxn ang="0">
                <a:pos x="473" y="190"/>
              </a:cxn>
              <a:cxn ang="0">
                <a:pos x="473" y="224"/>
              </a:cxn>
              <a:cxn ang="0">
                <a:pos x="473" y="325"/>
              </a:cxn>
              <a:cxn ang="0">
                <a:pos x="497" y="359"/>
              </a:cxn>
              <a:cxn ang="0">
                <a:pos x="426" y="359"/>
              </a:cxn>
              <a:cxn ang="0">
                <a:pos x="153" y="359"/>
              </a:cxn>
              <a:cxn ang="0">
                <a:pos x="106" y="359"/>
              </a:cxn>
              <a:cxn ang="0">
                <a:pos x="106" y="359"/>
              </a:cxn>
            </a:cxnLst>
            <a:rect l="0" t="0" r="r" b="b"/>
            <a:pathLst>
              <a:path w="498" h="360">
                <a:moveTo>
                  <a:pt x="106" y="359"/>
                </a:moveTo>
                <a:lnTo>
                  <a:pt x="106" y="359"/>
                </a:lnTo>
                <a:lnTo>
                  <a:pt x="11" y="359"/>
                </a:lnTo>
                <a:lnTo>
                  <a:pt x="11" y="202"/>
                </a:lnTo>
                <a:lnTo>
                  <a:pt x="23" y="202"/>
                </a:lnTo>
                <a:lnTo>
                  <a:pt x="23" y="134"/>
                </a:lnTo>
                <a:lnTo>
                  <a:pt x="34" y="134"/>
                </a:lnTo>
                <a:lnTo>
                  <a:pt x="11" y="111"/>
                </a:lnTo>
                <a:lnTo>
                  <a:pt x="0" y="10"/>
                </a:lnTo>
                <a:lnTo>
                  <a:pt x="177" y="0"/>
                </a:lnTo>
                <a:lnTo>
                  <a:pt x="189" y="146"/>
                </a:lnTo>
                <a:lnTo>
                  <a:pt x="320" y="146"/>
                </a:lnTo>
                <a:lnTo>
                  <a:pt x="331" y="190"/>
                </a:lnTo>
                <a:lnTo>
                  <a:pt x="473" y="190"/>
                </a:lnTo>
                <a:lnTo>
                  <a:pt x="473" y="224"/>
                </a:lnTo>
                <a:lnTo>
                  <a:pt x="473" y="325"/>
                </a:lnTo>
                <a:lnTo>
                  <a:pt x="497" y="359"/>
                </a:lnTo>
                <a:lnTo>
                  <a:pt x="426" y="359"/>
                </a:lnTo>
                <a:lnTo>
                  <a:pt x="153" y="359"/>
                </a:lnTo>
                <a:lnTo>
                  <a:pt x="106" y="359"/>
                </a:lnTo>
                <a:lnTo>
                  <a:pt x="106" y="359"/>
                </a:lnTo>
              </a:path>
            </a:pathLst>
          </a:custGeom>
          <a:noFill/>
          <a:ln w="9207" cap="flat" cmpd="sng">
            <a:solidFill>
              <a:schemeClr val="bg1">
                <a:lumMod val="75000"/>
              </a:schemeClr>
            </a:solidFill>
            <a:prstDash val="solid"/>
            <a:round/>
            <a:headEnd type="none" w="med" len="med"/>
            <a:tailEnd type="none" w="med" len="med"/>
          </a:ln>
          <a:effectLst/>
        </p:spPr>
        <p:txBody>
          <a:bodyPr/>
          <a:lstStyle/>
          <a:p>
            <a:endParaRPr lang="en-US"/>
          </a:p>
        </p:txBody>
      </p:sp>
      <p:sp>
        <p:nvSpPr>
          <p:cNvPr id="65547" name="Freeform 11"/>
          <p:cNvSpPr>
            <a:spLocks/>
          </p:cNvSpPr>
          <p:nvPr/>
        </p:nvSpPr>
        <p:spPr bwMode="auto">
          <a:xfrm>
            <a:off x="1095377" y="3667125"/>
            <a:ext cx="784225" cy="696913"/>
          </a:xfrm>
          <a:custGeom>
            <a:avLst/>
            <a:gdLst/>
            <a:ahLst/>
            <a:cxnLst>
              <a:cxn ang="0">
                <a:pos x="154" y="461"/>
              </a:cxn>
              <a:cxn ang="0">
                <a:pos x="94" y="461"/>
              </a:cxn>
              <a:cxn ang="0">
                <a:pos x="0" y="450"/>
              </a:cxn>
              <a:cxn ang="0">
                <a:pos x="12" y="0"/>
              </a:cxn>
              <a:cxn ang="0">
                <a:pos x="59" y="0"/>
              </a:cxn>
              <a:cxn ang="0">
                <a:pos x="83" y="57"/>
              </a:cxn>
              <a:cxn ang="0">
                <a:pos x="118" y="79"/>
              </a:cxn>
              <a:cxn ang="0">
                <a:pos x="403" y="11"/>
              </a:cxn>
              <a:cxn ang="0">
                <a:pos x="403" y="22"/>
              </a:cxn>
              <a:cxn ang="0">
                <a:pos x="415" y="22"/>
              </a:cxn>
              <a:cxn ang="0">
                <a:pos x="509" y="22"/>
              </a:cxn>
              <a:cxn ang="0">
                <a:pos x="498" y="472"/>
              </a:cxn>
            </a:cxnLst>
            <a:rect l="0" t="0" r="r" b="b"/>
            <a:pathLst>
              <a:path w="510" h="473">
                <a:moveTo>
                  <a:pt x="154" y="461"/>
                </a:moveTo>
                <a:lnTo>
                  <a:pt x="94" y="461"/>
                </a:lnTo>
                <a:lnTo>
                  <a:pt x="0" y="450"/>
                </a:lnTo>
                <a:lnTo>
                  <a:pt x="12" y="0"/>
                </a:lnTo>
                <a:lnTo>
                  <a:pt x="59" y="0"/>
                </a:lnTo>
                <a:lnTo>
                  <a:pt x="83" y="57"/>
                </a:lnTo>
                <a:lnTo>
                  <a:pt x="118" y="79"/>
                </a:lnTo>
                <a:lnTo>
                  <a:pt x="403" y="11"/>
                </a:lnTo>
                <a:lnTo>
                  <a:pt x="403" y="22"/>
                </a:lnTo>
                <a:lnTo>
                  <a:pt x="415" y="22"/>
                </a:lnTo>
                <a:lnTo>
                  <a:pt x="509" y="22"/>
                </a:lnTo>
                <a:lnTo>
                  <a:pt x="498" y="472"/>
                </a:lnTo>
              </a:path>
            </a:pathLst>
          </a:custGeom>
          <a:noFill/>
          <a:ln w="9207" cap="flat" cmpd="sng">
            <a:solidFill>
              <a:schemeClr val="bg1">
                <a:lumMod val="75000"/>
              </a:schemeClr>
            </a:solidFill>
            <a:prstDash val="solid"/>
            <a:round/>
            <a:headEnd type="none" w="med" len="med"/>
            <a:tailEnd type="none" w="med" len="med"/>
          </a:ln>
          <a:effectLst/>
        </p:spPr>
        <p:txBody>
          <a:bodyPr/>
          <a:lstStyle/>
          <a:p>
            <a:endParaRPr lang="en-US"/>
          </a:p>
        </p:txBody>
      </p:sp>
      <p:sp>
        <p:nvSpPr>
          <p:cNvPr id="65548" name="Freeform 12"/>
          <p:cNvSpPr>
            <a:spLocks/>
          </p:cNvSpPr>
          <p:nvPr/>
        </p:nvSpPr>
        <p:spPr bwMode="auto">
          <a:xfrm>
            <a:off x="1095377" y="3667125"/>
            <a:ext cx="784225" cy="696913"/>
          </a:xfrm>
          <a:custGeom>
            <a:avLst/>
            <a:gdLst/>
            <a:ahLst/>
            <a:cxnLst>
              <a:cxn ang="0">
                <a:pos x="154" y="461"/>
              </a:cxn>
              <a:cxn ang="0">
                <a:pos x="94" y="461"/>
              </a:cxn>
              <a:cxn ang="0">
                <a:pos x="0" y="450"/>
              </a:cxn>
              <a:cxn ang="0">
                <a:pos x="12" y="0"/>
              </a:cxn>
              <a:cxn ang="0">
                <a:pos x="59" y="0"/>
              </a:cxn>
              <a:cxn ang="0">
                <a:pos x="83" y="57"/>
              </a:cxn>
              <a:cxn ang="0">
                <a:pos x="118" y="79"/>
              </a:cxn>
              <a:cxn ang="0">
                <a:pos x="403" y="11"/>
              </a:cxn>
              <a:cxn ang="0">
                <a:pos x="403" y="22"/>
              </a:cxn>
              <a:cxn ang="0">
                <a:pos x="415" y="22"/>
              </a:cxn>
              <a:cxn ang="0">
                <a:pos x="509" y="22"/>
              </a:cxn>
              <a:cxn ang="0">
                <a:pos x="498" y="472"/>
              </a:cxn>
              <a:cxn ang="0">
                <a:pos x="498" y="472"/>
              </a:cxn>
              <a:cxn ang="0">
                <a:pos x="462" y="472"/>
              </a:cxn>
              <a:cxn ang="0">
                <a:pos x="178" y="461"/>
              </a:cxn>
            </a:cxnLst>
            <a:rect l="0" t="0" r="r" b="b"/>
            <a:pathLst>
              <a:path w="510" h="473">
                <a:moveTo>
                  <a:pt x="154" y="461"/>
                </a:moveTo>
                <a:lnTo>
                  <a:pt x="94" y="461"/>
                </a:lnTo>
                <a:lnTo>
                  <a:pt x="0" y="450"/>
                </a:lnTo>
                <a:lnTo>
                  <a:pt x="12" y="0"/>
                </a:lnTo>
                <a:lnTo>
                  <a:pt x="59" y="0"/>
                </a:lnTo>
                <a:lnTo>
                  <a:pt x="83" y="57"/>
                </a:lnTo>
                <a:lnTo>
                  <a:pt x="118" y="79"/>
                </a:lnTo>
                <a:lnTo>
                  <a:pt x="403" y="11"/>
                </a:lnTo>
                <a:lnTo>
                  <a:pt x="403" y="22"/>
                </a:lnTo>
                <a:lnTo>
                  <a:pt x="415" y="22"/>
                </a:lnTo>
                <a:lnTo>
                  <a:pt x="509" y="22"/>
                </a:lnTo>
                <a:lnTo>
                  <a:pt x="498" y="472"/>
                </a:lnTo>
                <a:lnTo>
                  <a:pt x="498" y="472"/>
                </a:lnTo>
                <a:lnTo>
                  <a:pt x="462" y="472"/>
                </a:lnTo>
                <a:lnTo>
                  <a:pt x="178" y="461"/>
                </a:lnTo>
              </a:path>
            </a:pathLst>
          </a:custGeom>
          <a:noFill/>
          <a:ln w="9207" cap="flat" cmpd="sng">
            <a:solidFill>
              <a:schemeClr val="bg1">
                <a:lumMod val="75000"/>
              </a:schemeClr>
            </a:solidFill>
            <a:prstDash val="solid"/>
            <a:round/>
            <a:headEnd type="none" w="med" len="med"/>
            <a:tailEnd type="none" w="med" len="med"/>
          </a:ln>
          <a:effectLst/>
        </p:spPr>
        <p:txBody>
          <a:bodyPr/>
          <a:lstStyle/>
          <a:p>
            <a:endParaRPr lang="en-US"/>
          </a:p>
        </p:txBody>
      </p:sp>
      <p:sp>
        <p:nvSpPr>
          <p:cNvPr id="65549" name="Freeform 13"/>
          <p:cNvSpPr>
            <a:spLocks/>
          </p:cNvSpPr>
          <p:nvPr/>
        </p:nvSpPr>
        <p:spPr bwMode="auto">
          <a:xfrm>
            <a:off x="1095377" y="3667125"/>
            <a:ext cx="784225" cy="696913"/>
          </a:xfrm>
          <a:custGeom>
            <a:avLst/>
            <a:gdLst/>
            <a:ahLst/>
            <a:cxnLst>
              <a:cxn ang="0">
                <a:pos x="154" y="461"/>
              </a:cxn>
              <a:cxn ang="0">
                <a:pos x="154" y="461"/>
              </a:cxn>
              <a:cxn ang="0">
                <a:pos x="94" y="461"/>
              </a:cxn>
              <a:cxn ang="0">
                <a:pos x="0" y="450"/>
              </a:cxn>
              <a:cxn ang="0">
                <a:pos x="12" y="0"/>
              </a:cxn>
              <a:cxn ang="0">
                <a:pos x="59" y="0"/>
              </a:cxn>
              <a:cxn ang="0">
                <a:pos x="83" y="57"/>
              </a:cxn>
              <a:cxn ang="0">
                <a:pos x="118" y="79"/>
              </a:cxn>
              <a:cxn ang="0">
                <a:pos x="403" y="11"/>
              </a:cxn>
              <a:cxn ang="0">
                <a:pos x="403" y="22"/>
              </a:cxn>
              <a:cxn ang="0">
                <a:pos x="415" y="22"/>
              </a:cxn>
              <a:cxn ang="0">
                <a:pos x="509" y="22"/>
              </a:cxn>
              <a:cxn ang="0">
                <a:pos x="498" y="472"/>
              </a:cxn>
              <a:cxn ang="0">
                <a:pos x="498" y="472"/>
              </a:cxn>
              <a:cxn ang="0">
                <a:pos x="462" y="472"/>
              </a:cxn>
              <a:cxn ang="0">
                <a:pos x="178" y="461"/>
              </a:cxn>
              <a:cxn ang="0">
                <a:pos x="154" y="461"/>
              </a:cxn>
              <a:cxn ang="0">
                <a:pos x="154" y="461"/>
              </a:cxn>
            </a:cxnLst>
            <a:rect l="0" t="0" r="r" b="b"/>
            <a:pathLst>
              <a:path w="510" h="473">
                <a:moveTo>
                  <a:pt x="154" y="461"/>
                </a:moveTo>
                <a:lnTo>
                  <a:pt x="154" y="461"/>
                </a:lnTo>
                <a:lnTo>
                  <a:pt x="94" y="461"/>
                </a:lnTo>
                <a:lnTo>
                  <a:pt x="0" y="450"/>
                </a:lnTo>
                <a:lnTo>
                  <a:pt x="12" y="0"/>
                </a:lnTo>
                <a:lnTo>
                  <a:pt x="59" y="0"/>
                </a:lnTo>
                <a:lnTo>
                  <a:pt x="83" y="57"/>
                </a:lnTo>
                <a:lnTo>
                  <a:pt x="118" y="79"/>
                </a:lnTo>
                <a:lnTo>
                  <a:pt x="403" y="11"/>
                </a:lnTo>
                <a:lnTo>
                  <a:pt x="403" y="22"/>
                </a:lnTo>
                <a:lnTo>
                  <a:pt x="415" y="22"/>
                </a:lnTo>
                <a:lnTo>
                  <a:pt x="509" y="22"/>
                </a:lnTo>
                <a:lnTo>
                  <a:pt x="498" y="472"/>
                </a:lnTo>
                <a:lnTo>
                  <a:pt x="498" y="472"/>
                </a:lnTo>
                <a:lnTo>
                  <a:pt x="462" y="472"/>
                </a:lnTo>
                <a:lnTo>
                  <a:pt x="178" y="461"/>
                </a:lnTo>
                <a:lnTo>
                  <a:pt x="154" y="461"/>
                </a:lnTo>
                <a:lnTo>
                  <a:pt x="154" y="461"/>
                </a:lnTo>
              </a:path>
            </a:pathLst>
          </a:custGeom>
          <a:noFill/>
          <a:ln w="9207" cap="flat" cmpd="sng">
            <a:solidFill>
              <a:schemeClr val="bg1">
                <a:lumMod val="75000"/>
              </a:schemeClr>
            </a:solidFill>
            <a:prstDash val="solid"/>
            <a:round/>
            <a:headEnd type="none" w="med" len="med"/>
            <a:tailEnd type="none" w="med" len="med"/>
          </a:ln>
          <a:effectLst/>
        </p:spPr>
        <p:txBody>
          <a:bodyPr/>
          <a:lstStyle/>
          <a:p>
            <a:endParaRPr lang="en-US"/>
          </a:p>
        </p:txBody>
      </p:sp>
      <p:sp>
        <p:nvSpPr>
          <p:cNvPr id="65550" name="Freeform 14"/>
          <p:cNvSpPr>
            <a:spLocks/>
          </p:cNvSpPr>
          <p:nvPr/>
        </p:nvSpPr>
        <p:spPr bwMode="auto">
          <a:xfrm>
            <a:off x="3476625" y="2625729"/>
            <a:ext cx="477838" cy="995363"/>
          </a:xfrm>
          <a:custGeom>
            <a:avLst/>
            <a:gdLst/>
            <a:ahLst/>
            <a:cxnLst>
              <a:cxn ang="0">
                <a:pos x="309" y="664"/>
              </a:cxn>
              <a:cxn ang="0">
                <a:pos x="309" y="676"/>
              </a:cxn>
              <a:cxn ang="0">
                <a:pos x="48" y="676"/>
              </a:cxn>
              <a:cxn ang="0">
                <a:pos x="12" y="597"/>
              </a:cxn>
              <a:cxn ang="0">
                <a:pos x="0" y="551"/>
              </a:cxn>
              <a:cxn ang="0">
                <a:pos x="12" y="496"/>
              </a:cxn>
              <a:cxn ang="0">
                <a:pos x="0" y="383"/>
              </a:cxn>
              <a:cxn ang="0">
                <a:pos x="25" y="327"/>
              </a:cxn>
              <a:cxn ang="0">
                <a:pos x="12" y="56"/>
              </a:cxn>
              <a:cxn ang="0">
                <a:pos x="25" y="56"/>
              </a:cxn>
              <a:cxn ang="0">
                <a:pos x="37" y="79"/>
              </a:cxn>
              <a:cxn ang="0">
                <a:pos x="37" y="56"/>
              </a:cxn>
              <a:cxn ang="0">
                <a:pos x="84" y="0"/>
              </a:cxn>
              <a:cxn ang="0">
                <a:pos x="95" y="136"/>
              </a:cxn>
              <a:cxn ang="0">
                <a:pos x="178" y="136"/>
              </a:cxn>
              <a:cxn ang="0">
                <a:pos x="178" y="158"/>
              </a:cxn>
              <a:cxn ang="0">
                <a:pos x="178" y="259"/>
              </a:cxn>
              <a:cxn ang="0">
                <a:pos x="166" y="271"/>
              </a:cxn>
              <a:cxn ang="0">
                <a:pos x="166" y="349"/>
              </a:cxn>
              <a:cxn ang="0">
                <a:pos x="190" y="349"/>
              </a:cxn>
              <a:cxn ang="0">
                <a:pos x="190" y="484"/>
              </a:cxn>
              <a:cxn ang="0">
                <a:pos x="250" y="484"/>
              </a:cxn>
              <a:cxn ang="0">
                <a:pos x="309" y="551"/>
              </a:cxn>
              <a:cxn ang="0">
                <a:pos x="309" y="620"/>
              </a:cxn>
            </a:cxnLst>
            <a:rect l="0" t="0" r="r" b="b"/>
            <a:pathLst>
              <a:path w="310" h="677">
                <a:moveTo>
                  <a:pt x="309" y="664"/>
                </a:moveTo>
                <a:lnTo>
                  <a:pt x="309" y="676"/>
                </a:lnTo>
                <a:lnTo>
                  <a:pt x="48" y="676"/>
                </a:lnTo>
                <a:lnTo>
                  <a:pt x="12" y="597"/>
                </a:lnTo>
                <a:lnTo>
                  <a:pt x="0" y="551"/>
                </a:lnTo>
                <a:lnTo>
                  <a:pt x="12" y="496"/>
                </a:lnTo>
                <a:lnTo>
                  <a:pt x="0" y="383"/>
                </a:lnTo>
                <a:lnTo>
                  <a:pt x="25" y="327"/>
                </a:lnTo>
                <a:lnTo>
                  <a:pt x="12" y="56"/>
                </a:lnTo>
                <a:lnTo>
                  <a:pt x="25" y="56"/>
                </a:lnTo>
                <a:lnTo>
                  <a:pt x="37" y="79"/>
                </a:lnTo>
                <a:lnTo>
                  <a:pt x="37" y="56"/>
                </a:lnTo>
                <a:lnTo>
                  <a:pt x="84" y="0"/>
                </a:lnTo>
                <a:lnTo>
                  <a:pt x="95" y="136"/>
                </a:lnTo>
                <a:lnTo>
                  <a:pt x="178" y="136"/>
                </a:lnTo>
                <a:lnTo>
                  <a:pt x="178" y="158"/>
                </a:lnTo>
                <a:lnTo>
                  <a:pt x="178" y="259"/>
                </a:lnTo>
                <a:lnTo>
                  <a:pt x="166" y="271"/>
                </a:lnTo>
                <a:lnTo>
                  <a:pt x="166" y="349"/>
                </a:lnTo>
                <a:lnTo>
                  <a:pt x="190" y="349"/>
                </a:lnTo>
                <a:lnTo>
                  <a:pt x="190" y="484"/>
                </a:lnTo>
                <a:lnTo>
                  <a:pt x="250" y="484"/>
                </a:lnTo>
                <a:lnTo>
                  <a:pt x="309" y="551"/>
                </a:lnTo>
                <a:lnTo>
                  <a:pt x="309" y="620"/>
                </a:lnTo>
              </a:path>
            </a:pathLst>
          </a:custGeom>
          <a:noFill/>
          <a:ln w="9207" cap="flat" cmpd="sng">
            <a:solidFill>
              <a:schemeClr val="bg1">
                <a:lumMod val="75000"/>
              </a:schemeClr>
            </a:solidFill>
            <a:prstDash val="solid"/>
            <a:round/>
            <a:headEnd type="none" w="med" len="med"/>
            <a:tailEnd type="none" w="med" len="med"/>
          </a:ln>
          <a:effectLst/>
        </p:spPr>
        <p:txBody>
          <a:bodyPr/>
          <a:lstStyle/>
          <a:p>
            <a:endParaRPr lang="en-US"/>
          </a:p>
        </p:txBody>
      </p:sp>
      <p:sp>
        <p:nvSpPr>
          <p:cNvPr id="65551" name="Freeform 15"/>
          <p:cNvSpPr>
            <a:spLocks/>
          </p:cNvSpPr>
          <p:nvPr/>
        </p:nvSpPr>
        <p:spPr bwMode="auto">
          <a:xfrm>
            <a:off x="3476625" y="2625729"/>
            <a:ext cx="477838" cy="995363"/>
          </a:xfrm>
          <a:custGeom>
            <a:avLst/>
            <a:gdLst/>
            <a:ahLst/>
            <a:cxnLst>
              <a:cxn ang="0">
                <a:pos x="309" y="664"/>
              </a:cxn>
              <a:cxn ang="0">
                <a:pos x="309" y="664"/>
              </a:cxn>
              <a:cxn ang="0">
                <a:pos x="309" y="676"/>
              </a:cxn>
              <a:cxn ang="0">
                <a:pos x="48" y="676"/>
              </a:cxn>
              <a:cxn ang="0">
                <a:pos x="12" y="597"/>
              </a:cxn>
              <a:cxn ang="0">
                <a:pos x="0" y="551"/>
              </a:cxn>
              <a:cxn ang="0">
                <a:pos x="12" y="496"/>
              </a:cxn>
              <a:cxn ang="0">
                <a:pos x="0" y="383"/>
              </a:cxn>
              <a:cxn ang="0">
                <a:pos x="25" y="327"/>
              </a:cxn>
              <a:cxn ang="0">
                <a:pos x="12" y="56"/>
              </a:cxn>
              <a:cxn ang="0">
                <a:pos x="25" y="56"/>
              </a:cxn>
              <a:cxn ang="0">
                <a:pos x="37" y="79"/>
              </a:cxn>
              <a:cxn ang="0">
                <a:pos x="37" y="56"/>
              </a:cxn>
              <a:cxn ang="0">
                <a:pos x="84" y="0"/>
              </a:cxn>
              <a:cxn ang="0">
                <a:pos x="95" y="136"/>
              </a:cxn>
              <a:cxn ang="0">
                <a:pos x="178" y="136"/>
              </a:cxn>
              <a:cxn ang="0">
                <a:pos x="178" y="158"/>
              </a:cxn>
              <a:cxn ang="0">
                <a:pos x="178" y="259"/>
              </a:cxn>
              <a:cxn ang="0">
                <a:pos x="166" y="271"/>
              </a:cxn>
              <a:cxn ang="0">
                <a:pos x="166" y="349"/>
              </a:cxn>
              <a:cxn ang="0">
                <a:pos x="190" y="349"/>
              </a:cxn>
              <a:cxn ang="0">
                <a:pos x="190" y="484"/>
              </a:cxn>
              <a:cxn ang="0">
                <a:pos x="250" y="484"/>
              </a:cxn>
              <a:cxn ang="0">
                <a:pos x="309" y="551"/>
              </a:cxn>
              <a:cxn ang="0">
                <a:pos x="309" y="620"/>
              </a:cxn>
              <a:cxn ang="0">
                <a:pos x="309" y="664"/>
              </a:cxn>
              <a:cxn ang="0">
                <a:pos x="309" y="664"/>
              </a:cxn>
            </a:cxnLst>
            <a:rect l="0" t="0" r="r" b="b"/>
            <a:pathLst>
              <a:path w="310" h="677">
                <a:moveTo>
                  <a:pt x="309" y="664"/>
                </a:moveTo>
                <a:lnTo>
                  <a:pt x="309" y="664"/>
                </a:lnTo>
                <a:lnTo>
                  <a:pt x="309" y="676"/>
                </a:lnTo>
                <a:lnTo>
                  <a:pt x="48" y="676"/>
                </a:lnTo>
                <a:lnTo>
                  <a:pt x="12" y="597"/>
                </a:lnTo>
                <a:lnTo>
                  <a:pt x="0" y="551"/>
                </a:lnTo>
                <a:lnTo>
                  <a:pt x="12" y="496"/>
                </a:lnTo>
                <a:lnTo>
                  <a:pt x="0" y="383"/>
                </a:lnTo>
                <a:lnTo>
                  <a:pt x="25" y="327"/>
                </a:lnTo>
                <a:lnTo>
                  <a:pt x="12" y="56"/>
                </a:lnTo>
                <a:lnTo>
                  <a:pt x="25" y="56"/>
                </a:lnTo>
                <a:lnTo>
                  <a:pt x="37" y="79"/>
                </a:lnTo>
                <a:lnTo>
                  <a:pt x="37" y="56"/>
                </a:lnTo>
                <a:lnTo>
                  <a:pt x="84" y="0"/>
                </a:lnTo>
                <a:lnTo>
                  <a:pt x="95" y="136"/>
                </a:lnTo>
                <a:lnTo>
                  <a:pt x="178" y="136"/>
                </a:lnTo>
                <a:lnTo>
                  <a:pt x="178" y="158"/>
                </a:lnTo>
                <a:lnTo>
                  <a:pt x="178" y="259"/>
                </a:lnTo>
                <a:lnTo>
                  <a:pt x="166" y="271"/>
                </a:lnTo>
                <a:lnTo>
                  <a:pt x="166" y="349"/>
                </a:lnTo>
                <a:lnTo>
                  <a:pt x="190" y="349"/>
                </a:lnTo>
                <a:lnTo>
                  <a:pt x="190" y="484"/>
                </a:lnTo>
                <a:lnTo>
                  <a:pt x="250" y="484"/>
                </a:lnTo>
                <a:lnTo>
                  <a:pt x="309" y="551"/>
                </a:lnTo>
                <a:lnTo>
                  <a:pt x="309" y="620"/>
                </a:lnTo>
                <a:lnTo>
                  <a:pt x="309" y="664"/>
                </a:lnTo>
                <a:lnTo>
                  <a:pt x="309" y="664"/>
                </a:lnTo>
              </a:path>
            </a:pathLst>
          </a:custGeom>
          <a:noFill/>
          <a:ln w="9207" cap="flat" cmpd="sng">
            <a:solidFill>
              <a:schemeClr val="bg1">
                <a:lumMod val="75000"/>
              </a:schemeClr>
            </a:solidFill>
            <a:prstDash val="solid"/>
            <a:round/>
            <a:headEnd type="none" w="med" len="med"/>
            <a:tailEnd type="none" w="med" len="med"/>
          </a:ln>
          <a:effectLst/>
        </p:spPr>
        <p:txBody>
          <a:bodyPr/>
          <a:lstStyle/>
          <a:p>
            <a:endParaRPr lang="en-US"/>
          </a:p>
        </p:txBody>
      </p:sp>
      <p:sp>
        <p:nvSpPr>
          <p:cNvPr id="65552" name="Freeform 16"/>
          <p:cNvSpPr>
            <a:spLocks/>
          </p:cNvSpPr>
          <p:nvPr/>
        </p:nvSpPr>
        <p:spPr bwMode="auto">
          <a:xfrm>
            <a:off x="368302" y="3619500"/>
            <a:ext cx="746125" cy="711200"/>
          </a:xfrm>
          <a:custGeom>
            <a:avLst/>
            <a:gdLst/>
            <a:ahLst/>
            <a:cxnLst>
              <a:cxn ang="0">
                <a:pos x="439" y="0"/>
              </a:cxn>
              <a:cxn ang="0">
                <a:pos x="486" y="33"/>
              </a:cxn>
              <a:cxn ang="0">
                <a:pos x="474" y="483"/>
              </a:cxn>
              <a:cxn ang="0">
                <a:pos x="415" y="483"/>
              </a:cxn>
              <a:cxn ang="0">
                <a:pos x="107" y="472"/>
              </a:cxn>
              <a:cxn ang="0">
                <a:pos x="0" y="472"/>
              </a:cxn>
              <a:cxn ang="0">
                <a:pos x="12" y="235"/>
              </a:cxn>
              <a:cxn ang="0">
                <a:pos x="226" y="123"/>
              </a:cxn>
              <a:cxn ang="0">
                <a:pos x="285" y="66"/>
              </a:cxn>
            </a:cxnLst>
            <a:rect l="0" t="0" r="r" b="b"/>
            <a:pathLst>
              <a:path w="487" h="484">
                <a:moveTo>
                  <a:pt x="439" y="0"/>
                </a:moveTo>
                <a:lnTo>
                  <a:pt x="486" y="33"/>
                </a:lnTo>
                <a:lnTo>
                  <a:pt x="474" y="483"/>
                </a:lnTo>
                <a:lnTo>
                  <a:pt x="415" y="483"/>
                </a:lnTo>
                <a:lnTo>
                  <a:pt x="107" y="472"/>
                </a:lnTo>
                <a:lnTo>
                  <a:pt x="0" y="472"/>
                </a:lnTo>
                <a:lnTo>
                  <a:pt x="12" y="235"/>
                </a:lnTo>
                <a:lnTo>
                  <a:pt x="226" y="123"/>
                </a:lnTo>
                <a:lnTo>
                  <a:pt x="285" y="66"/>
                </a:lnTo>
              </a:path>
            </a:pathLst>
          </a:custGeom>
          <a:noFill/>
          <a:ln w="9207" cap="flat" cmpd="sng">
            <a:solidFill>
              <a:schemeClr val="bg1">
                <a:lumMod val="75000"/>
              </a:schemeClr>
            </a:solidFill>
            <a:prstDash val="solid"/>
            <a:round/>
            <a:headEnd type="none" w="med" len="med"/>
            <a:tailEnd type="none" w="med" len="med"/>
          </a:ln>
          <a:effectLst/>
        </p:spPr>
        <p:txBody>
          <a:bodyPr/>
          <a:lstStyle/>
          <a:p>
            <a:endParaRPr lang="en-US"/>
          </a:p>
        </p:txBody>
      </p:sp>
      <p:sp>
        <p:nvSpPr>
          <p:cNvPr id="65553" name="Freeform 17"/>
          <p:cNvSpPr>
            <a:spLocks/>
          </p:cNvSpPr>
          <p:nvPr/>
        </p:nvSpPr>
        <p:spPr bwMode="auto">
          <a:xfrm>
            <a:off x="368302" y="3619500"/>
            <a:ext cx="746125" cy="711200"/>
          </a:xfrm>
          <a:custGeom>
            <a:avLst/>
            <a:gdLst/>
            <a:ahLst/>
            <a:cxnLst>
              <a:cxn ang="0">
                <a:pos x="439" y="0"/>
              </a:cxn>
              <a:cxn ang="0">
                <a:pos x="439" y="0"/>
              </a:cxn>
              <a:cxn ang="0">
                <a:pos x="486" y="33"/>
              </a:cxn>
              <a:cxn ang="0">
                <a:pos x="474" y="483"/>
              </a:cxn>
              <a:cxn ang="0">
                <a:pos x="415" y="483"/>
              </a:cxn>
              <a:cxn ang="0">
                <a:pos x="107" y="472"/>
              </a:cxn>
              <a:cxn ang="0">
                <a:pos x="0" y="472"/>
              </a:cxn>
              <a:cxn ang="0">
                <a:pos x="12" y="235"/>
              </a:cxn>
              <a:cxn ang="0">
                <a:pos x="226" y="123"/>
              </a:cxn>
              <a:cxn ang="0">
                <a:pos x="285" y="66"/>
              </a:cxn>
              <a:cxn ang="0">
                <a:pos x="439" y="0"/>
              </a:cxn>
              <a:cxn ang="0">
                <a:pos x="439" y="0"/>
              </a:cxn>
            </a:cxnLst>
            <a:rect l="0" t="0" r="r" b="b"/>
            <a:pathLst>
              <a:path w="487" h="484">
                <a:moveTo>
                  <a:pt x="439" y="0"/>
                </a:moveTo>
                <a:lnTo>
                  <a:pt x="439" y="0"/>
                </a:lnTo>
                <a:lnTo>
                  <a:pt x="486" y="33"/>
                </a:lnTo>
                <a:lnTo>
                  <a:pt x="474" y="483"/>
                </a:lnTo>
                <a:lnTo>
                  <a:pt x="415" y="483"/>
                </a:lnTo>
                <a:lnTo>
                  <a:pt x="107" y="472"/>
                </a:lnTo>
                <a:lnTo>
                  <a:pt x="0" y="472"/>
                </a:lnTo>
                <a:lnTo>
                  <a:pt x="12" y="235"/>
                </a:lnTo>
                <a:lnTo>
                  <a:pt x="226" y="123"/>
                </a:lnTo>
                <a:lnTo>
                  <a:pt x="285" y="66"/>
                </a:lnTo>
                <a:lnTo>
                  <a:pt x="439" y="0"/>
                </a:lnTo>
                <a:lnTo>
                  <a:pt x="439" y="0"/>
                </a:lnTo>
              </a:path>
            </a:pathLst>
          </a:custGeom>
          <a:noFill/>
          <a:ln w="9207" cap="flat" cmpd="sng">
            <a:solidFill>
              <a:schemeClr val="bg1">
                <a:lumMod val="75000"/>
              </a:schemeClr>
            </a:solidFill>
            <a:prstDash val="solid"/>
            <a:round/>
            <a:headEnd type="none" w="med" len="med"/>
            <a:tailEnd type="none" w="med" len="med"/>
          </a:ln>
          <a:effectLst/>
        </p:spPr>
        <p:txBody>
          <a:bodyPr/>
          <a:lstStyle/>
          <a:p>
            <a:endParaRPr lang="en-US"/>
          </a:p>
        </p:txBody>
      </p:sp>
      <p:sp>
        <p:nvSpPr>
          <p:cNvPr id="65554" name="Freeform 18"/>
          <p:cNvSpPr>
            <a:spLocks/>
          </p:cNvSpPr>
          <p:nvPr/>
        </p:nvSpPr>
        <p:spPr bwMode="auto">
          <a:xfrm>
            <a:off x="3241677" y="4014788"/>
            <a:ext cx="439738" cy="382587"/>
          </a:xfrm>
          <a:custGeom>
            <a:avLst/>
            <a:gdLst/>
            <a:ahLst/>
            <a:cxnLst>
              <a:cxn ang="0">
                <a:pos x="273" y="259"/>
              </a:cxn>
              <a:cxn ang="0">
                <a:pos x="119" y="248"/>
              </a:cxn>
              <a:cxn ang="0">
                <a:pos x="84" y="248"/>
              </a:cxn>
              <a:cxn ang="0">
                <a:pos x="24" y="248"/>
              </a:cxn>
              <a:cxn ang="0">
                <a:pos x="0" y="248"/>
              </a:cxn>
              <a:cxn ang="0">
                <a:pos x="0" y="11"/>
              </a:cxn>
              <a:cxn ang="0">
                <a:pos x="154" y="0"/>
              </a:cxn>
              <a:cxn ang="0">
                <a:pos x="154" y="46"/>
              </a:cxn>
              <a:cxn ang="0">
                <a:pos x="214" y="57"/>
              </a:cxn>
              <a:cxn ang="0">
                <a:pos x="226" y="11"/>
              </a:cxn>
              <a:cxn ang="0">
                <a:pos x="285" y="11"/>
              </a:cxn>
              <a:cxn ang="0">
                <a:pos x="285" y="124"/>
              </a:cxn>
              <a:cxn ang="0">
                <a:pos x="261" y="124"/>
              </a:cxn>
              <a:cxn ang="0">
                <a:pos x="285" y="214"/>
              </a:cxn>
              <a:cxn ang="0">
                <a:pos x="273" y="248"/>
              </a:cxn>
            </a:cxnLst>
            <a:rect l="0" t="0" r="r" b="b"/>
            <a:pathLst>
              <a:path w="286" h="260">
                <a:moveTo>
                  <a:pt x="273" y="259"/>
                </a:moveTo>
                <a:lnTo>
                  <a:pt x="119" y="248"/>
                </a:lnTo>
                <a:lnTo>
                  <a:pt x="84" y="248"/>
                </a:lnTo>
                <a:lnTo>
                  <a:pt x="24" y="248"/>
                </a:lnTo>
                <a:lnTo>
                  <a:pt x="0" y="248"/>
                </a:lnTo>
                <a:lnTo>
                  <a:pt x="0" y="11"/>
                </a:lnTo>
                <a:lnTo>
                  <a:pt x="154" y="0"/>
                </a:lnTo>
                <a:lnTo>
                  <a:pt x="154" y="46"/>
                </a:lnTo>
                <a:lnTo>
                  <a:pt x="214" y="57"/>
                </a:lnTo>
                <a:lnTo>
                  <a:pt x="226" y="11"/>
                </a:lnTo>
                <a:lnTo>
                  <a:pt x="285" y="11"/>
                </a:lnTo>
                <a:lnTo>
                  <a:pt x="285" y="124"/>
                </a:lnTo>
                <a:lnTo>
                  <a:pt x="261" y="124"/>
                </a:lnTo>
                <a:lnTo>
                  <a:pt x="285" y="214"/>
                </a:lnTo>
                <a:lnTo>
                  <a:pt x="273" y="248"/>
                </a:lnTo>
              </a:path>
            </a:pathLst>
          </a:custGeom>
          <a:noFill/>
          <a:ln w="9207" cap="flat" cmpd="sng">
            <a:solidFill>
              <a:schemeClr val="bg1">
                <a:lumMod val="75000"/>
              </a:schemeClr>
            </a:solidFill>
            <a:prstDash val="solid"/>
            <a:round/>
            <a:headEnd type="none" w="med" len="med"/>
            <a:tailEnd type="none" w="med" len="med"/>
          </a:ln>
          <a:effectLst/>
        </p:spPr>
        <p:txBody>
          <a:bodyPr/>
          <a:lstStyle/>
          <a:p>
            <a:endParaRPr lang="en-US"/>
          </a:p>
        </p:txBody>
      </p:sp>
      <p:sp>
        <p:nvSpPr>
          <p:cNvPr id="65555" name="Freeform 19"/>
          <p:cNvSpPr>
            <a:spLocks/>
          </p:cNvSpPr>
          <p:nvPr/>
        </p:nvSpPr>
        <p:spPr bwMode="auto">
          <a:xfrm>
            <a:off x="3241677" y="4014788"/>
            <a:ext cx="439738" cy="382587"/>
          </a:xfrm>
          <a:custGeom>
            <a:avLst/>
            <a:gdLst/>
            <a:ahLst/>
            <a:cxnLst>
              <a:cxn ang="0">
                <a:pos x="273" y="259"/>
              </a:cxn>
              <a:cxn ang="0">
                <a:pos x="273" y="259"/>
              </a:cxn>
              <a:cxn ang="0">
                <a:pos x="119" y="248"/>
              </a:cxn>
              <a:cxn ang="0">
                <a:pos x="84" y="248"/>
              </a:cxn>
              <a:cxn ang="0">
                <a:pos x="24" y="248"/>
              </a:cxn>
              <a:cxn ang="0">
                <a:pos x="0" y="248"/>
              </a:cxn>
              <a:cxn ang="0">
                <a:pos x="0" y="11"/>
              </a:cxn>
              <a:cxn ang="0">
                <a:pos x="154" y="0"/>
              </a:cxn>
              <a:cxn ang="0">
                <a:pos x="154" y="46"/>
              </a:cxn>
              <a:cxn ang="0">
                <a:pos x="214" y="57"/>
              </a:cxn>
              <a:cxn ang="0">
                <a:pos x="226" y="11"/>
              </a:cxn>
              <a:cxn ang="0">
                <a:pos x="285" y="11"/>
              </a:cxn>
              <a:cxn ang="0">
                <a:pos x="285" y="124"/>
              </a:cxn>
              <a:cxn ang="0">
                <a:pos x="261" y="124"/>
              </a:cxn>
              <a:cxn ang="0">
                <a:pos x="285" y="214"/>
              </a:cxn>
              <a:cxn ang="0">
                <a:pos x="273" y="248"/>
              </a:cxn>
              <a:cxn ang="0">
                <a:pos x="273" y="259"/>
              </a:cxn>
              <a:cxn ang="0">
                <a:pos x="273" y="259"/>
              </a:cxn>
            </a:cxnLst>
            <a:rect l="0" t="0" r="r" b="b"/>
            <a:pathLst>
              <a:path w="286" h="260">
                <a:moveTo>
                  <a:pt x="273" y="259"/>
                </a:moveTo>
                <a:lnTo>
                  <a:pt x="273" y="259"/>
                </a:lnTo>
                <a:lnTo>
                  <a:pt x="119" y="248"/>
                </a:lnTo>
                <a:lnTo>
                  <a:pt x="84" y="248"/>
                </a:lnTo>
                <a:lnTo>
                  <a:pt x="24" y="248"/>
                </a:lnTo>
                <a:lnTo>
                  <a:pt x="0" y="248"/>
                </a:lnTo>
                <a:lnTo>
                  <a:pt x="0" y="11"/>
                </a:lnTo>
                <a:lnTo>
                  <a:pt x="154" y="0"/>
                </a:lnTo>
                <a:lnTo>
                  <a:pt x="154" y="46"/>
                </a:lnTo>
                <a:lnTo>
                  <a:pt x="214" y="57"/>
                </a:lnTo>
                <a:lnTo>
                  <a:pt x="226" y="11"/>
                </a:lnTo>
                <a:lnTo>
                  <a:pt x="285" y="11"/>
                </a:lnTo>
                <a:lnTo>
                  <a:pt x="285" y="124"/>
                </a:lnTo>
                <a:lnTo>
                  <a:pt x="261" y="124"/>
                </a:lnTo>
                <a:lnTo>
                  <a:pt x="285" y="214"/>
                </a:lnTo>
                <a:lnTo>
                  <a:pt x="273" y="248"/>
                </a:lnTo>
                <a:lnTo>
                  <a:pt x="273" y="259"/>
                </a:lnTo>
                <a:lnTo>
                  <a:pt x="273" y="259"/>
                </a:lnTo>
              </a:path>
            </a:pathLst>
          </a:custGeom>
          <a:solidFill>
            <a:srgbClr val="FF0000"/>
          </a:solidFill>
          <a:ln w="9207" cap="flat" cmpd="sng">
            <a:solidFill>
              <a:schemeClr val="bg1">
                <a:lumMod val="75000"/>
              </a:schemeClr>
            </a:solidFill>
            <a:prstDash val="solid"/>
            <a:round/>
            <a:headEnd type="none" w="med" len="med"/>
            <a:tailEnd type="none" w="med" len="med"/>
          </a:ln>
          <a:effectLst/>
        </p:spPr>
        <p:txBody>
          <a:bodyPr/>
          <a:lstStyle/>
          <a:p>
            <a:endParaRPr lang="en-US"/>
          </a:p>
        </p:txBody>
      </p:sp>
      <p:sp>
        <p:nvSpPr>
          <p:cNvPr id="65556" name="Freeform 20"/>
          <p:cNvSpPr>
            <a:spLocks/>
          </p:cNvSpPr>
          <p:nvPr/>
        </p:nvSpPr>
        <p:spPr bwMode="auto">
          <a:xfrm>
            <a:off x="4332290" y="3470277"/>
            <a:ext cx="604837" cy="677863"/>
          </a:xfrm>
          <a:custGeom>
            <a:avLst/>
            <a:gdLst/>
            <a:ahLst/>
            <a:cxnLst>
              <a:cxn ang="0">
                <a:pos x="332" y="281"/>
              </a:cxn>
              <a:cxn ang="0">
                <a:pos x="320" y="360"/>
              </a:cxn>
              <a:cxn ang="0">
                <a:pos x="320" y="360"/>
              </a:cxn>
              <a:cxn ang="0">
                <a:pos x="320" y="461"/>
              </a:cxn>
              <a:cxn ang="0">
                <a:pos x="178" y="461"/>
              </a:cxn>
              <a:cxn ang="0">
                <a:pos x="167" y="417"/>
              </a:cxn>
              <a:cxn ang="0">
                <a:pos x="36" y="417"/>
              </a:cxn>
              <a:cxn ang="0">
                <a:pos x="24" y="271"/>
              </a:cxn>
              <a:cxn ang="0">
                <a:pos x="0" y="11"/>
              </a:cxn>
              <a:cxn ang="0">
                <a:pos x="392" y="0"/>
              </a:cxn>
              <a:cxn ang="0">
                <a:pos x="379" y="57"/>
              </a:cxn>
              <a:cxn ang="0">
                <a:pos x="379" y="102"/>
              </a:cxn>
              <a:cxn ang="0">
                <a:pos x="368" y="102"/>
              </a:cxn>
              <a:cxn ang="0">
                <a:pos x="379" y="146"/>
              </a:cxn>
              <a:cxn ang="0">
                <a:pos x="332" y="192"/>
              </a:cxn>
              <a:cxn ang="0">
                <a:pos x="344" y="281"/>
              </a:cxn>
            </a:cxnLst>
            <a:rect l="0" t="0" r="r" b="b"/>
            <a:pathLst>
              <a:path w="393" h="462">
                <a:moveTo>
                  <a:pt x="332" y="281"/>
                </a:moveTo>
                <a:lnTo>
                  <a:pt x="320" y="360"/>
                </a:lnTo>
                <a:lnTo>
                  <a:pt x="320" y="360"/>
                </a:lnTo>
                <a:lnTo>
                  <a:pt x="320" y="461"/>
                </a:lnTo>
                <a:lnTo>
                  <a:pt x="178" y="461"/>
                </a:lnTo>
                <a:lnTo>
                  <a:pt x="167" y="417"/>
                </a:lnTo>
                <a:lnTo>
                  <a:pt x="36" y="417"/>
                </a:lnTo>
                <a:lnTo>
                  <a:pt x="24" y="271"/>
                </a:lnTo>
                <a:lnTo>
                  <a:pt x="0" y="11"/>
                </a:lnTo>
                <a:lnTo>
                  <a:pt x="392" y="0"/>
                </a:lnTo>
                <a:lnTo>
                  <a:pt x="379" y="57"/>
                </a:lnTo>
                <a:lnTo>
                  <a:pt x="379" y="102"/>
                </a:lnTo>
                <a:lnTo>
                  <a:pt x="368" y="102"/>
                </a:lnTo>
                <a:lnTo>
                  <a:pt x="379" y="146"/>
                </a:lnTo>
                <a:lnTo>
                  <a:pt x="332" y="192"/>
                </a:lnTo>
                <a:lnTo>
                  <a:pt x="344" y="281"/>
                </a:lnTo>
              </a:path>
            </a:pathLst>
          </a:custGeom>
          <a:solidFill>
            <a:srgbClr val="FF0000"/>
          </a:solidFill>
          <a:ln w="9207" cap="flat" cmpd="sng">
            <a:solidFill>
              <a:schemeClr val="bg1">
                <a:lumMod val="75000"/>
              </a:schemeClr>
            </a:solidFill>
            <a:prstDash val="solid"/>
            <a:round/>
            <a:headEnd type="none" w="med" len="med"/>
            <a:tailEnd type="none" w="med" len="med"/>
          </a:ln>
          <a:effectLst/>
        </p:spPr>
        <p:txBody>
          <a:bodyPr/>
          <a:lstStyle/>
          <a:p>
            <a:endParaRPr lang="en-US"/>
          </a:p>
        </p:txBody>
      </p:sp>
      <p:sp>
        <p:nvSpPr>
          <p:cNvPr id="65557" name="Freeform 21"/>
          <p:cNvSpPr>
            <a:spLocks/>
          </p:cNvSpPr>
          <p:nvPr/>
        </p:nvSpPr>
        <p:spPr bwMode="auto">
          <a:xfrm>
            <a:off x="4332290" y="3470277"/>
            <a:ext cx="604837" cy="677863"/>
          </a:xfrm>
          <a:custGeom>
            <a:avLst/>
            <a:gdLst/>
            <a:ahLst/>
            <a:cxnLst>
              <a:cxn ang="0">
                <a:pos x="332" y="281"/>
              </a:cxn>
              <a:cxn ang="0">
                <a:pos x="332" y="281"/>
              </a:cxn>
              <a:cxn ang="0">
                <a:pos x="320" y="360"/>
              </a:cxn>
              <a:cxn ang="0">
                <a:pos x="320" y="360"/>
              </a:cxn>
              <a:cxn ang="0">
                <a:pos x="320" y="461"/>
              </a:cxn>
              <a:cxn ang="0">
                <a:pos x="178" y="461"/>
              </a:cxn>
              <a:cxn ang="0">
                <a:pos x="167" y="417"/>
              </a:cxn>
              <a:cxn ang="0">
                <a:pos x="36" y="417"/>
              </a:cxn>
              <a:cxn ang="0">
                <a:pos x="24" y="271"/>
              </a:cxn>
              <a:cxn ang="0">
                <a:pos x="0" y="11"/>
              </a:cxn>
              <a:cxn ang="0">
                <a:pos x="392" y="0"/>
              </a:cxn>
              <a:cxn ang="0">
                <a:pos x="379" y="57"/>
              </a:cxn>
              <a:cxn ang="0">
                <a:pos x="379" y="102"/>
              </a:cxn>
              <a:cxn ang="0">
                <a:pos x="368" y="102"/>
              </a:cxn>
              <a:cxn ang="0">
                <a:pos x="379" y="146"/>
              </a:cxn>
              <a:cxn ang="0">
                <a:pos x="332" y="192"/>
              </a:cxn>
              <a:cxn ang="0">
                <a:pos x="344" y="281"/>
              </a:cxn>
              <a:cxn ang="0">
                <a:pos x="332" y="281"/>
              </a:cxn>
              <a:cxn ang="0">
                <a:pos x="332" y="281"/>
              </a:cxn>
            </a:cxnLst>
            <a:rect l="0" t="0" r="r" b="b"/>
            <a:pathLst>
              <a:path w="393" h="462">
                <a:moveTo>
                  <a:pt x="332" y="281"/>
                </a:moveTo>
                <a:lnTo>
                  <a:pt x="332" y="281"/>
                </a:lnTo>
                <a:lnTo>
                  <a:pt x="320" y="360"/>
                </a:lnTo>
                <a:lnTo>
                  <a:pt x="320" y="360"/>
                </a:lnTo>
                <a:lnTo>
                  <a:pt x="320" y="461"/>
                </a:lnTo>
                <a:lnTo>
                  <a:pt x="178" y="461"/>
                </a:lnTo>
                <a:lnTo>
                  <a:pt x="167" y="417"/>
                </a:lnTo>
                <a:lnTo>
                  <a:pt x="36" y="417"/>
                </a:lnTo>
                <a:lnTo>
                  <a:pt x="24" y="271"/>
                </a:lnTo>
                <a:lnTo>
                  <a:pt x="0" y="11"/>
                </a:lnTo>
                <a:lnTo>
                  <a:pt x="392" y="0"/>
                </a:lnTo>
                <a:lnTo>
                  <a:pt x="379" y="57"/>
                </a:lnTo>
                <a:lnTo>
                  <a:pt x="379" y="102"/>
                </a:lnTo>
                <a:lnTo>
                  <a:pt x="368" y="102"/>
                </a:lnTo>
                <a:lnTo>
                  <a:pt x="379" y="146"/>
                </a:lnTo>
                <a:lnTo>
                  <a:pt x="332" y="192"/>
                </a:lnTo>
                <a:lnTo>
                  <a:pt x="344" y="281"/>
                </a:lnTo>
                <a:lnTo>
                  <a:pt x="332" y="281"/>
                </a:lnTo>
                <a:lnTo>
                  <a:pt x="332" y="281"/>
                </a:lnTo>
              </a:path>
            </a:pathLst>
          </a:custGeom>
          <a:noFill/>
          <a:ln w="9207" cap="flat" cmpd="sng">
            <a:solidFill>
              <a:schemeClr val="bg1">
                <a:lumMod val="75000"/>
              </a:schemeClr>
            </a:solidFill>
            <a:prstDash val="solid"/>
            <a:round/>
            <a:headEnd type="none" w="med" len="med"/>
            <a:tailEnd type="none" w="med" len="med"/>
          </a:ln>
          <a:effectLst/>
        </p:spPr>
        <p:txBody>
          <a:bodyPr/>
          <a:lstStyle/>
          <a:p>
            <a:endParaRPr lang="en-US"/>
          </a:p>
        </p:txBody>
      </p:sp>
      <p:sp>
        <p:nvSpPr>
          <p:cNvPr id="65558" name="Freeform 22"/>
          <p:cNvSpPr>
            <a:spLocks/>
          </p:cNvSpPr>
          <p:nvPr/>
        </p:nvSpPr>
        <p:spPr bwMode="auto">
          <a:xfrm>
            <a:off x="6169025" y="609600"/>
            <a:ext cx="657225" cy="728663"/>
          </a:xfrm>
          <a:custGeom>
            <a:avLst/>
            <a:gdLst/>
            <a:ahLst/>
            <a:cxnLst>
              <a:cxn ang="0">
                <a:pos x="367" y="416"/>
              </a:cxn>
              <a:cxn ang="0">
                <a:pos x="344" y="439"/>
              </a:cxn>
              <a:cxn ang="0">
                <a:pos x="238" y="484"/>
              </a:cxn>
              <a:cxn ang="0">
                <a:pos x="83" y="495"/>
              </a:cxn>
              <a:cxn ang="0">
                <a:pos x="35" y="259"/>
              </a:cxn>
              <a:cxn ang="0">
                <a:pos x="23" y="270"/>
              </a:cxn>
              <a:cxn ang="0">
                <a:pos x="0" y="23"/>
              </a:cxn>
              <a:cxn ang="0">
                <a:pos x="427" y="0"/>
              </a:cxn>
              <a:cxn ang="0">
                <a:pos x="415" y="57"/>
              </a:cxn>
              <a:cxn ang="0">
                <a:pos x="403" y="57"/>
              </a:cxn>
              <a:cxn ang="0">
                <a:pos x="403" y="102"/>
              </a:cxn>
              <a:cxn ang="0">
                <a:pos x="391" y="147"/>
              </a:cxn>
              <a:cxn ang="0">
                <a:pos x="415" y="180"/>
              </a:cxn>
              <a:cxn ang="0">
                <a:pos x="391" y="214"/>
              </a:cxn>
              <a:cxn ang="0">
                <a:pos x="403" y="259"/>
              </a:cxn>
              <a:cxn ang="0">
                <a:pos x="379" y="237"/>
              </a:cxn>
              <a:cxn ang="0">
                <a:pos x="367" y="259"/>
              </a:cxn>
              <a:cxn ang="0">
                <a:pos x="379" y="372"/>
              </a:cxn>
              <a:cxn ang="0">
                <a:pos x="391" y="394"/>
              </a:cxn>
              <a:cxn ang="0">
                <a:pos x="367" y="405"/>
              </a:cxn>
            </a:cxnLst>
            <a:rect l="0" t="0" r="r" b="b"/>
            <a:pathLst>
              <a:path w="428" h="496">
                <a:moveTo>
                  <a:pt x="367" y="416"/>
                </a:moveTo>
                <a:lnTo>
                  <a:pt x="344" y="439"/>
                </a:lnTo>
                <a:lnTo>
                  <a:pt x="238" y="484"/>
                </a:lnTo>
                <a:lnTo>
                  <a:pt x="83" y="495"/>
                </a:lnTo>
                <a:lnTo>
                  <a:pt x="35" y="259"/>
                </a:lnTo>
                <a:lnTo>
                  <a:pt x="23" y="270"/>
                </a:lnTo>
                <a:lnTo>
                  <a:pt x="0" y="23"/>
                </a:lnTo>
                <a:lnTo>
                  <a:pt x="427" y="0"/>
                </a:lnTo>
                <a:lnTo>
                  <a:pt x="415" y="57"/>
                </a:lnTo>
                <a:lnTo>
                  <a:pt x="403" y="57"/>
                </a:lnTo>
                <a:lnTo>
                  <a:pt x="403" y="102"/>
                </a:lnTo>
                <a:lnTo>
                  <a:pt x="391" y="147"/>
                </a:lnTo>
                <a:lnTo>
                  <a:pt x="415" y="180"/>
                </a:lnTo>
                <a:lnTo>
                  <a:pt x="391" y="214"/>
                </a:lnTo>
                <a:lnTo>
                  <a:pt x="403" y="259"/>
                </a:lnTo>
                <a:lnTo>
                  <a:pt x="379" y="237"/>
                </a:lnTo>
                <a:lnTo>
                  <a:pt x="367" y="259"/>
                </a:lnTo>
                <a:lnTo>
                  <a:pt x="379" y="372"/>
                </a:lnTo>
                <a:lnTo>
                  <a:pt x="391" y="394"/>
                </a:lnTo>
                <a:lnTo>
                  <a:pt x="367" y="405"/>
                </a:lnTo>
              </a:path>
            </a:pathLst>
          </a:custGeom>
          <a:noFill/>
          <a:ln w="9207" cap="flat" cmpd="sng">
            <a:solidFill>
              <a:schemeClr val="bg1">
                <a:lumMod val="75000"/>
              </a:schemeClr>
            </a:solidFill>
            <a:prstDash val="solid"/>
            <a:round/>
            <a:headEnd type="none" w="med" len="med"/>
            <a:tailEnd type="none" w="med" len="med"/>
          </a:ln>
          <a:effectLst/>
        </p:spPr>
        <p:txBody>
          <a:bodyPr/>
          <a:lstStyle/>
          <a:p>
            <a:endParaRPr lang="en-US"/>
          </a:p>
        </p:txBody>
      </p:sp>
      <p:sp>
        <p:nvSpPr>
          <p:cNvPr id="65559" name="Freeform 23"/>
          <p:cNvSpPr>
            <a:spLocks/>
          </p:cNvSpPr>
          <p:nvPr/>
        </p:nvSpPr>
        <p:spPr bwMode="auto">
          <a:xfrm>
            <a:off x="6351588" y="3716338"/>
            <a:ext cx="565150" cy="681037"/>
          </a:xfrm>
          <a:custGeom>
            <a:avLst/>
            <a:gdLst/>
            <a:ahLst/>
            <a:cxnLst>
              <a:cxn ang="0">
                <a:pos x="320" y="192"/>
              </a:cxn>
              <a:cxn ang="0">
                <a:pos x="272" y="372"/>
              </a:cxn>
              <a:cxn ang="0">
                <a:pos x="284" y="395"/>
              </a:cxn>
              <a:cxn ang="0">
                <a:pos x="272" y="395"/>
              </a:cxn>
              <a:cxn ang="0">
                <a:pos x="272" y="462"/>
              </a:cxn>
              <a:cxn ang="0">
                <a:pos x="248" y="451"/>
              </a:cxn>
              <a:cxn ang="0">
                <a:pos x="142" y="439"/>
              </a:cxn>
              <a:cxn ang="0">
                <a:pos x="0" y="384"/>
              </a:cxn>
              <a:cxn ang="0">
                <a:pos x="11" y="338"/>
              </a:cxn>
              <a:cxn ang="0">
                <a:pos x="47" y="249"/>
              </a:cxn>
              <a:cxn ang="0">
                <a:pos x="95" y="214"/>
              </a:cxn>
              <a:cxn ang="0">
                <a:pos x="83" y="46"/>
              </a:cxn>
              <a:cxn ang="0">
                <a:pos x="119" y="46"/>
              </a:cxn>
              <a:cxn ang="0">
                <a:pos x="165" y="35"/>
              </a:cxn>
              <a:cxn ang="0">
                <a:pos x="367" y="0"/>
              </a:cxn>
              <a:cxn ang="0">
                <a:pos x="332" y="147"/>
              </a:cxn>
            </a:cxnLst>
            <a:rect l="0" t="0" r="r" b="b"/>
            <a:pathLst>
              <a:path w="368" h="463">
                <a:moveTo>
                  <a:pt x="320" y="192"/>
                </a:moveTo>
                <a:lnTo>
                  <a:pt x="272" y="372"/>
                </a:lnTo>
                <a:lnTo>
                  <a:pt x="284" y="395"/>
                </a:lnTo>
                <a:lnTo>
                  <a:pt x="272" y="395"/>
                </a:lnTo>
                <a:lnTo>
                  <a:pt x="272" y="462"/>
                </a:lnTo>
                <a:lnTo>
                  <a:pt x="248" y="451"/>
                </a:lnTo>
                <a:lnTo>
                  <a:pt x="142" y="439"/>
                </a:lnTo>
                <a:lnTo>
                  <a:pt x="0" y="384"/>
                </a:lnTo>
                <a:lnTo>
                  <a:pt x="11" y="338"/>
                </a:lnTo>
                <a:lnTo>
                  <a:pt x="47" y="249"/>
                </a:lnTo>
                <a:lnTo>
                  <a:pt x="95" y="214"/>
                </a:lnTo>
                <a:lnTo>
                  <a:pt x="83" y="46"/>
                </a:lnTo>
                <a:lnTo>
                  <a:pt x="119" y="46"/>
                </a:lnTo>
                <a:lnTo>
                  <a:pt x="165" y="35"/>
                </a:lnTo>
                <a:lnTo>
                  <a:pt x="367" y="0"/>
                </a:lnTo>
                <a:lnTo>
                  <a:pt x="332" y="147"/>
                </a:lnTo>
              </a:path>
            </a:pathLst>
          </a:custGeom>
          <a:solidFill>
            <a:srgbClr val="FF0000"/>
          </a:solidFill>
          <a:ln w="9207" cap="flat" cmpd="sng">
            <a:solidFill>
              <a:schemeClr val="bg1">
                <a:lumMod val="75000"/>
              </a:schemeClr>
            </a:solidFill>
            <a:prstDash val="solid"/>
            <a:round/>
            <a:headEnd type="none" w="med" len="med"/>
            <a:tailEnd type="none" w="med" len="med"/>
          </a:ln>
          <a:effectLst/>
        </p:spPr>
        <p:txBody>
          <a:bodyPr/>
          <a:lstStyle/>
          <a:p>
            <a:endParaRPr lang="en-US"/>
          </a:p>
        </p:txBody>
      </p:sp>
      <p:sp>
        <p:nvSpPr>
          <p:cNvPr id="65560" name="Freeform 24"/>
          <p:cNvSpPr>
            <a:spLocks/>
          </p:cNvSpPr>
          <p:nvPr/>
        </p:nvSpPr>
        <p:spPr bwMode="auto">
          <a:xfrm>
            <a:off x="6351588" y="3716338"/>
            <a:ext cx="565150" cy="681037"/>
          </a:xfrm>
          <a:custGeom>
            <a:avLst/>
            <a:gdLst/>
            <a:ahLst/>
            <a:cxnLst>
              <a:cxn ang="0">
                <a:pos x="320" y="192"/>
              </a:cxn>
              <a:cxn ang="0">
                <a:pos x="320" y="192"/>
              </a:cxn>
              <a:cxn ang="0">
                <a:pos x="272" y="372"/>
              </a:cxn>
              <a:cxn ang="0">
                <a:pos x="284" y="395"/>
              </a:cxn>
              <a:cxn ang="0">
                <a:pos x="272" y="395"/>
              </a:cxn>
              <a:cxn ang="0">
                <a:pos x="272" y="462"/>
              </a:cxn>
              <a:cxn ang="0">
                <a:pos x="248" y="451"/>
              </a:cxn>
              <a:cxn ang="0">
                <a:pos x="142" y="439"/>
              </a:cxn>
              <a:cxn ang="0">
                <a:pos x="0" y="384"/>
              </a:cxn>
              <a:cxn ang="0">
                <a:pos x="11" y="338"/>
              </a:cxn>
              <a:cxn ang="0">
                <a:pos x="47" y="249"/>
              </a:cxn>
              <a:cxn ang="0">
                <a:pos x="95" y="214"/>
              </a:cxn>
              <a:cxn ang="0">
                <a:pos x="83" y="46"/>
              </a:cxn>
              <a:cxn ang="0">
                <a:pos x="119" y="46"/>
              </a:cxn>
              <a:cxn ang="0">
                <a:pos x="165" y="35"/>
              </a:cxn>
              <a:cxn ang="0">
                <a:pos x="367" y="0"/>
              </a:cxn>
              <a:cxn ang="0">
                <a:pos x="332" y="147"/>
              </a:cxn>
              <a:cxn ang="0">
                <a:pos x="320" y="192"/>
              </a:cxn>
              <a:cxn ang="0">
                <a:pos x="320" y="192"/>
              </a:cxn>
            </a:cxnLst>
            <a:rect l="0" t="0" r="r" b="b"/>
            <a:pathLst>
              <a:path w="368" h="463">
                <a:moveTo>
                  <a:pt x="320" y="192"/>
                </a:moveTo>
                <a:lnTo>
                  <a:pt x="320" y="192"/>
                </a:lnTo>
                <a:lnTo>
                  <a:pt x="272" y="372"/>
                </a:lnTo>
                <a:lnTo>
                  <a:pt x="284" y="395"/>
                </a:lnTo>
                <a:lnTo>
                  <a:pt x="272" y="395"/>
                </a:lnTo>
                <a:lnTo>
                  <a:pt x="272" y="462"/>
                </a:lnTo>
                <a:lnTo>
                  <a:pt x="248" y="451"/>
                </a:lnTo>
                <a:lnTo>
                  <a:pt x="142" y="439"/>
                </a:lnTo>
                <a:lnTo>
                  <a:pt x="0" y="384"/>
                </a:lnTo>
                <a:lnTo>
                  <a:pt x="11" y="338"/>
                </a:lnTo>
                <a:lnTo>
                  <a:pt x="47" y="249"/>
                </a:lnTo>
                <a:lnTo>
                  <a:pt x="95" y="214"/>
                </a:lnTo>
                <a:lnTo>
                  <a:pt x="83" y="46"/>
                </a:lnTo>
                <a:lnTo>
                  <a:pt x="119" y="46"/>
                </a:lnTo>
                <a:lnTo>
                  <a:pt x="165" y="35"/>
                </a:lnTo>
                <a:lnTo>
                  <a:pt x="367" y="0"/>
                </a:lnTo>
                <a:lnTo>
                  <a:pt x="332" y="147"/>
                </a:lnTo>
                <a:lnTo>
                  <a:pt x="320" y="192"/>
                </a:lnTo>
                <a:lnTo>
                  <a:pt x="320" y="192"/>
                </a:lnTo>
              </a:path>
            </a:pathLst>
          </a:custGeom>
          <a:noFill/>
          <a:ln w="9207" cap="flat" cmpd="sng">
            <a:solidFill>
              <a:schemeClr val="bg1">
                <a:lumMod val="75000"/>
              </a:schemeClr>
            </a:solidFill>
            <a:prstDash val="solid"/>
            <a:round/>
            <a:headEnd type="none" w="med" len="med"/>
            <a:tailEnd type="none" w="med" len="med"/>
          </a:ln>
          <a:effectLst/>
        </p:spPr>
        <p:txBody>
          <a:bodyPr/>
          <a:lstStyle/>
          <a:p>
            <a:endParaRPr lang="en-US"/>
          </a:p>
        </p:txBody>
      </p:sp>
      <p:sp>
        <p:nvSpPr>
          <p:cNvPr id="65561" name="Freeform 25"/>
          <p:cNvSpPr>
            <a:spLocks/>
          </p:cNvSpPr>
          <p:nvPr/>
        </p:nvSpPr>
        <p:spPr bwMode="auto">
          <a:xfrm>
            <a:off x="3952877" y="3403603"/>
            <a:ext cx="417513" cy="479425"/>
          </a:xfrm>
          <a:custGeom>
            <a:avLst/>
            <a:gdLst/>
            <a:ahLst/>
            <a:cxnLst>
              <a:cxn ang="0">
                <a:pos x="11" y="202"/>
              </a:cxn>
              <a:cxn ang="0">
                <a:pos x="0" y="147"/>
              </a:cxn>
              <a:cxn ang="0">
                <a:pos x="0" y="135"/>
              </a:cxn>
              <a:cxn ang="0">
                <a:pos x="0" y="91"/>
              </a:cxn>
              <a:cxn ang="0">
                <a:pos x="0" y="22"/>
              </a:cxn>
              <a:cxn ang="0">
                <a:pos x="248" y="0"/>
              </a:cxn>
              <a:cxn ang="0">
                <a:pos x="248" y="56"/>
              </a:cxn>
              <a:cxn ang="0">
                <a:pos x="272" y="316"/>
              </a:cxn>
              <a:cxn ang="0">
                <a:pos x="95" y="326"/>
              </a:cxn>
            </a:cxnLst>
            <a:rect l="0" t="0" r="r" b="b"/>
            <a:pathLst>
              <a:path w="273" h="327">
                <a:moveTo>
                  <a:pt x="11" y="202"/>
                </a:moveTo>
                <a:lnTo>
                  <a:pt x="0" y="147"/>
                </a:lnTo>
                <a:lnTo>
                  <a:pt x="0" y="135"/>
                </a:lnTo>
                <a:lnTo>
                  <a:pt x="0" y="91"/>
                </a:lnTo>
                <a:lnTo>
                  <a:pt x="0" y="22"/>
                </a:lnTo>
                <a:lnTo>
                  <a:pt x="248" y="0"/>
                </a:lnTo>
                <a:lnTo>
                  <a:pt x="248" y="56"/>
                </a:lnTo>
                <a:lnTo>
                  <a:pt x="272" y="316"/>
                </a:lnTo>
                <a:lnTo>
                  <a:pt x="95" y="326"/>
                </a:lnTo>
              </a:path>
            </a:pathLst>
          </a:custGeom>
          <a:noFill/>
          <a:ln w="9207" cap="flat" cmpd="sng">
            <a:solidFill>
              <a:schemeClr val="bg1">
                <a:lumMod val="75000"/>
              </a:schemeClr>
            </a:solidFill>
            <a:prstDash val="solid"/>
            <a:round/>
            <a:headEnd type="none" w="med" len="med"/>
            <a:tailEnd type="none" w="med" len="med"/>
          </a:ln>
          <a:effectLst/>
        </p:spPr>
        <p:txBody>
          <a:bodyPr/>
          <a:lstStyle/>
          <a:p>
            <a:endParaRPr lang="en-US"/>
          </a:p>
        </p:txBody>
      </p:sp>
      <p:sp>
        <p:nvSpPr>
          <p:cNvPr id="65562" name="Freeform 26"/>
          <p:cNvSpPr>
            <a:spLocks/>
          </p:cNvSpPr>
          <p:nvPr/>
        </p:nvSpPr>
        <p:spPr bwMode="auto">
          <a:xfrm>
            <a:off x="3952877" y="3403603"/>
            <a:ext cx="417513" cy="479425"/>
          </a:xfrm>
          <a:custGeom>
            <a:avLst/>
            <a:gdLst/>
            <a:ahLst/>
            <a:cxnLst>
              <a:cxn ang="0">
                <a:pos x="11" y="202"/>
              </a:cxn>
              <a:cxn ang="0">
                <a:pos x="0" y="147"/>
              </a:cxn>
              <a:cxn ang="0">
                <a:pos x="0" y="135"/>
              </a:cxn>
              <a:cxn ang="0">
                <a:pos x="0" y="91"/>
              </a:cxn>
              <a:cxn ang="0">
                <a:pos x="0" y="22"/>
              </a:cxn>
              <a:cxn ang="0">
                <a:pos x="248" y="0"/>
              </a:cxn>
              <a:cxn ang="0">
                <a:pos x="248" y="56"/>
              </a:cxn>
              <a:cxn ang="0">
                <a:pos x="272" y="316"/>
              </a:cxn>
              <a:cxn ang="0">
                <a:pos x="95" y="326"/>
              </a:cxn>
              <a:cxn ang="0">
                <a:pos x="95" y="326"/>
              </a:cxn>
              <a:cxn ang="0">
                <a:pos x="11" y="326"/>
              </a:cxn>
              <a:cxn ang="0">
                <a:pos x="11" y="270"/>
              </a:cxn>
            </a:cxnLst>
            <a:rect l="0" t="0" r="r" b="b"/>
            <a:pathLst>
              <a:path w="273" h="327">
                <a:moveTo>
                  <a:pt x="11" y="202"/>
                </a:moveTo>
                <a:lnTo>
                  <a:pt x="0" y="147"/>
                </a:lnTo>
                <a:lnTo>
                  <a:pt x="0" y="135"/>
                </a:lnTo>
                <a:lnTo>
                  <a:pt x="0" y="91"/>
                </a:lnTo>
                <a:lnTo>
                  <a:pt x="0" y="22"/>
                </a:lnTo>
                <a:lnTo>
                  <a:pt x="248" y="0"/>
                </a:lnTo>
                <a:lnTo>
                  <a:pt x="248" y="56"/>
                </a:lnTo>
                <a:lnTo>
                  <a:pt x="272" y="316"/>
                </a:lnTo>
                <a:lnTo>
                  <a:pt x="95" y="326"/>
                </a:lnTo>
                <a:lnTo>
                  <a:pt x="95" y="326"/>
                </a:lnTo>
                <a:lnTo>
                  <a:pt x="11" y="326"/>
                </a:lnTo>
                <a:lnTo>
                  <a:pt x="11" y="270"/>
                </a:lnTo>
              </a:path>
            </a:pathLst>
          </a:custGeom>
          <a:noFill/>
          <a:ln w="9207" cap="flat" cmpd="sng">
            <a:solidFill>
              <a:schemeClr val="bg1">
                <a:lumMod val="75000"/>
              </a:schemeClr>
            </a:solidFill>
            <a:prstDash val="solid"/>
            <a:round/>
            <a:headEnd type="none" w="med" len="med"/>
            <a:tailEnd type="none" w="med" len="med"/>
          </a:ln>
          <a:effectLst/>
        </p:spPr>
        <p:txBody>
          <a:bodyPr/>
          <a:lstStyle/>
          <a:p>
            <a:endParaRPr lang="en-US"/>
          </a:p>
        </p:txBody>
      </p:sp>
      <p:sp>
        <p:nvSpPr>
          <p:cNvPr id="65563" name="Freeform 27"/>
          <p:cNvSpPr>
            <a:spLocks/>
          </p:cNvSpPr>
          <p:nvPr/>
        </p:nvSpPr>
        <p:spPr bwMode="auto">
          <a:xfrm>
            <a:off x="4822827" y="3733800"/>
            <a:ext cx="1003300" cy="842963"/>
          </a:xfrm>
          <a:custGeom>
            <a:avLst/>
            <a:gdLst/>
            <a:ahLst/>
            <a:cxnLst>
              <a:cxn ang="0">
                <a:pos x="0" y="281"/>
              </a:cxn>
              <a:cxn ang="0">
                <a:pos x="0" y="180"/>
              </a:cxn>
              <a:cxn ang="0">
                <a:pos x="72" y="169"/>
              </a:cxn>
              <a:cxn ang="0">
                <a:pos x="108" y="135"/>
              </a:cxn>
              <a:cxn ang="0">
                <a:pos x="142" y="124"/>
              </a:cxn>
              <a:cxn ang="0">
                <a:pos x="142" y="147"/>
              </a:cxn>
              <a:cxn ang="0">
                <a:pos x="214" y="91"/>
              </a:cxn>
              <a:cxn ang="0">
                <a:pos x="261" y="79"/>
              </a:cxn>
              <a:cxn ang="0">
                <a:pos x="261" y="56"/>
              </a:cxn>
              <a:cxn ang="0">
                <a:pos x="284" y="68"/>
              </a:cxn>
              <a:cxn ang="0">
                <a:pos x="297" y="34"/>
              </a:cxn>
              <a:cxn ang="0">
                <a:pos x="380" y="12"/>
              </a:cxn>
              <a:cxn ang="0">
                <a:pos x="463" y="0"/>
              </a:cxn>
              <a:cxn ang="0">
                <a:pos x="533" y="79"/>
              </a:cxn>
              <a:cxn ang="0">
                <a:pos x="641" y="135"/>
              </a:cxn>
              <a:cxn ang="0">
                <a:pos x="652" y="147"/>
              </a:cxn>
              <a:cxn ang="0">
                <a:pos x="581" y="270"/>
              </a:cxn>
              <a:cxn ang="0">
                <a:pos x="641" y="293"/>
              </a:cxn>
              <a:cxn ang="0">
                <a:pos x="427" y="427"/>
              </a:cxn>
              <a:cxn ang="0">
                <a:pos x="178" y="573"/>
              </a:cxn>
              <a:cxn ang="0">
                <a:pos x="166" y="551"/>
              </a:cxn>
              <a:cxn ang="0">
                <a:pos x="108" y="563"/>
              </a:cxn>
              <a:cxn ang="0">
                <a:pos x="96" y="495"/>
              </a:cxn>
              <a:cxn ang="0">
                <a:pos x="24" y="450"/>
              </a:cxn>
              <a:cxn ang="0">
                <a:pos x="0" y="416"/>
              </a:cxn>
              <a:cxn ang="0">
                <a:pos x="0" y="315"/>
              </a:cxn>
            </a:cxnLst>
            <a:rect l="0" t="0" r="r" b="b"/>
            <a:pathLst>
              <a:path w="653" h="574">
                <a:moveTo>
                  <a:pt x="0" y="281"/>
                </a:moveTo>
                <a:lnTo>
                  <a:pt x="0" y="180"/>
                </a:lnTo>
                <a:lnTo>
                  <a:pt x="72" y="169"/>
                </a:lnTo>
                <a:lnTo>
                  <a:pt x="108" y="135"/>
                </a:lnTo>
                <a:lnTo>
                  <a:pt x="142" y="124"/>
                </a:lnTo>
                <a:lnTo>
                  <a:pt x="142" y="147"/>
                </a:lnTo>
                <a:lnTo>
                  <a:pt x="214" y="91"/>
                </a:lnTo>
                <a:lnTo>
                  <a:pt x="261" y="79"/>
                </a:lnTo>
                <a:lnTo>
                  <a:pt x="261" y="56"/>
                </a:lnTo>
                <a:lnTo>
                  <a:pt x="284" y="68"/>
                </a:lnTo>
                <a:lnTo>
                  <a:pt x="297" y="34"/>
                </a:lnTo>
                <a:lnTo>
                  <a:pt x="380" y="12"/>
                </a:lnTo>
                <a:lnTo>
                  <a:pt x="463" y="0"/>
                </a:lnTo>
                <a:lnTo>
                  <a:pt x="533" y="79"/>
                </a:lnTo>
                <a:lnTo>
                  <a:pt x="641" y="135"/>
                </a:lnTo>
                <a:lnTo>
                  <a:pt x="652" y="147"/>
                </a:lnTo>
                <a:lnTo>
                  <a:pt x="581" y="270"/>
                </a:lnTo>
                <a:lnTo>
                  <a:pt x="641" y="293"/>
                </a:lnTo>
                <a:lnTo>
                  <a:pt x="427" y="427"/>
                </a:lnTo>
                <a:lnTo>
                  <a:pt x="178" y="573"/>
                </a:lnTo>
                <a:lnTo>
                  <a:pt x="166" y="551"/>
                </a:lnTo>
                <a:lnTo>
                  <a:pt x="108" y="563"/>
                </a:lnTo>
                <a:lnTo>
                  <a:pt x="96" y="495"/>
                </a:lnTo>
                <a:lnTo>
                  <a:pt x="24" y="450"/>
                </a:lnTo>
                <a:lnTo>
                  <a:pt x="0" y="416"/>
                </a:lnTo>
                <a:lnTo>
                  <a:pt x="0" y="315"/>
                </a:lnTo>
              </a:path>
            </a:pathLst>
          </a:custGeom>
          <a:solidFill>
            <a:srgbClr val="FF0000"/>
          </a:solidFill>
          <a:ln w="9207" cap="flat" cmpd="sng">
            <a:solidFill>
              <a:schemeClr val="bg1">
                <a:lumMod val="75000"/>
              </a:schemeClr>
            </a:solidFill>
            <a:prstDash val="solid"/>
            <a:round/>
            <a:headEnd type="none" w="med" len="med"/>
            <a:tailEnd type="none" w="med" len="med"/>
          </a:ln>
          <a:effectLst/>
        </p:spPr>
        <p:txBody>
          <a:bodyPr/>
          <a:lstStyle/>
          <a:p>
            <a:endParaRPr lang="en-US"/>
          </a:p>
        </p:txBody>
      </p:sp>
      <p:sp>
        <p:nvSpPr>
          <p:cNvPr id="65564" name="Freeform 28"/>
          <p:cNvSpPr>
            <a:spLocks/>
          </p:cNvSpPr>
          <p:nvPr/>
        </p:nvSpPr>
        <p:spPr bwMode="auto">
          <a:xfrm>
            <a:off x="6296027" y="4279900"/>
            <a:ext cx="511175" cy="793750"/>
          </a:xfrm>
          <a:custGeom>
            <a:avLst/>
            <a:gdLst/>
            <a:ahLst/>
            <a:cxnLst>
              <a:cxn ang="0">
                <a:pos x="308" y="78"/>
              </a:cxn>
              <a:cxn ang="0">
                <a:pos x="308" y="11"/>
              </a:cxn>
              <a:cxn ang="0">
                <a:pos x="320" y="11"/>
              </a:cxn>
              <a:cxn ang="0">
                <a:pos x="332" y="11"/>
              </a:cxn>
              <a:cxn ang="0">
                <a:pos x="320" y="336"/>
              </a:cxn>
              <a:cxn ang="0">
                <a:pos x="308" y="461"/>
              </a:cxn>
              <a:cxn ang="0">
                <a:pos x="36" y="495"/>
              </a:cxn>
              <a:cxn ang="0">
                <a:pos x="12" y="539"/>
              </a:cxn>
              <a:cxn ang="0">
                <a:pos x="0" y="472"/>
              </a:cxn>
              <a:cxn ang="0">
                <a:pos x="24" y="404"/>
              </a:cxn>
              <a:cxn ang="0">
                <a:pos x="36" y="168"/>
              </a:cxn>
              <a:cxn ang="0">
                <a:pos x="12" y="134"/>
              </a:cxn>
              <a:cxn ang="0">
                <a:pos x="36" y="55"/>
              </a:cxn>
              <a:cxn ang="0">
                <a:pos x="36" y="44"/>
              </a:cxn>
              <a:cxn ang="0">
                <a:pos x="36" y="0"/>
              </a:cxn>
              <a:cxn ang="0">
                <a:pos x="178" y="55"/>
              </a:cxn>
              <a:cxn ang="0">
                <a:pos x="284" y="67"/>
              </a:cxn>
            </a:cxnLst>
            <a:rect l="0" t="0" r="r" b="b"/>
            <a:pathLst>
              <a:path w="333" h="540">
                <a:moveTo>
                  <a:pt x="308" y="78"/>
                </a:moveTo>
                <a:lnTo>
                  <a:pt x="308" y="11"/>
                </a:lnTo>
                <a:lnTo>
                  <a:pt x="320" y="11"/>
                </a:lnTo>
                <a:lnTo>
                  <a:pt x="332" y="11"/>
                </a:lnTo>
                <a:lnTo>
                  <a:pt x="320" y="336"/>
                </a:lnTo>
                <a:lnTo>
                  <a:pt x="308" y="461"/>
                </a:lnTo>
                <a:lnTo>
                  <a:pt x="36" y="495"/>
                </a:lnTo>
                <a:lnTo>
                  <a:pt x="12" y="539"/>
                </a:lnTo>
                <a:lnTo>
                  <a:pt x="0" y="472"/>
                </a:lnTo>
                <a:lnTo>
                  <a:pt x="24" y="404"/>
                </a:lnTo>
                <a:lnTo>
                  <a:pt x="36" y="168"/>
                </a:lnTo>
                <a:lnTo>
                  <a:pt x="12" y="134"/>
                </a:lnTo>
                <a:lnTo>
                  <a:pt x="36" y="55"/>
                </a:lnTo>
                <a:lnTo>
                  <a:pt x="36" y="44"/>
                </a:lnTo>
                <a:lnTo>
                  <a:pt x="36" y="0"/>
                </a:lnTo>
                <a:lnTo>
                  <a:pt x="178" y="55"/>
                </a:lnTo>
                <a:lnTo>
                  <a:pt x="284" y="67"/>
                </a:lnTo>
              </a:path>
            </a:pathLst>
          </a:custGeom>
          <a:noFill/>
          <a:ln w="9207" cap="flat" cmpd="sng">
            <a:solidFill>
              <a:schemeClr val="bg1">
                <a:lumMod val="75000"/>
              </a:schemeClr>
            </a:solidFill>
            <a:prstDash val="solid"/>
            <a:round/>
            <a:headEnd type="none" w="med" len="med"/>
            <a:tailEnd type="none" w="med" len="med"/>
          </a:ln>
          <a:effectLst/>
        </p:spPr>
        <p:txBody>
          <a:bodyPr/>
          <a:lstStyle/>
          <a:p>
            <a:endParaRPr lang="en-US"/>
          </a:p>
        </p:txBody>
      </p:sp>
      <p:sp>
        <p:nvSpPr>
          <p:cNvPr id="65565" name="Freeform 29"/>
          <p:cNvSpPr>
            <a:spLocks/>
          </p:cNvSpPr>
          <p:nvPr/>
        </p:nvSpPr>
        <p:spPr bwMode="auto">
          <a:xfrm>
            <a:off x="6296027" y="4279900"/>
            <a:ext cx="511175" cy="793750"/>
          </a:xfrm>
          <a:custGeom>
            <a:avLst/>
            <a:gdLst/>
            <a:ahLst/>
            <a:cxnLst>
              <a:cxn ang="0">
                <a:pos x="308" y="78"/>
              </a:cxn>
              <a:cxn ang="0">
                <a:pos x="308" y="78"/>
              </a:cxn>
              <a:cxn ang="0">
                <a:pos x="308" y="11"/>
              </a:cxn>
              <a:cxn ang="0">
                <a:pos x="320" y="11"/>
              </a:cxn>
              <a:cxn ang="0">
                <a:pos x="332" y="11"/>
              </a:cxn>
              <a:cxn ang="0">
                <a:pos x="320" y="336"/>
              </a:cxn>
              <a:cxn ang="0">
                <a:pos x="308" y="461"/>
              </a:cxn>
              <a:cxn ang="0">
                <a:pos x="36" y="495"/>
              </a:cxn>
              <a:cxn ang="0">
                <a:pos x="12" y="539"/>
              </a:cxn>
              <a:cxn ang="0">
                <a:pos x="0" y="472"/>
              </a:cxn>
              <a:cxn ang="0">
                <a:pos x="24" y="404"/>
              </a:cxn>
              <a:cxn ang="0">
                <a:pos x="36" y="168"/>
              </a:cxn>
              <a:cxn ang="0">
                <a:pos x="12" y="134"/>
              </a:cxn>
              <a:cxn ang="0">
                <a:pos x="36" y="55"/>
              </a:cxn>
              <a:cxn ang="0">
                <a:pos x="36" y="44"/>
              </a:cxn>
              <a:cxn ang="0">
                <a:pos x="36" y="0"/>
              </a:cxn>
              <a:cxn ang="0">
                <a:pos x="178" y="55"/>
              </a:cxn>
              <a:cxn ang="0">
                <a:pos x="284" y="67"/>
              </a:cxn>
              <a:cxn ang="0">
                <a:pos x="308" y="78"/>
              </a:cxn>
              <a:cxn ang="0">
                <a:pos x="308" y="78"/>
              </a:cxn>
            </a:cxnLst>
            <a:rect l="0" t="0" r="r" b="b"/>
            <a:pathLst>
              <a:path w="333" h="540">
                <a:moveTo>
                  <a:pt x="308" y="78"/>
                </a:moveTo>
                <a:lnTo>
                  <a:pt x="308" y="78"/>
                </a:lnTo>
                <a:lnTo>
                  <a:pt x="308" y="11"/>
                </a:lnTo>
                <a:lnTo>
                  <a:pt x="320" y="11"/>
                </a:lnTo>
                <a:lnTo>
                  <a:pt x="332" y="11"/>
                </a:lnTo>
                <a:lnTo>
                  <a:pt x="320" y="336"/>
                </a:lnTo>
                <a:lnTo>
                  <a:pt x="308" y="461"/>
                </a:lnTo>
                <a:lnTo>
                  <a:pt x="36" y="495"/>
                </a:lnTo>
                <a:lnTo>
                  <a:pt x="12" y="539"/>
                </a:lnTo>
                <a:lnTo>
                  <a:pt x="0" y="472"/>
                </a:lnTo>
                <a:lnTo>
                  <a:pt x="24" y="404"/>
                </a:lnTo>
                <a:lnTo>
                  <a:pt x="36" y="168"/>
                </a:lnTo>
                <a:lnTo>
                  <a:pt x="12" y="134"/>
                </a:lnTo>
                <a:lnTo>
                  <a:pt x="36" y="55"/>
                </a:lnTo>
                <a:lnTo>
                  <a:pt x="36" y="44"/>
                </a:lnTo>
                <a:lnTo>
                  <a:pt x="36" y="0"/>
                </a:lnTo>
                <a:lnTo>
                  <a:pt x="178" y="55"/>
                </a:lnTo>
                <a:lnTo>
                  <a:pt x="284" y="67"/>
                </a:lnTo>
                <a:lnTo>
                  <a:pt x="308" y="78"/>
                </a:lnTo>
                <a:lnTo>
                  <a:pt x="308" y="78"/>
                </a:lnTo>
              </a:path>
            </a:pathLst>
          </a:custGeom>
          <a:solidFill>
            <a:srgbClr val="FF0000"/>
          </a:solidFill>
          <a:ln w="9207" cap="flat" cmpd="sng">
            <a:solidFill>
              <a:schemeClr val="bg1">
                <a:lumMod val="75000"/>
              </a:schemeClr>
            </a:solidFill>
            <a:prstDash val="solid"/>
            <a:round/>
            <a:headEnd type="none" w="med" len="med"/>
            <a:tailEnd type="none" w="med" len="med"/>
          </a:ln>
          <a:effectLst/>
        </p:spPr>
        <p:txBody>
          <a:bodyPr/>
          <a:lstStyle/>
          <a:p>
            <a:endParaRPr lang="en-US"/>
          </a:p>
        </p:txBody>
      </p:sp>
      <p:sp>
        <p:nvSpPr>
          <p:cNvPr id="65566" name="Freeform 30"/>
          <p:cNvSpPr>
            <a:spLocks/>
          </p:cNvSpPr>
          <p:nvPr/>
        </p:nvSpPr>
        <p:spPr bwMode="auto">
          <a:xfrm>
            <a:off x="1185865" y="2973388"/>
            <a:ext cx="530225" cy="449262"/>
          </a:xfrm>
          <a:custGeom>
            <a:avLst/>
            <a:gdLst/>
            <a:ahLst/>
            <a:cxnLst>
              <a:cxn ang="0">
                <a:pos x="48" y="305"/>
              </a:cxn>
              <a:cxn ang="0">
                <a:pos x="95" y="260"/>
              </a:cxn>
              <a:cxn ang="0">
                <a:pos x="59" y="125"/>
              </a:cxn>
              <a:cxn ang="0">
                <a:pos x="0" y="80"/>
              </a:cxn>
              <a:cxn ang="0">
                <a:pos x="0" y="23"/>
              </a:cxn>
              <a:cxn ang="0">
                <a:pos x="48" y="23"/>
              </a:cxn>
              <a:cxn ang="0">
                <a:pos x="84" y="69"/>
              </a:cxn>
              <a:cxn ang="0">
                <a:pos x="119" y="69"/>
              </a:cxn>
              <a:cxn ang="0">
                <a:pos x="131" y="46"/>
              </a:cxn>
              <a:cxn ang="0">
                <a:pos x="191" y="12"/>
              </a:cxn>
              <a:cxn ang="0">
                <a:pos x="250" y="0"/>
              </a:cxn>
              <a:cxn ang="0">
                <a:pos x="285" y="35"/>
              </a:cxn>
              <a:cxn ang="0">
                <a:pos x="309" y="12"/>
              </a:cxn>
              <a:cxn ang="0">
                <a:pos x="332" y="12"/>
              </a:cxn>
              <a:cxn ang="0">
                <a:pos x="344" y="12"/>
              </a:cxn>
            </a:cxnLst>
            <a:rect l="0" t="0" r="r" b="b"/>
            <a:pathLst>
              <a:path w="345" h="306">
                <a:moveTo>
                  <a:pt x="48" y="305"/>
                </a:moveTo>
                <a:lnTo>
                  <a:pt x="95" y="260"/>
                </a:lnTo>
                <a:lnTo>
                  <a:pt x="59" y="125"/>
                </a:lnTo>
                <a:lnTo>
                  <a:pt x="0" y="80"/>
                </a:lnTo>
                <a:lnTo>
                  <a:pt x="0" y="23"/>
                </a:lnTo>
                <a:lnTo>
                  <a:pt x="48" y="23"/>
                </a:lnTo>
                <a:lnTo>
                  <a:pt x="84" y="69"/>
                </a:lnTo>
                <a:lnTo>
                  <a:pt x="119" y="69"/>
                </a:lnTo>
                <a:lnTo>
                  <a:pt x="131" y="46"/>
                </a:lnTo>
                <a:lnTo>
                  <a:pt x="191" y="12"/>
                </a:lnTo>
                <a:lnTo>
                  <a:pt x="250" y="0"/>
                </a:lnTo>
                <a:lnTo>
                  <a:pt x="285" y="35"/>
                </a:lnTo>
                <a:lnTo>
                  <a:pt x="309" y="12"/>
                </a:lnTo>
                <a:lnTo>
                  <a:pt x="332" y="12"/>
                </a:lnTo>
                <a:lnTo>
                  <a:pt x="344" y="12"/>
                </a:lnTo>
              </a:path>
            </a:pathLst>
          </a:custGeom>
          <a:noFill/>
          <a:ln w="9207" cap="flat" cmpd="sng">
            <a:solidFill>
              <a:schemeClr val="bg1">
                <a:lumMod val="75000"/>
              </a:schemeClr>
            </a:solidFill>
            <a:prstDash val="solid"/>
            <a:round/>
            <a:headEnd type="none" w="med" len="med"/>
            <a:tailEnd type="none" w="med" len="med"/>
          </a:ln>
          <a:effectLst/>
        </p:spPr>
        <p:txBody>
          <a:bodyPr/>
          <a:lstStyle/>
          <a:p>
            <a:endParaRPr lang="en-US"/>
          </a:p>
        </p:txBody>
      </p:sp>
      <p:sp>
        <p:nvSpPr>
          <p:cNvPr id="65567" name="Freeform 31"/>
          <p:cNvSpPr>
            <a:spLocks/>
          </p:cNvSpPr>
          <p:nvPr/>
        </p:nvSpPr>
        <p:spPr bwMode="auto">
          <a:xfrm>
            <a:off x="1041400" y="2973388"/>
            <a:ext cx="711200" cy="812800"/>
          </a:xfrm>
          <a:custGeom>
            <a:avLst/>
            <a:gdLst/>
            <a:ahLst/>
            <a:cxnLst>
              <a:cxn ang="0">
                <a:pos x="142" y="305"/>
              </a:cxn>
              <a:cxn ang="0">
                <a:pos x="189" y="260"/>
              </a:cxn>
              <a:cxn ang="0">
                <a:pos x="153" y="125"/>
              </a:cxn>
              <a:cxn ang="0">
                <a:pos x="94" y="80"/>
              </a:cxn>
              <a:cxn ang="0">
                <a:pos x="94" y="23"/>
              </a:cxn>
              <a:cxn ang="0">
                <a:pos x="142" y="23"/>
              </a:cxn>
              <a:cxn ang="0">
                <a:pos x="178" y="69"/>
              </a:cxn>
              <a:cxn ang="0">
                <a:pos x="213" y="69"/>
              </a:cxn>
              <a:cxn ang="0">
                <a:pos x="225" y="46"/>
              </a:cxn>
              <a:cxn ang="0">
                <a:pos x="285" y="12"/>
              </a:cxn>
              <a:cxn ang="0">
                <a:pos x="344" y="0"/>
              </a:cxn>
              <a:cxn ang="0">
                <a:pos x="379" y="35"/>
              </a:cxn>
              <a:cxn ang="0">
                <a:pos x="403" y="12"/>
              </a:cxn>
              <a:cxn ang="0">
                <a:pos x="426" y="12"/>
              </a:cxn>
              <a:cxn ang="0">
                <a:pos x="438" y="12"/>
              </a:cxn>
              <a:cxn ang="0">
                <a:pos x="438" y="12"/>
              </a:cxn>
              <a:cxn ang="0">
                <a:pos x="462" y="12"/>
              </a:cxn>
              <a:cxn ang="0">
                <a:pos x="450" y="203"/>
              </a:cxn>
              <a:cxn ang="0">
                <a:pos x="438" y="203"/>
              </a:cxn>
              <a:cxn ang="0">
                <a:pos x="438" y="282"/>
              </a:cxn>
              <a:cxn ang="0">
                <a:pos x="450" y="282"/>
              </a:cxn>
              <a:cxn ang="0">
                <a:pos x="438" y="484"/>
              </a:cxn>
              <a:cxn ang="0">
                <a:pos x="153" y="552"/>
              </a:cxn>
              <a:cxn ang="0">
                <a:pos x="118" y="530"/>
              </a:cxn>
              <a:cxn ang="0">
                <a:pos x="94" y="473"/>
              </a:cxn>
              <a:cxn ang="0">
                <a:pos x="47" y="473"/>
              </a:cxn>
              <a:cxn ang="0">
                <a:pos x="0" y="440"/>
              </a:cxn>
              <a:cxn ang="0">
                <a:pos x="47" y="384"/>
              </a:cxn>
              <a:cxn ang="0">
                <a:pos x="59" y="338"/>
              </a:cxn>
            </a:cxnLst>
            <a:rect l="0" t="0" r="r" b="b"/>
            <a:pathLst>
              <a:path w="463" h="553">
                <a:moveTo>
                  <a:pt x="142" y="305"/>
                </a:moveTo>
                <a:lnTo>
                  <a:pt x="189" y="260"/>
                </a:lnTo>
                <a:lnTo>
                  <a:pt x="153" y="125"/>
                </a:lnTo>
                <a:lnTo>
                  <a:pt x="94" y="80"/>
                </a:lnTo>
                <a:lnTo>
                  <a:pt x="94" y="23"/>
                </a:lnTo>
                <a:lnTo>
                  <a:pt x="142" y="23"/>
                </a:lnTo>
                <a:lnTo>
                  <a:pt x="178" y="69"/>
                </a:lnTo>
                <a:lnTo>
                  <a:pt x="213" y="69"/>
                </a:lnTo>
                <a:lnTo>
                  <a:pt x="225" y="46"/>
                </a:lnTo>
                <a:lnTo>
                  <a:pt x="285" y="12"/>
                </a:lnTo>
                <a:lnTo>
                  <a:pt x="344" y="0"/>
                </a:lnTo>
                <a:lnTo>
                  <a:pt x="379" y="35"/>
                </a:lnTo>
                <a:lnTo>
                  <a:pt x="403" y="12"/>
                </a:lnTo>
                <a:lnTo>
                  <a:pt x="426" y="12"/>
                </a:lnTo>
                <a:lnTo>
                  <a:pt x="438" y="12"/>
                </a:lnTo>
                <a:lnTo>
                  <a:pt x="438" y="12"/>
                </a:lnTo>
                <a:lnTo>
                  <a:pt x="462" y="12"/>
                </a:lnTo>
                <a:lnTo>
                  <a:pt x="450" y="203"/>
                </a:lnTo>
                <a:lnTo>
                  <a:pt x="438" y="203"/>
                </a:lnTo>
                <a:lnTo>
                  <a:pt x="438" y="282"/>
                </a:lnTo>
                <a:lnTo>
                  <a:pt x="450" y="282"/>
                </a:lnTo>
                <a:lnTo>
                  <a:pt x="438" y="484"/>
                </a:lnTo>
                <a:lnTo>
                  <a:pt x="153" y="552"/>
                </a:lnTo>
                <a:lnTo>
                  <a:pt x="118" y="530"/>
                </a:lnTo>
                <a:lnTo>
                  <a:pt x="94" y="473"/>
                </a:lnTo>
                <a:lnTo>
                  <a:pt x="47" y="473"/>
                </a:lnTo>
                <a:lnTo>
                  <a:pt x="0" y="440"/>
                </a:lnTo>
                <a:lnTo>
                  <a:pt x="47" y="384"/>
                </a:lnTo>
                <a:lnTo>
                  <a:pt x="59" y="338"/>
                </a:lnTo>
              </a:path>
            </a:pathLst>
          </a:custGeom>
          <a:noFill/>
          <a:ln w="9207" cap="flat" cmpd="sng">
            <a:solidFill>
              <a:schemeClr val="bg1">
                <a:lumMod val="75000"/>
              </a:schemeClr>
            </a:solidFill>
            <a:prstDash val="solid"/>
            <a:round/>
            <a:headEnd type="none" w="med" len="med"/>
            <a:tailEnd type="none" w="med" len="med"/>
          </a:ln>
          <a:effectLst/>
        </p:spPr>
        <p:txBody>
          <a:bodyPr/>
          <a:lstStyle/>
          <a:p>
            <a:endParaRPr lang="en-US"/>
          </a:p>
        </p:txBody>
      </p:sp>
      <p:sp>
        <p:nvSpPr>
          <p:cNvPr id="65568" name="Freeform 32"/>
          <p:cNvSpPr>
            <a:spLocks/>
          </p:cNvSpPr>
          <p:nvPr/>
        </p:nvSpPr>
        <p:spPr bwMode="auto">
          <a:xfrm>
            <a:off x="5878513" y="1189038"/>
            <a:ext cx="1001712" cy="1008062"/>
          </a:xfrm>
          <a:custGeom>
            <a:avLst/>
            <a:gdLst/>
            <a:ahLst/>
            <a:cxnLst>
              <a:cxn ang="0">
                <a:pos x="593" y="630"/>
              </a:cxn>
              <a:cxn ang="0">
                <a:pos x="190" y="686"/>
              </a:cxn>
              <a:cxn ang="0">
                <a:pos x="190" y="641"/>
              </a:cxn>
              <a:cxn ang="0">
                <a:pos x="131" y="618"/>
              </a:cxn>
              <a:cxn ang="0">
                <a:pos x="120" y="618"/>
              </a:cxn>
              <a:cxn ang="0">
                <a:pos x="84" y="630"/>
              </a:cxn>
              <a:cxn ang="0">
                <a:pos x="0" y="540"/>
              </a:cxn>
              <a:cxn ang="0">
                <a:pos x="60" y="506"/>
              </a:cxn>
              <a:cxn ang="0">
                <a:pos x="37" y="371"/>
              </a:cxn>
              <a:cxn ang="0">
                <a:pos x="155" y="349"/>
              </a:cxn>
              <a:cxn ang="0">
                <a:pos x="120" y="124"/>
              </a:cxn>
              <a:cxn ang="0">
                <a:pos x="273" y="101"/>
              </a:cxn>
              <a:cxn ang="0">
                <a:pos x="428" y="90"/>
              </a:cxn>
              <a:cxn ang="0">
                <a:pos x="534" y="45"/>
              </a:cxn>
              <a:cxn ang="0">
                <a:pos x="557" y="22"/>
              </a:cxn>
              <a:cxn ang="0">
                <a:pos x="557" y="11"/>
              </a:cxn>
              <a:cxn ang="0">
                <a:pos x="581" y="0"/>
              </a:cxn>
              <a:cxn ang="0">
                <a:pos x="605" y="34"/>
              </a:cxn>
              <a:cxn ang="0">
                <a:pos x="593" y="56"/>
              </a:cxn>
              <a:cxn ang="0">
                <a:pos x="605" y="78"/>
              </a:cxn>
              <a:cxn ang="0">
                <a:pos x="593" y="101"/>
              </a:cxn>
              <a:cxn ang="0">
                <a:pos x="617" y="90"/>
              </a:cxn>
              <a:cxn ang="0">
                <a:pos x="605" y="146"/>
              </a:cxn>
              <a:cxn ang="0">
                <a:pos x="641" y="191"/>
              </a:cxn>
              <a:cxn ang="0">
                <a:pos x="641" y="237"/>
              </a:cxn>
              <a:cxn ang="0">
                <a:pos x="652" y="237"/>
              </a:cxn>
              <a:cxn ang="0">
                <a:pos x="617" y="292"/>
              </a:cxn>
              <a:cxn ang="0">
                <a:pos x="581" y="303"/>
              </a:cxn>
              <a:cxn ang="0">
                <a:pos x="605" y="337"/>
              </a:cxn>
              <a:cxn ang="0">
                <a:pos x="569" y="439"/>
              </a:cxn>
              <a:cxn ang="0">
                <a:pos x="581" y="461"/>
              </a:cxn>
              <a:cxn ang="0">
                <a:pos x="593" y="439"/>
              </a:cxn>
              <a:cxn ang="0">
                <a:pos x="605" y="450"/>
              </a:cxn>
              <a:cxn ang="0">
                <a:pos x="605" y="528"/>
              </a:cxn>
              <a:cxn ang="0">
                <a:pos x="629" y="574"/>
              </a:cxn>
              <a:cxn ang="0">
                <a:pos x="617" y="630"/>
              </a:cxn>
            </a:cxnLst>
            <a:rect l="0" t="0" r="r" b="b"/>
            <a:pathLst>
              <a:path w="653" h="687">
                <a:moveTo>
                  <a:pt x="593" y="630"/>
                </a:moveTo>
                <a:lnTo>
                  <a:pt x="190" y="686"/>
                </a:lnTo>
                <a:lnTo>
                  <a:pt x="190" y="641"/>
                </a:lnTo>
                <a:lnTo>
                  <a:pt x="131" y="618"/>
                </a:lnTo>
                <a:lnTo>
                  <a:pt x="120" y="618"/>
                </a:lnTo>
                <a:lnTo>
                  <a:pt x="84" y="630"/>
                </a:lnTo>
                <a:lnTo>
                  <a:pt x="0" y="540"/>
                </a:lnTo>
                <a:lnTo>
                  <a:pt x="60" y="506"/>
                </a:lnTo>
                <a:lnTo>
                  <a:pt x="37" y="371"/>
                </a:lnTo>
                <a:lnTo>
                  <a:pt x="155" y="349"/>
                </a:lnTo>
                <a:lnTo>
                  <a:pt x="120" y="124"/>
                </a:lnTo>
                <a:lnTo>
                  <a:pt x="273" y="101"/>
                </a:lnTo>
                <a:lnTo>
                  <a:pt x="428" y="90"/>
                </a:lnTo>
                <a:lnTo>
                  <a:pt x="534" y="45"/>
                </a:lnTo>
                <a:lnTo>
                  <a:pt x="557" y="22"/>
                </a:lnTo>
                <a:lnTo>
                  <a:pt x="557" y="11"/>
                </a:lnTo>
                <a:lnTo>
                  <a:pt x="581" y="0"/>
                </a:lnTo>
                <a:lnTo>
                  <a:pt x="605" y="34"/>
                </a:lnTo>
                <a:lnTo>
                  <a:pt x="593" y="56"/>
                </a:lnTo>
                <a:lnTo>
                  <a:pt x="605" y="78"/>
                </a:lnTo>
                <a:lnTo>
                  <a:pt x="593" y="101"/>
                </a:lnTo>
                <a:lnTo>
                  <a:pt x="617" y="90"/>
                </a:lnTo>
                <a:lnTo>
                  <a:pt x="605" y="146"/>
                </a:lnTo>
                <a:lnTo>
                  <a:pt x="641" y="191"/>
                </a:lnTo>
                <a:lnTo>
                  <a:pt x="641" y="237"/>
                </a:lnTo>
                <a:lnTo>
                  <a:pt x="652" y="237"/>
                </a:lnTo>
                <a:lnTo>
                  <a:pt x="617" y="292"/>
                </a:lnTo>
                <a:lnTo>
                  <a:pt x="581" y="303"/>
                </a:lnTo>
                <a:lnTo>
                  <a:pt x="605" y="337"/>
                </a:lnTo>
                <a:lnTo>
                  <a:pt x="569" y="439"/>
                </a:lnTo>
                <a:lnTo>
                  <a:pt x="581" y="461"/>
                </a:lnTo>
                <a:lnTo>
                  <a:pt x="593" y="439"/>
                </a:lnTo>
                <a:lnTo>
                  <a:pt x="605" y="450"/>
                </a:lnTo>
                <a:lnTo>
                  <a:pt x="605" y="528"/>
                </a:lnTo>
                <a:lnTo>
                  <a:pt x="629" y="574"/>
                </a:lnTo>
                <a:lnTo>
                  <a:pt x="617" y="630"/>
                </a:lnTo>
              </a:path>
            </a:pathLst>
          </a:custGeom>
          <a:noFill/>
          <a:ln w="9207" cap="flat" cmpd="sng">
            <a:solidFill>
              <a:schemeClr val="bg1">
                <a:lumMod val="75000"/>
              </a:schemeClr>
            </a:solidFill>
            <a:prstDash val="solid"/>
            <a:round/>
            <a:headEnd type="none" w="med" len="med"/>
            <a:tailEnd type="none" w="med" len="med"/>
          </a:ln>
          <a:effectLst/>
        </p:spPr>
        <p:txBody>
          <a:bodyPr/>
          <a:lstStyle/>
          <a:p>
            <a:endParaRPr lang="en-US"/>
          </a:p>
        </p:txBody>
      </p:sp>
      <p:sp>
        <p:nvSpPr>
          <p:cNvPr id="65569" name="Freeform 33"/>
          <p:cNvSpPr>
            <a:spLocks/>
          </p:cNvSpPr>
          <p:nvPr/>
        </p:nvSpPr>
        <p:spPr bwMode="auto">
          <a:xfrm>
            <a:off x="5878513" y="1189038"/>
            <a:ext cx="1001712" cy="1008062"/>
          </a:xfrm>
          <a:custGeom>
            <a:avLst/>
            <a:gdLst/>
            <a:ahLst/>
            <a:cxnLst>
              <a:cxn ang="0">
                <a:pos x="593" y="630"/>
              </a:cxn>
              <a:cxn ang="0">
                <a:pos x="593" y="630"/>
              </a:cxn>
              <a:cxn ang="0">
                <a:pos x="190" y="686"/>
              </a:cxn>
              <a:cxn ang="0">
                <a:pos x="190" y="641"/>
              </a:cxn>
              <a:cxn ang="0">
                <a:pos x="131" y="618"/>
              </a:cxn>
              <a:cxn ang="0">
                <a:pos x="120" y="618"/>
              </a:cxn>
              <a:cxn ang="0">
                <a:pos x="84" y="630"/>
              </a:cxn>
              <a:cxn ang="0">
                <a:pos x="0" y="540"/>
              </a:cxn>
              <a:cxn ang="0">
                <a:pos x="60" y="506"/>
              </a:cxn>
              <a:cxn ang="0">
                <a:pos x="37" y="371"/>
              </a:cxn>
              <a:cxn ang="0">
                <a:pos x="155" y="349"/>
              </a:cxn>
              <a:cxn ang="0">
                <a:pos x="120" y="124"/>
              </a:cxn>
              <a:cxn ang="0">
                <a:pos x="273" y="101"/>
              </a:cxn>
              <a:cxn ang="0">
                <a:pos x="428" y="90"/>
              </a:cxn>
              <a:cxn ang="0">
                <a:pos x="534" y="45"/>
              </a:cxn>
              <a:cxn ang="0">
                <a:pos x="557" y="22"/>
              </a:cxn>
              <a:cxn ang="0">
                <a:pos x="557" y="11"/>
              </a:cxn>
              <a:cxn ang="0">
                <a:pos x="581" y="0"/>
              </a:cxn>
              <a:cxn ang="0">
                <a:pos x="605" y="34"/>
              </a:cxn>
              <a:cxn ang="0">
                <a:pos x="593" y="56"/>
              </a:cxn>
              <a:cxn ang="0">
                <a:pos x="605" y="78"/>
              </a:cxn>
              <a:cxn ang="0">
                <a:pos x="593" y="101"/>
              </a:cxn>
              <a:cxn ang="0">
                <a:pos x="617" y="90"/>
              </a:cxn>
              <a:cxn ang="0">
                <a:pos x="605" y="146"/>
              </a:cxn>
              <a:cxn ang="0">
                <a:pos x="641" y="191"/>
              </a:cxn>
              <a:cxn ang="0">
                <a:pos x="641" y="237"/>
              </a:cxn>
              <a:cxn ang="0">
                <a:pos x="652" y="237"/>
              </a:cxn>
              <a:cxn ang="0">
                <a:pos x="617" y="292"/>
              </a:cxn>
              <a:cxn ang="0">
                <a:pos x="581" y="303"/>
              </a:cxn>
              <a:cxn ang="0">
                <a:pos x="605" y="337"/>
              </a:cxn>
              <a:cxn ang="0">
                <a:pos x="569" y="439"/>
              </a:cxn>
              <a:cxn ang="0">
                <a:pos x="581" y="461"/>
              </a:cxn>
              <a:cxn ang="0">
                <a:pos x="593" y="439"/>
              </a:cxn>
              <a:cxn ang="0">
                <a:pos x="605" y="450"/>
              </a:cxn>
              <a:cxn ang="0">
                <a:pos x="605" y="528"/>
              </a:cxn>
              <a:cxn ang="0">
                <a:pos x="629" y="574"/>
              </a:cxn>
              <a:cxn ang="0">
                <a:pos x="617" y="630"/>
              </a:cxn>
              <a:cxn ang="0">
                <a:pos x="593" y="630"/>
              </a:cxn>
              <a:cxn ang="0">
                <a:pos x="593" y="630"/>
              </a:cxn>
            </a:cxnLst>
            <a:rect l="0" t="0" r="r" b="b"/>
            <a:pathLst>
              <a:path w="653" h="687">
                <a:moveTo>
                  <a:pt x="593" y="630"/>
                </a:moveTo>
                <a:lnTo>
                  <a:pt x="593" y="630"/>
                </a:lnTo>
                <a:lnTo>
                  <a:pt x="190" y="686"/>
                </a:lnTo>
                <a:lnTo>
                  <a:pt x="190" y="641"/>
                </a:lnTo>
                <a:lnTo>
                  <a:pt x="131" y="618"/>
                </a:lnTo>
                <a:lnTo>
                  <a:pt x="120" y="618"/>
                </a:lnTo>
                <a:lnTo>
                  <a:pt x="84" y="630"/>
                </a:lnTo>
                <a:lnTo>
                  <a:pt x="0" y="540"/>
                </a:lnTo>
                <a:lnTo>
                  <a:pt x="60" y="506"/>
                </a:lnTo>
                <a:lnTo>
                  <a:pt x="37" y="371"/>
                </a:lnTo>
                <a:lnTo>
                  <a:pt x="155" y="349"/>
                </a:lnTo>
                <a:lnTo>
                  <a:pt x="120" y="124"/>
                </a:lnTo>
                <a:lnTo>
                  <a:pt x="273" y="101"/>
                </a:lnTo>
                <a:lnTo>
                  <a:pt x="428" y="90"/>
                </a:lnTo>
                <a:lnTo>
                  <a:pt x="534" y="45"/>
                </a:lnTo>
                <a:lnTo>
                  <a:pt x="557" y="22"/>
                </a:lnTo>
                <a:lnTo>
                  <a:pt x="557" y="11"/>
                </a:lnTo>
                <a:lnTo>
                  <a:pt x="581" y="0"/>
                </a:lnTo>
                <a:lnTo>
                  <a:pt x="605" y="34"/>
                </a:lnTo>
                <a:lnTo>
                  <a:pt x="593" y="56"/>
                </a:lnTo>
                <a:lnTo>
                  <a:pt x="605" y="78"/>
                </a:lnTo>
                <a:lnTo>
                  <a:pt x="593" y="101"/>
                </a:lnTo>
                <a:lnTo>
                  <a:pt x="617" y="90"/>
                </a:lnTo>
                <a:lnTo>
                  <a:pt x="605" y="146"/>
                </a:lnTo>
                <a:lnTo>
                  <a:pt x="641" y="191"/>
                </a:lnTo>
                <a:lnTo>
                  <a:pt x="641" y="237"/>
                </a:lnTo>
                <a:lnTo>
                  <a:pt x="652" y="237"/>
                </a:lnTo>
                <a:lnTo>
                  <a:pt x="617" y="292"/>
                </a:lnTo>
                <a:lnTo>
                  <a:pt x="581" y="303"/>
                </a:lnTo>
                <a:lnTo>
                  <a:pt x="605" y="337"/>
                </a:lnTo>
                <a:lnTo>
                  <a:pt x="569" y="439"/>
                </a:lnTo>
                <a:lnTo>
                  <a:pt x="581" y="461"/>
                </a:lnTo>
                <a:lnTo>
                  <a:pt x="593" y="439"/>
                </a:lnTo>
                <a:lnTo>
                  <a:pt x="605" y="450"/>
                </a:lnTo>
                <a:lnTo>
                  <a:pt x="605" y="528"/>
                </a:lnTo>
                <a:lnTo>
                  <a:pt x="629" y="574"/>
                </a:lnTo>
                <a:lnTo>
                  <a:pt x="617" y="630"/>
                </a:lnTo>
                <a:lnTo>
                  <a:pt x="593" y="630"/>
                </a:lnTo>
                <a:lnTo>
                  <a:pt x="593" y="630"/>
                </a:lnTo>
              </a:path>
            </a:pathLst>
          </a:custGeom>
          <a:noFill/>
          <a:ln w="9207" cap="flat" cmpd="sng">
            <a:solidFill>
              <a:schemeClr val="bg1">
                <a:lumMod val="75000"/>
              </a:schemeClr>
            </a:solidFill>
            <a:prstDash val="solid"/>
            <a:round/>
            <a:headEnd type="none" w="med" len="med"/>
            <a:tailEnd type="none" w="med" len="med"/>
          </a:ln>
          <a:effectLst/>
        </p:spPr>
        <p:txBody>
          <a:bodyPr/>
          <a:lstStyle/>
          <a:p>
            <a:endParaRPr lang="en-US"/>
          </a:p>
        </p:txBody>
      </p:sp>
      <p:sp>
        <p:nvSpPr>
          <p:cNvPr id="65570" name="Freeform 34"/>
          <p:cNvSpPr>
            <a:spLocks/>
          </p:cNvSpPr>
          <p:nvPr/>
        </p:nvSpPr>
        <p:spPr bwMode="auto">
          <a:xfrm>
            <a:off x="5478463" y="642941"/>
            <a:ext cx="819150" cy="1127125"/>
          </a:xfrm>
          <a:custGeom>
            <a:avLst/>
            <a:gdLst/>
            <a:ahLst/>
            <a:cxnLst>
              <a:cxn ang="0">
                <a:pos x="450" y="0"/>
              </a:cxn>
              <a:cxn ang="0">
                <a:pos x="473" y="247"/>
              </a:cxn>
              <a:cxn ang="0">
                <a:pos x="485" y="236"/>
              </a:cxn>
              <a:cxn ang="0">
                <a:pos x="533" y="472"/>
              </a:cxn>
              <a:cxn ang="0">
                <a:pos x="380" y="495"/>
              </a:cxn>
              <a:cxn ang="0">
                <a:pos x="415" y="720"/>
              </a:cxn>
              <a:cxn ang="0">
                <a:pos x="297" y="742"/>
              </a:cxn>
              <a:cxn ang="0">
                <a:pos x="129" y="765"/>
              </a:cxn>
              <a:cxn ang="0">
                <a:pos x="129" y="708"/>
              </a:cxn>
              <a:cxn ang="0">
                <a:pos x="141" y="708"/>
              </a:cxn>
              <a:cxn ang="0">
                <a:pos x="59" y="45"/>
              </a:cxn>
              <a:cxn ang="0">
                <a:pos x="0" y="45"/>
              </a:cxn>
              <a:cxn ang="0">
                <a:pos x="0" y="11"/>
              </a:cxn>
            </a:cxnLst>
            <a:rect l="0" t="0" r="r" b="b"/>
            <a:pathLst>
              <a:path w="534" h="766">
                <a:moveTo>
                  <a:pt x="450" y="0"/>
                </a:moveTo>
                <a:lnTo>
                  <a:pt x="473" y="247"/>
                </a:lnTo>
                <a:lnTo>
                  <a:pt x="485" y="236"/>
                </a:lnTo>
                <a:lnTo>
                  <a:pt x="533" y="472"/>
                </a:lnTo>
                <a:lnTo>
                  <a:pt x="380" y="495"/>
                </a:lnTo>
                <a:lnTo>
                  <a:pt x="415" y="720"/>
                </a:lnTo>
                <a:lnTo>
                  <a:pt x="297" y="742"/>
                </a:lnTo>
                <a:lnTo>
                  <a:pt x="129" y="765"/>
                </a:lnTo>
                <a:lnTo>
                  <a:pt x="129" y="708"/>
                </a:lnTo>
                <a:lnTo>
                  <a:pt x="141" y="708"/>
                </a:lnTo>
                <a:lnTo>
                  <a:pt x="59" y="45"/>
                </a:lnTo>
                <a:lnTo>
                  <a:pt x="0" y="45"/>
                </a:lnTo>
                <a:lnTo>
                  <a:pt x="0" y="11"/>
                </a:lnTo>
              </a:path>
            </a:pathLst>
          </a:custGeom>
          <a:noFill/>
          <a:ln w="9207" cap="flat" cmpd="sng">
            <a:solidFill>
              <a:schemeClr val="bg1">
                <a:lumMod val="75000"/>
              </a:schemeClr>
            </a:solidFill>
            <a:prstDash val="solid"/>
            <a:round/>
            <a:headEnd type="none" w="med" len="med"/>
            <a:tailEnd type="none" w="med" len="med"/>
          </a:ln>
          <a:effectLst/>
        </p:spPr>
        <p:txBody>
          <a:bodyPr/>
          <a:lstStyle/>
          <a:p>
            <a:endParaRPr lang="en-US"/>
          </a:p>
        </p:txBody>
      </p:sp>
      <p:sp>
        <p:nvSpPr>
          <p:cNvPr id="65571" name="Freeform 35"/>
          <p:cNvSpPr>
            <a:spLocks/>
          </p:cNvSpPr>
          <p:nvPr/>
        </p:nvSpPr>
        <p:spPr bwMode="auto">
          <a:xfrm>
            <a:off x="5478465" y="2774950"/>
            <a:ext cx="674687" cy="382588"/>
          </a:xfrm>
          <a:custGeom>
            <a:avLst/>
            <a:gdLst/>
            <a:ahLst/>
            <a:cxnLst>
              <a:cxn ang="0">
                <a:pos x="23" y="0"/>
              </a:cxn>
              <a:cxn ang="0">
                <a:pos x="141" y="56"/>
              </a:cxn>
              <a:cxn ang="0">
                <a:pos x="284" y="34"/>
              </a:cxn>
              <a:cxn ang="0">
                <a:pos x="284" y="56"/>
              </a:cxn>
              <a:cxn ang="0">
                <a:pos x="355" y="56"/>
              </a:cxn>
              <a:cxn ang="0">
                <a:pos x="344" y="34"/>
              </a:cxn>
              <a:cxn ang="0">
                <a:pos x="403" y="22"/>
              </a:cxn>
              <a:cxn ang="0">
                <a:pos x="438" y="259"/>
              </a:cxn>
              <a:cxn ang="0">
                <a:pos x="141" y="259"/>
              </a:cxn>
              <a:cxn ang="0">
                <a:pos x="0" y="203"/>
              </a:cxn>
              <a:cxn ang="0">
                <a:pos x="0" y="146"/>
              </a:cxn>
              <a:cxn ang="0">
                <a:pos x="23" y="146"/>
              </a:cxn>
              <a:cxn ang="0">
                <a:pos x="12" y="123"/>
              </a:cxn>
              <a:cxn ang="0">
                <a:pos x="36" y="101"/>
              </a:cxn>
            </a:cxnLst>
            <a:rect l="0" t="0" r="r" b="b"/>
            <a:pathLst>
              <a:path w="439" h="260">
                <a:moveTo>
                  <a:pt x="23" y="0"/>
                </a:moveTo>
                <a:lnTo>
                  <a:pt x="141" y="56"/>
                </a:lnTo>
                <a:lnTo>
                  <a:pt x="284" y="34"/>
                </a:lnTo>
                <a:lnTo>
                  <a:pt x="284" y="56"/>
                </a:lnTo>
                <a:lnTo>
                  <a:pt x="355" y="56"/>
                </a:lnTo>
                <a:lnTo>
                  <a:pt x="344" y="34"/>
                </a:lnTo>
                <a:lnTo>
                  <a:pt x="403" y="22"/>
                </a:lnTo>
                <a:lnTo>
                  <a:pt x="438" y="259"/>
                </a:lnTo>
                <a:lnTo>
                  <a:pt x="141" y="259"/>
                </a:lnTo>
                <a:lnTo>
                  <a:pt x="0" y="203"/>
                </a:lnTo>
                <a:lnTo>
                  <a:pt x="0" y="146"/>
                </a:lnTo>
                <a:lnTo>
                  <a:pt x="23" y="146"/>
                </a:lnTo>
                <a:lnTo>
                  <a:pt x="12" y="123"/>
                </a:lnTo>
                <a:lnTo>
                  <a:pt x="36" y="101"/>
                </a:lnTo>
              </a:path>
            </a:pathLst>
          </a:custGeom>
          <a:noFill/>
          <a:ln w="9207" cap="flat" cmpd="sng">
            <a:solidFill>
              <a:schemeClr val="bg1">
                <a:lumMod val="75000"/>
              </a:schemeClr>
            </a:solidFill>
            <a:prstDash val="solid"/>
            <a:round/>
            <a:headEnd type="none" w="med" len="med"/>
            <a:tailEnd type="none" w="med" len="med"/>
          </a:ln>
          <a:effectLst/>
        </p:spPr>
        <p:txBody>
          <a:bodyPr/>
          <a:lstStyle/>
          <a:p>
            <a:endParaRPr lang="en-US"/>
          </a:p>
        </p:txBody>
      </p:sp>
      <p:sp>
        <p:nvSpPr>
          <p:cNvPr id="65572" name="Freeform 36"/>
          <p:cNvSpPr>
            <a:spLocks/>
          </p:cNvSpPr>
          <p:nvPr/>
        </p:nvSpPr>
        <p:spPr bwMode="auto">
          <a:xfrm>
            <a:off x="1731963" y="2938467"/>
            <a:ext cx="584200" cy="350837"/>
          </a:xfrm>
          <a:custGeom>
            <a:avLst/>
            <a:gdLst/>
            <a:ahLst/>
            <a:cxnLst>
              <a:cxn ang="0">
                <a:pos x="0" y="226"/>
              </a:cxn>
              <a:cxn ang="0">
                <a:pos x="12" y="35"/>
              </a:cxn>
              <a:cxn ang="0">
                <a:pos x="12" y="0"/>
              </a:cxn>
              <a:cxn ang="0">
                <a:pos x="319" y="12"/>
              </a:cxn>
              <a:cxn ang="0">
                <a:pos x="379" y="12"/>
              </a:cxn>
              <a:cxn ang="0">
                <a:pos x="344" y="92"/>
              </a:cxn>
              <a:cxn ang="0">
                <a:pos x="379" y="92"/>
              </a:cxn>
              <a:cxn ang="0">
                <a:pos x="367" y="136"/>
              </a:cxn>
              <a:cxn ang="0">
                <a:pos x="367" y="170"/>
              </a:cxn>
              <a:cxn ang="0">
                <a:pos x="355" y="170"/>
              </a:cxn>
              <a:cxn ang="0">
                <a:pos x="355" y="203"/>
              </a:cxn>
              <a:cxn ang="0">
                <a:pos x="344" y="203"/>
              </a:cxn>
              <a:cxn ang="0">
                <a:pos x="344" y="238"/>
              </a:cxn>
              <a:cxn ang="0">
                <a:pos x="107" y="226"/>
              </a:cxn>
            </a:cxnLst>
            <a:rect l="0" t="0" r="r" b="b"/>
            <a:pathLst>
              <a:path w="380" h="239">
                <a:moveTo>
                  <a:pt x="0" y="226"/>
                </a:moveTo>
                <a:lnTo>
                  <a:pt x="12" y="35"/>
                </a:lnTo>
                <a:lnTo>
                  <a:pt x="12" y="0"/>
                </a:lnTo>
                <a:lnTo>
                  <a:pt x="319" y="12"/>
                </a:lnTo>
                <a:lnTo>
                  <a:pt x="379" y="12"/>
                </a:lnTo>
                <a:lnTo>
                  <a:pt x="344" y="92"/>
                </a:lnTo>
                <a:lnTo>
                  <a:pt x="379" y="92"/>
                </a:lnTo>
                <a:lnTo>
                  <a:pt x="367" y="136"/>
                </a:lnTo>
                <a:lnTo>
                  <a:pt x="367" y="170"/>
                </a:lnTo>
                <a:lnTo>
                  <a:pt x="355" y="170"/>
                </a:lnTo>
                <a:lnTo>
                  <a:pt x="355" y="203"/>
                </a:lnTo>
                <a:lnTo>
                  <a:pt x="344" y="203"/>
                </a:lnTo>
                <a:lnTo>
                  <a:pt x="344" y="238"/>
                </a:lnTo>
                <a:lnTo>
                  <a:pt x="107" y="226"/>
                </a:lnTo>
              </a:path>
            </a:pathLst>
          </a:custGeom>
          <a:noFill/>
          <a:ln w="9207" cap="flat" cmpd="sng">
            <a:solidFill>
              <a:schemeClr val="bg1">
                <a:lumMod val="75000"/>
              </a:schemeClr>
            </a:solidFill>
            <a:prstDash val="solid"/>
            <a:round/>
            <a:headEnd type="none" w="med" len="med"/>
            <a:tailEnd type="none" w="med" len="med"/>
          </a:ln>
          <a:effectLst/>
        </p:spPr>
        <p:txBody>
          <a:bodyPr/>
          <a:lstStyle/>
          <a:p>
            <a:endParaRPr lang="en-US"/>
          </a:p>
        </p:txBody>
      </p:sp>
      <p:sp>
        <p:nvSpPr>
          <p:cNvPr id="65573" name="Freeform 37"/>
          <p:cNvSpPr>
            <a:spLocks/>
          </p:cNvSpPr>
          <p:nvPr/>
        </p:nvSpPr>
        <p:spPr bwMode="auto">
          <a:xfrm>
            <a:off x="1731963" y="2938467"/>
            <a:ext cx="584200" cy="350837"/>
          </a:xfrm>
          <a:custGeom>
            <a:avLst/>
            <a:gdLst/>
            <a:ahLst/>
            <a:cxnLst>
              <a:cxn ang="0">
                <a:pos x="0" y="226"/>
              </a:cxn>
              <a:cxn ang="0">
                <a:pos x="0" y="226"/>
              </a:cxn>
              <a:cxn ang="0">
                <a:pos x="12" y="35"/>
              </a:cxn>
              <a:cxn ang="0">
                <a:pos x="12" y="0"/>
              </a:cxn>
              <a:cxn ang="0">
                <a:pos x="319" y="12"/>
              </a:cxn>
              <a:cxn ang="0">
                <a:pos x="379" y="12"/>
              </a:cxn>
              <a:cxn ang="0">
                <a:pos x="344" y="92"/>
              </a:cxn>
              <a:cxn ang="0">
                <a:pos x="379" y="92"/>
              </a:cxn>
              <a:cxn ang="0">
                <a:pos x="367" y="136"/>
              </a:cxn>
              <a:cxn ang="0">
                <a:pos x="367" y="170"/>
              </a:cxn>
              <a:cxn ang="0">
                <a:pos x="355" y="170"/>
              </a:cxn>
              <a:cxn ang="0">
                <a:pos x="355" y="203"/>
              </a:cxn>
              <a:cxn ang="0">
                <a:pos x="344" y="203"/>
              </a:cxn>
              <a:cxn ang="0">
                <a:pos x="344" y="238"/>
              </a:cxn>
              <a:cxn ang="0">
                <a:pos x="107" y="226"/>
              </a:cxn>
              <a:cxn ang="0">
                <a:pos x="0" y="226"/>
              </a:cxn>
              <a:cxn ang="0">
                <a:pos x="0" y="226"/>
              </a:cxn>
            </a:cxnLst>
            <a:rect l="0" t="0" r="r" b="b"/>
            <a:pathLst>
              <a:path w="380" h="239">
                <a:moveTo>
                  <a:pt x="0" y="226"/>
                </a:moveTo>
                <a:lnTo>
                  <a:pt x="0" y="226"/>
                </a:lnTo>
                <a:lnTo>
                  <a:pt x="12" y="35"/>
                </a:lnTo>
                <a:lnTo>
                  <a:pt x="12" y="0"/>
                </a:lnTo>
                <a:lnTo>
                  <a:pt x="319" y="12"/>
                </a:lnTo>
                <a:lnTo>
                  <a:pt x="379" y="12"/>
                </a:lnTo>
                <a:lnTo>
                  <a:pt x="344" y="92"/>
                </a:lnTo>
                <a:lnTo>
                  <a:pt x="379" y="92"/>
                </a:lnTo>
                <a:lnTo>
                  <a:pt x="367" y="136"/>
                </a:lnTo>
                <a:lnTo>
                  <a:pt x="367" y="170"/>
                </a:lnTo>
                <a:lnTo>
                  <a:pt x="355" y="170"/>
                </a:lnTo>
                <a:lnTo>
                  <a:pt x="355" y="203"/>
                </a:lnTo>
                <a:lnTo>
                  <a:pt x="344" y="203"/>
                </a:lnTo>
                <a:lnTo>
                  <a:pt x="344" y="238"/>
                </a:lnTo>
                <a:lnTo>
                  <a:pt x="107" y="226"/>
                </a:lnTo>
                <a:lnTo>
                  <a:pt x="0" y="226"/>
                </a:lnTo>
                <a:lnTo>
                  <a:pt x="0" y="226"/>
                </a:lnTo>
              </a:path>
            </a:pathLst>
          </a:custGeom>
          <a:noFill/>
          <a:ln w="9207" cap="flat" cmpd="sng">
            <a:solidFill>
              <a:schemeClr val="bg1">
                <a:lumMod val="75000"/>
              </a:schemeClr>
            </a:solidFill>
            <a:prstDash val="solid"/>
            <a:round/>
            <a:headEnd type="none" w="med" len="med"/>
            <a:tailEnd type="none" w="med" len="med"/>
          </a:ln>
          <a:effectLst/>
        </p:spPr>
        <p:txBody>
          <a:bodyPr/>
          <a:lstStyle/>
          <a:p>
            <a:endParaRPr lang="en-US"/>
          </a:p>
        </p:txBody>
      </p:sp>
      <p:sp>
        <p:nvSpPr>
          <p:cNvPr id="65574" name="Freeform 38"/>
          <p:cNvSpPr>
            <a:spLocks/>
          </p:cNvSpPr>
          <p:nvPr/>
        </p:nvSpPr>
        <p:spPr bwMode="auto">
          <a:xfrm>
            <a:off x="5715002" y="3784600"/>
            <a:ext cx="784225" cy="463550"/>
          </a:xfrm>
          <a:custGeom>
            <a:avLst/>
            <a:gdLst/>
            <a:ahLst/>
            <a:cxnLst>
              <a:cxn ang="0">
                <a:pos x="166" y="101"/>
              </a:cxn>
              <a:cxn ang="0">
                <a:pos x="201" y="90"/>
              </a:cxn>
              <a:cxn ang="0">
                <a:pos x="190" y="57"/>
              </a:cxn>
              <a:cxn ang="0">
                <a:pos x="498" y="0"/>
              </a:cxn>
              <a:cxn ang="0">
                <a:pos x="510" y="168"/>
              </a:cxn>
              <a:cxn ang="0">
                <a:pos x="462" y="203"/>
              </a:cxn>
              <a:cxn ang="0">
                <a:pos x="426" y="292"/>
              </a:cxn>
              <a:cxn ang="0">
                <a:pos x="355" y="247"/>
              </a:cxn>
              <a:cxn ang="0">
                <a:pos x="331" y="259"/>
              </a:cxn>
              <a:cxn ang="0">
                <a:pos x="319" y="315"/>
              </a:cxn>
              <a:cxn ang="0">
                <a:pos x="178" y="304"/>
              </a:cxn>
              <a:cxn ang="0">
                <a:pos x="60" y="259"/>
              </a:cxn>
              <a:cxn ang="0">
                <a:pos x="0" y="236"/>
              </a:cxn>
              <a:cxn ang="0">
                <a:pos x="71" y="113"/>
              </a:cxn>
              <a:cxn ang="0">
                <a:pos x="60" y="101"/>
              </a:cxn>
              <a:cxn ang="0">
                <a:pos x="106" y="90"/>
              </a:cxn>
              <a:cxn ang="0">
                <a:pos x="166" y="101"/>
              </a:cxn>
            </a:cxnLst>
            <a:rect l="0" t="0" r="r" b="b"/>
            <a:pathLst>
              <a:path w="511" h="316">
                <a:moveTo>
                  <a:pt x="166" y="101"/>
                </a:moveTo>
                <a:lnTo>
                  <a:pt x="201" y="90"/>
                </a:lnTo>
                <a:lnTo>
                  <a:pt x="190" y="57"/>
                </a:lnTo>
                <a:lnTo>
                  <a:pt x="498" y="0"/>
                </a:lnTo>
                <a:lnTo>
                  <a:pt x="510" y="168"/>
                </a:lnTo>
                <a:lnTo>
                  <a:pt x="462" y="203"/>
                </a:lnTo>
                <a:lnTo>
                  <a:pt x="426" y="292"/>
                </a:lnTo>
                <a:lnTo>
                  <a:pt x="355" y="247"/>
                </a:lnTo>
                <a:lnTo>
                  <a:pt x="331" y="259"/>
                </a:lnTo>
                <a:lnTo>
                  <a:pt x="319" y="315"/>
                </a:lnTo>
                <a:lnTo>
                  <a:pt x="178" y="304"/>
                </a:lnTo>
                <a:lnTo>
                  <a:pt x="60" y="259"/>
                </a:lnTo>
                <a:lnTo>
                  <a:pt x="0" y="236"/>
                </a:lnTo>
                <a:lnTo>
                  <a:pt x="71" y="113"/>
                </a:lnTo>
                <a:lnTo>
                  <a:pt x="60" y="101"/>
                </a:lnTo>
                <a:lnTo>
                  <a:pt x="106" y="90"/>
                </a:lnTo>
                <a:lnTo>
                  <a:pt x="166" y="101"/>
                </a:lnTo>
              </a:path>
            </a:pathLst>
          </a:custGeom>
          <a:noFill/>
          <a:ln w="9207" cap="flat" cmpd="sng">
            <a:solidFill>
              <a:schemeClr val="bg1">
                <a:lumMod val="75000"/>
              </a:schemeClr>
            </a:solidFill>
            <a:prstDash val="solid"/>
            <a:round/>
            <a:headEnd type="none" w="med" len="med"/>
            <a:tailEnd type="none" w="med" len="med"/>
          </a:ln>
          <a:effectLst/>
        </p:spPr>
        <p:txBody>
          <a:bodyPr/>
          <a:lstStyle/>
          <a:p>
            <a:endParaRPr lang="en-US"/>
          </a:p>
        </p:txBody>
      </p:sp>
      <p:sp>
        <p:nvSpPr>
          <p:cNvPr id="65575" name="Freeform 39"/>
          <p:cNvSpPr>
            <a:spLocks/>
          </p:cNvSpPr>
          <p:nvPr/>
        </p:nvSpPr>
        <p:spPr bwMode="auto">
          <a:xfrm>
            <a:off x="5715002" y="3784600"/>
            <a:ext cx="784225" cy="463550"/>
          </a:xfrm>
          <a:custGeom>
            <a:avLst/>
            <a:gdLst/>
            <a:ahLst/>
            <a:cxnLst>
              <a:cxn ang="0">
                <a:pos x="166" y="101"/>
              </a:cxn>
              <a:cxn ang="0">
                <a:pos x="166" y="101"/>
              </a:cxn>
              <a:cxn ang="0">
                <a:pos x="201" y="90"/>
              </a:cxn>
              <a:cxn ang="0">
                <a:pos x="190" y="57"/>
              </a:cxn>
              <a:cxn ang="0">
                <a:pos x="498" y="0"/>
              </a:cxn>
              <a:cxn ang="0">
                <a:pos x="510" y="168"/>
              </a:cxn>
              <a:cxn ang="0">
                <a:pos x="462" y="203"/>
              </a:cxn>
              <a:cxn ang="0">
                <a:pos x="426" y="292"/>
              </a:cxn>
              <a:cxn ang="0">
                <a:pos x="355" y="247"/>
              </a:cxn>
              <a:cxn ang="0">
                <a:pos x="331" y="259"/>
              </a:cxn>
              <a:cxn ang="0">
                <a:pos x="319" y="315"/>
              </a:cxn>
              <a:cxn ang="0">
                <a:pos x="178" y="304"/>
              </a:cxn>
              <a:cxn ang="0">
                <a:pos x="60" y="259"/>
              </a:cxn>
              <a:cxn ang="0">
                <a:pos x="0" y="236"/>
              </a:cxn>
              <a:cxn ang="0">
                <a:pos x="71" y="113"/>
              </a:cxn>
              <a:cxn ang="0">
                <a:pos x="60" y="101"/>
              </a:cxn>
              <a:cxn ang="0">
                <a:pos x="106" y="90"/>
              </a:cxn>
              <a:cxn ang="0">
                <a:pos x="166" y="101"/>
              </a:cxn>
              <a:cxn ang="0">
                <a:pos x="166" y="101"/>
              </a:cxn>
            </a:cxnLst>
            <a:rect l="0" t="0" r="r" b="b"/>
            <a:pathLst>
              <a:path w="511" h="316">
                <a:moveTo>
                  <a:pt x="166" y="101"/>
                </a:moveTo>
                <a:lnTo>
                  <a:pt x="166" y="101"/>
                </a:lnTo>
                <a:lnTo>
                  <a:pt x="201" y="90"/>
                </a:lnTo>
                <a:lnTo>
                  <a:pt x="190" y="57"/>
                </a:lnTo>
                <a:lnTo>
                  <a:pt x="498" y="0"/>
                </a:lnTo>
                <a:lnTo>
                  <a:pt x="510" y="168"/>
                </a:lnTo>
                <a:lnTo>
                  <a:pt x="462" y="203"/>
                </a:lnTo>
                <a:lnTo>
                  <a:pt x="426" y="292"/>
                </a:lnTo>
                <a:lnTo>
                  <a:pt x="355" y="247"/>
                </a:lnTo>
                <a:lnTo>
                  <a:pt x="331" y="259"/>
                </a:lnTo>
                <a:lnTo>
                  <a:pt x="319" y="315"/>
                </a:lnTo>
                <a:lnTo>
                  <a:pt x="178" y="304"/>
                </a:lnTo>
                <a:lnTo>
                  <a:pt x="60" y="259"/>
                </a:lnTo>
                <a:lnTo>
                  <a:pt x="0" y="236"/>
                </a:lnTo>
                <a:lnTo>
                  <a:pt x="71" y="113"/>
                </a:lnTo>
                <a:lnTo>
                  <a:pt x="60" y="101"/>
                </a:lnTo>
                <a:lnTo>
                  <a:pt x="106" y="90"/>
                </a:lnTo>
                <a:lnTo>
                  <a:pt x="166" y="101"/>
                </a:lnTo>
                <a:lnTo>
                  <a:pt x="166" y="101"/>
                </a:lnTo>
              </a:path>
            </a:pathLst>
          </a:custGeom>
          <a:noFill/>
          <a:ln w="9207" cap="flat" cmpd="sng">
            <a:solidFill>
              <a:schemeClr val="bg1">
                <a:lumMod val="75000"/>
              </a:schemeClr>
            </a:solidFill>
            <a:prstDash val="solid"/>
            <a:round/>
            <a:headEnd type="none" w="med" len="med"/>
            <a:tailEnd type="none" w="med" len="med"/>
          </a:ln>
          <a:effectLst/>
        </p:spPr>
        <p:txBody>
          <a:bodyPr/>
          <a:lstStyle/>
          <a:p>
            <a:endParaRPr lang="en-US"/>
          </a:p>
        </p:txBody>
      </p:sp>
      <p:sp>
        <p:nvSpPr>
          <p:cNvPr id="65576" name="Freeform 40"/>
          <p:cNvSpPr>
            <a:spLocks/>
          </p:cNvSpPr>
          <p:nvPr/>
        </p:nvSpPr>
        <p:spPr bwMode="auto">
          <a:xfrm>
            <a:off x="5368925" y="2097088"/>
            <a:ext cx="801688" cy="762000"/>
          </a:xfrm>
          <a:custGeom>
            <a:avLst/>
            <a:gdLst/>
            <a:ahLst/>
            <a:cxnLst>
              <a:cxn ang="0">
                <a:pos x="462" y="0"/>
              </a:cxn>
              <a:cxn ang="0">
                <a:pos x="521" y="23"/>
              </a:cxn>
              <a:cxn ang="0">
                <a:pos x="521" y="68"/>
              </a:cxn>
              <a:cxn ang="0">
                <a:pos x="415" y="90"/>
              </a:cxn>
              <a:cxn ang="0">
                <a:pos x="462" y="394"/>
              </a:cxn>
              <a:cxn ang="0">
                <a:pos x="474" y="484"/>
              </a:cxn>
              <a:cxn ang="0">
                <a:pos x="415" y="496"/>
              </a:cxn>
              <a:cxn ang="0">
                <a:pos x="426" y="518"/>
              </a:cxn>
              <a:cxn ang="0">
                <a:pos x="355" y="518"/>
              </a:cxn>
              <a:cxn ang="0">
                <a:pos x="355" y="496"/>
              </a:cxn>
              <a:cxn ang="0">
                <a:pos x="212" y="518"/>
              </a:cxn>
              <a:cxn ang="0">
                <a:pos x="94" y="462"/>
              </a:cxn>
              <a:cxn ang="0">
                <a:pos x="0" y="416"/>
              </a:cxn>
            </a:cxnLst>
            <a:rect l="0" t="0" r="r" b="b"/>
            <a:pathLst>
              <a:path w="522" h="519">
                <a:moveTo>
                  <a:pt x="462" y="0"/>
                </a:moveTo>
                <a:lnTo>
                  <a:pt x="521" y="23"/>
                </a:lnTo>
                <a:lnTo>
                  <a:pt x="521" y="68"/>
                </a:lnTo>
                <a:lnTo>
                  <a:pt x="415" y="90"/>
                </a:lnTo>
                <a:lnTo>
                  <a:pt x="462" y="394"/>
                </a:lnTo>
                <a:lnTo>
                  <a:pt x="474" y="484"/>
                </a:lnTo>
                <a:lnTo>
                  <a:pt x="415" y="496"/>
                </a:lnTo>
                <a:lnTo>
                  <a:pt x="426" y="518"/>
                </a:lnTo>
                <a:lnTo>
                  <a:pt x="355" y="518"/>
                </a:lnTo>
                <a:lnTo>
                  <a:pt x="355" y="496"/>
                </a:lnTo>
                <a:lnTo>
                  <a:pt x="212" y="518"/>
                </a:lnTo>
                <a:lnTo>
                  <a:pt x="94" y="462"/>
                </a:lnTo>
                <a:lnTo>
                  <a:pt x="0" y="416"/>
                </a:lnTo>
              </a:path>
            </a:pathLst>
          </a:custGeom>
          <a:noFill/>
          <a:ln w="9207" cap="flat" cmpd="sng">
            <a:solidFill>
              <a:schemeClr val="bg1">
                <a:lumMod val="75000"/>
              </a:schemeClr>
            </a:solidFill>
            <a:prstDash val="solid"/>
            <a:round/>
            <a:headEnd type="none" w="med" len="med"/>
            <a:tailEnd type="none" w="med" len="med"/>
          </a:ln>
          <a:effectLst/>
        </p:spPr>
        <p:txBody>
          <a:bodyPr/>
          <a:lstStyle/>
          <a:p>
            <a:endParaRPr lang="en-US"/>
          </a:p>
        </p:txBody>
      </p:sp>
      <p:sp>
        <p:nvSpPr>
          <p:cNvPr id="65577" name="Freeform 41"/>
          <p:cNvSpPr>
            <a:spLocks/>
          </p:cNvSpPr>
          <p:nvPr/>
        </p:nvSpPr>
        <p:spPr bwMode="auto">
          <a:xfrm>
            <a:off x="5368925" y="1733550"/>
            <a:ext cx="801688" cy="1125538"/>
          </a:xfrm>
          <a:custGeom>
            <a:avLst/>
            <a:gdLst/>
            <a:ahLst/>
            <a:cxnLst>
              <a:cxn ang="0">
                <a:pos x="462" y="247"/>
              </a:cxn>
              <a:cxn ang="0">
                <a:pos x="521" y="270"/>
              </a:cxn>
              <a:cxn ang="0">
                <a:pos x="521" y="315"/>
              </a:cxn>
              <a:cxn ang="0">
                <a:pos x="415" y="337"/>
              </a:cxn>
              <a:cxn ang="0">
                <a:pos x="462" y="641"/>
              </a:cxn>
              <a:cxn ang="0">
                <a:pos x="474" y="731"/>
              </a:cxn>
              <a:cxn ang="0">
                <a:pos x="415" y="743"/>
              </a:cxn>
              <a:cxn ang="0">
                <a:pos x="426" y="765"/>
              </a:cxn>
              <a:cxn ang="0">
                <a:pos x="355" y="765"/>
              </a:cxn>
              <a:cxn ang="0">
                <a:pos x="355" y="743"/>
              </a:cxn>
              <a:cxn ang="0">
                <a:pos x="212" y="765"/>
              </a:cxn>
              <a:cxn ang="0">
                <a:pos x="94" y="709"/>
              </a:cxn>
              <a:cxn ang="0">
                <a:pos x="0" y="663"/>
              </a:cxn>
              <a:cxn ang="0">
                <a:pos x="0" y="663"/>
              </a:cxn>
              <a:cxn ang="0">
                <a:pos x="60" y="541"/>
              </a:cxn>
              <a:cxn ang="0">
                <a:pos x="0" y="46"/>
              </a:cxn>
              <a:cxn ang="0">
                <a:pos x="200" y="23"/>
              </a:cxn>
              <a:cxn ang="0">
                <a:pos x="368" y="0"/>
              </a:cxn>
              <a:cxn ang="0">
                <a:pos x="391" y="135"/>
              </a:cxn>
              <a:cxn ang="0">
                <a:pos x="331" y="169"/>
              </a:cxn>
              <a:cxn ang="0">
                <a:pos x="415" y="259"/>
              </a:cxn>
              <a:cxn ang="0">
                <a:pos x="451" y="247"/>
              </a:cxn>
            </a:cxnLst>
            <a:rect l="0" t="0" r="r" b="b"/>
            <a:pathLst>
              <a:path w="522" h="766">
                <a:moveTo>
                  <a:pt x="462" y="247"/>
                </a:moveTo>
                <a:lnTo>
                  <a:pt x="521" y="270"/>
                </a:lnTo>
                <a:lnTo>
                  <a:pt x="521" y="315"/>
                </a:lnTo>
                <a:lnTo>
                  <a:pt x="415" y="337"/>
                </a:lnTo>
                <a:lnTo>
                  <a:pt x="462" y="641"/>
                </a:lnTo>
                <a:lnTo>
                  <a:pt x="474" y="731"/>
                </a:lnTo>
                <a:lnTo>
                  <a:pt x="415" y="743"/>
                </a:lnTo>
                <a:lnTo>
                  <a:pt x="426" y="765"/>
                </a:lnTo>
                <a:lnTo>
                  <a:pt x="355" y="765"/>
                </a:lnTo>
                <a:lnTo>
                  <a:pt x="355" y="743"/>
                </a:lnTo>
                <a:lnTo>
                  <a:pt x="212" y="765"/>
                </a:lnTo>
                <a:lnTo>
                  <a:pt x="94" y="709"/>
                </a:lnTo>
                <a:lnTo>
                  <a:pt x="0" y="663"/>
                </a:lnTo>
                <a:lnTo>
                  <a:pt x="0" y="663"/>
                </a:lnTo>
                <a:lnTo>
                  <a:pt x="60" y="541"/>
                </a:lnTo>
                <a:lnTo>
                  <a:pt x="0" y="46"/>
                </a:lnTo>
                <a:lnTo>
                  <a:pt x="200" y="23"/>
                </a:lnTo>
                <a:lnTo>
                  <a:pt x="368" y="0"/>
                </a:lnTo>
                <a:lnTo>
                  <a:pt x="391" y="135"/>
                </a:lnTo>
                <a:lnTo>
                  <a:pt x="331" y="169"/>
                </a:lnTo>
                <a:lnTo>
                  <a:pt x="415" y="259"/>
                </a:lnTo>
                <a:lnTo>
                  <a:pt x="451" y="247"/>
                </a:lnTo>
              </a:path>
            </a:pathLst>
          </a:custGeom>
          <a:noFill/>
          <a:ln w="9207" cap="flat" cmpd="sng">
            <a:solidFill>
              <a:schemeClr val="bg1">
                <a:lumMod val="75000"/>
              </a:schemeClr>
            </a:solidFill>
            <a:prstDash val="solid"/>
            <a:round/>
            <a:headEnd type="none" w="med" len="med"/>
            <a:tailEnd type="none" w="med" len="med"/>
          </a:ln>
          <a:effectLst/>
        </p:spPr>
        <p:txBody>
          <a:bodyPr/>
          <a:lstStyle/>
          <a:p>
            <a:endParaRPr lang="en-US"/>
          </a:p>
        </p:txBody>
      </p:sp>
      <p:sp>
        <p:nvSpPr>
          <p:cNvPr id="65578" name="Freeform 42"/>
          <p:cNvSpPr>
            <a:spLocks/>
          </p:cNvSpPr>
          <p:nvPr/>
        </p:nvSpPr>
        <p:spPr bwMode="auto">
          <a:xfrm>
            <a:off x="5024440" y="1784350"/>
            <a:ext cx="511175" cy="1571625"/>
          </a:xfrm>
          <a:custGeom>
            <a:avLst/>
            <a:gdLst/>
            <a:ahLst/>
            <a:cxnLst>
              <a:cxn ang="0">
                <a:pos x="59" y="664"/>
              </a:cxn>
              <a:cxn ang="0">
                <a:pos x="83" y="641"/>
              </a:cxn>
              <a:cxn ang="0">
                <a:pos x="59" y="404"/>
              </a:cxn>
              <a:cxn ang="0">
                <a:pos x="24" y="0"/>
              </a:cxn>
              <a:cxn ang="0">
                <a:pos x="94" y="34"/>
              </a:cxn>
              <a:cxn ang="0">
                <a:pos x="225" y="12"/>
              </a:cxn>
              <a:cxn ang="0">
                <a:pos x="285" y="507"/>
              </a:cxn>
              <a:cxn ang="0">
                <a:pos x="225" y="629"/>
              </a:cxn>
              <a:cxn ang="0">
                <a:pos x="319" y="675"/>
              </a:cxn>
              <a:cxn ang="0">
                <a:pos x="332" y="776"/>
              </a:cxn>
              <a:cxn ang="0">
                <a:pos x="308" y="798"/>
              </a:cxn>
              <a:cxn ang="0">
                <a:pos x="319" y="821"/>
              </a:cxn>
              <a:cxn ang="0">
                <a:pos x="296" y="821"/>
              </a:cxn>
              <a:cxn ang="0">
                <a:pos x="296" y="878"/>
              </a:cxn>
              <a:cxn ang="0">
                <a:pos x="308" y="922"/>
              </a:cxn>
              <a:cxn ang="0">
                <a:pos x="308" y="978"/>
              </a:cxn>
              <a:cxn ang="0">
                <a:pos x="296" y="1035"/>
              </a:cxn>
              <a:cxn ang="0">
                <a:pos x="225" y="1012"/>
              </a:cxn>
              <a:cxn ang="0">
                <a:pos x="202" y="1069"/>
              </a:cxn>
              <a:cxn ang="0">
                <a:pos x="70" y="1001"/>
              </a:cxn>
              <a:cxn ang="0">
                <a:pos x="47" y="1047"/>
              </a:cxn>
              <a:cxn ang="0">
                <a:pos x="0" y="1047"/>
              </a:cxn>
              <a:cxn ang="0">
                <a:pos x="0" y="1024"/>
              </a:cxn>
              <a:cxn ang="0">
                <a:pos x="0" y="878"/>
              </a:cxn>
              <a:cxn ang="0">
                <a:pos x="94" y="731"/>
              </a:cxn>
              <a:cxn ang="0">
                <a:pos x="35" y="709"/>
              </a:cxn>
              <a:cxn ang="0">
                <a:pos x="59" y="664"/>
              </a:cxn>
            </a:cxnLst>
            <a:rect l="0" t="0" r="r" b="b"/>
            <a:pathLst>
              <a:path w="333" h="1070">
                <a:moveTo>
                  <a:pt x="59" y="664"/>
                </a:moveTo>
                <a:lnTo>
                  <a:pt x="83" y="641"/>
                </a:lnTo>
                <a:lnTo>
                  <a:pt x="59" y="404"/>
                </a:lnTo>
                <a:lnTo>
                  <a:pt x="24" y="0"/>
                </a:lnTo>
                <a:lnTo>
                  <a:pt x="94" y="34"/>
                </a:lnTo>
                <a:lnTo>
                  <a:pt x="225" y="12"/>
                </a:lnTo>
                <a:lnTo>
                  <a:pt x="285" y="507"/>
                </a:lnTo>
                <a:lnTo>
                  <a:pt x="225" y="629"/>
                </a:lnTo>
                <a:lnTo>
                  <a:pt x="319" y="675"/>
                </a:lnTo>
                <a:lnTo>
                  <a:pt x="332" y="776"/>
                </a:lnTo>
                <a:lnTo>
                  <a:pt x="308" y="798"/>
                </a:lnTo>
                <a:lnTo>
                  <a:pt x="319" y="821"/>
                </a:lnTo>
                <a:lnTo>
                  <a:pt x="296" y="821"/>
                </a:lnTo>
                <a:lnTo>
                  <a:pt x="296" y="878"/>
                </a:lnTo>
                <a:lnTo>
                  <a:pt x="308" y="922"/>
                </a:lnTo>
                <a:lnTo>
                  <a:pt x="308" y="978"/>
                </a:lnTo>
                <a:lnTo>
                  <a:pt x="296" y="1035"/>
                </a:lnTo>
                <a:lnTo>
                  <a:pt x="225" y="1012"/>
                </a:lnTo>
                <a:lnTo>
                  <a:pt x="202" y="1069"/>
                </a:lnTo>
                <a:lnTo>
                  <a:pt x="70" y="1001"/>
                </a:lnTo>
                <a:lnTo>
                  <a:pt x="47" y="1047"/>
                </a:lnTo>
                <a:lnTo>
                  <a:pt x="0" y="1047"/>
                </a:lnTo>
                <a:lnTo>
                  <a:pt x="0" y="1024"/>
                </a:lnTo>
                <a:lnTo>
                  <a:pt x="0" y="878"/>
                </a:lnTo>
                <a:lnTo>
                  <a:pt x="94" y="731"/>
                </a:lnTo>
                <a:lnTo>
                  <a:pt x="35" y="709"/>
                </a:lnTo>
                <a:lnTo>
                  <a:pt x="59" y="664"/>
                </a:lnTo>
              </a:path>
            </a:pathLst>
          </a:custGeom>
          <a:noFill/>
          <a:ln w="9207" cap="flat" cmpd="sng">
            <a:solidFill>
              <a:schemeClr val="bg1">
                <a:lumMod val="75000"/>
              </a:schemeClr>
            </a:solidFill>
            <a:prstDash val="solid"/>
            <a:round/>
            <a:headEnd type="none" w="med" len="med"/>
            <a:tailEnd type="none" w="med" len="med"/>
          </a:ln>
          <a:effectLst/>
        </p:spPr>
        <p:txBody>
          <a:bodyPr/>
          <a:lstStyle/>
          <a:p>
            <a:endParaRPr lang="en-US"/>
          </a:p>
        </p:txBody>
      </p:sp>
      <p:sp>
        <p:nvSpPr>
          <p:cNvPr id="65579" name="Freeform 43"/>
          <p:cNvSpPr>
            <a:spLocks/>
          </p:cNvSpPr>
          <p:nvPr/>
        </p:nvSpPr>
        <p:spPr bwMode="auto">
          <a:xfrm>
            <a:off x="3932239" y="1403351"/>
            <a:ext cx="855662" cy="911225"/>
          </a:xfrm>
          <a:custGeom>
            <a:avLst/>
            <a:gdLst/>
            <a:ahLst/>
            <a:cxnLst>
              <a:cxn ang="0">
                <a:pos x="296" y="0"/>
              </a:cxn>
              <a:cxn ang="0">
                <a:pos x="556" y="157"/>
              </a:cxn>
              <a:cxn ang="0">
                <a:pos x="485" y="248"/>
              </a:cxn>
              <a:cxn ang="0">
                <a:pos x="533" y="271"/>
              </a:cxn>
              <a:cxn ang="0">
                <a:pos x="521" y="326"/>
              </a:cxn>
              <a:cxn ang="0">
                <a:pos x="485" y="326"/>
              </a:cxn>
              <a:cxn ang="0">
                <a:pos x="485" y="360"/>
              </a:cxn>
              <a:cxn ang="0">
                <a:pos x="450" y="360"/>
              </a:cxn>
              <a:cxn ang="0">
                <a:pos x="356" y="439"/>
              </a:cxn>
              <a:cxn ang="0">
                <a:pos x="296" y="439"/>
              </a:cxn>
              <a:cxn ang="0">
                <a:pos x="296" y="518"/>
              </a:cxn>
              <a:cxn ang="0">
                <a:pos x="332" y="518"/>
              </a:cxn>
              <a:cxn ang="0">
                <a:pos x="344" y="597"/>
              </a:cxn>
              <a:cxn ang="0">
                <a:pos x="178" y="585"/>
              </a:cxn>
              <a:cxn ang="0">
                <a:pos x="178" y="619"/>
              </a:cxn>
              <a:cxn ang="0">
                <a:pos x="59" y="608"/>
              </a:cxn>
              <a:cxn ang="0">
                <a:pos x="47" y="484"/>
              </a:cxn>
              <a:cxn ang="0">
                <a:pos x="0" y="461"/>
              </a:cxn>
              <a:cxn ang="0">
                <a:pos x="47" y="428"/>
              </a:cxn>
              <a:cxn ang="0">
                <a:pos x="47" y="450"/>
              </a:cxn>
              <a:cxn ang="0">
                <a:pos x="59" y="461"/>
              </a:cxn>
              <a:cxn ang="0">
                <a:pos x="107" y="428"/>
              </a:cxn>
              <a:cxn ang="0">
                <a:pos x="107" y="394"/>
              </a:cxn>
              <a:cxn ang="0">
                <a:pos x="153" y="360"/>
              </a:cxn>
              <a:cxn ang="0">
                <a:pos x="153" y="349"/>
              </a:cxn>
              <a:cxn ang="0">
                <a:pos x="141" y="337"/>
              </a:cxn>
              <a:cxn ang="0">
                <a:pos x="94" y="371"/>
              </a:cxn>
              <a:cxn ang="0">
                <a:pos x="71" y="360"/>
              </a:cxn>
              <a:cxn ang="0">
                <a:pos x="71" y="337"/>
              </a:cxn>
              <a:cxn ang="0">
                <a:pos x="118" y="304"/>
              </a:cxn>
            </a:cxnLst>
            <a:rect l="0" t="0" r="r" b="b"/>
            <a:pathLst>
              <a:path w="557" h="620">
                <a:moveTo>
                  <a:pt x="296" y="0"/>
                </a:moveTo>
                <a:lnTo>
                  <a:pt x="556" y="157"/>
                </a:lnTo>
                <a:lnTo>
                  <a:pt x="485" y="248"/>
                </a:lnTo>
                <a:lnTo>
                  <a:pt x="533" y="271"/>
                </a:lnTo>
                <a:lnTo>
                  <a:pt x="521" y="326"/>
                </a:lnTo>
                <a:lnTo>
                  <a:pt x="485" y="326"/>
                </a:lnTo>
                <a:lnTo>
                  <a:pt x="485" y="360"/>
                </a:lnTo>
                <a:lnTo>
                  <a:pt x="450" y="360"/>
                </a:lnTo>
                <a:lnTo>
                  <a:pt x="356" y="439"/>
                </a:lnTo>
                <a:lnTo>
                  <a:pt x="296" y="439"/>
                </a:lnTo>
                <a:lnTo>
                  <a:pt x="296" y="518"/>
                </a:lnTo>
                <a:lnTo>
                  <a:pt x="332" y="518"/>
                </a:lnTo>
                <a:lnTo>
                  <a:pt x="344" y="597"/>
                </a:lnTo>
                <a:lnTo>
                  <a:pt x="178" y="585"/>
                </a:lnTo>
                <a:lnTo>
                  <a:pt x="178" y="619"/>
                </a:lnTo>
                <a:lnTo>
                  <a:pt x="59" y="608"/>
                </a:lnTo>
                <a:lnTo>
                  <a:pt x="47" y="484"/>
                </a:lnTo>
                <a:lnTo>
                  <a:pt x="0" y="461"/>
                </a:lnTo>
                <a:lnTo>
                  <a:pt x="47" y="428"/>
                </a:lnTo>
                <a:lnTo>
                  <a:pt x="47" y="450"/>
                </a:lnTo>
                <a:lnTo>
                  <a:pt x="59" y="461"/>
                </a:lnTo>
                <a:lnTo>
                  <a:pt x="107" y="428"/>
                </a:lnTo>
                <a:lnTo>
                  <a:pt x="107" y="394"/>
                </a:lnTo>
                <a:lnTo>
                  <a:pt x="153" y="360"/>
                </a:lnTo>
                <a:lnTo>
                  <a:pt x="153" y="349"/>
                </a:lnTo>
                <a:lnTo>
                  <a:pt x="141" y="337"/>
                </a:lnTo>
                <a:lnTo>
                  <a:pt x="94" y="371"/>
                </a:lnTo>
                <a:lnTo>
                  <a:pt x="71" y="360"/>
                </a:lnTo>
                <a:lnTo>
                  <a:pt x="71" y="337"/>
                </a:lnTo>
                <a:lnTo>
                  <a:pt x="118" y="304"/>
                </a:lnTo>
              </a:path>
            </a:pathLst>
          </a:custGeom>
          <a:noFill/>
          <a:ln w="9207" cap="flat" cmpd="sng">
            <a:solidFill>
              <a:schemeClr val="bg1">
                <a:lumMod val="75000"/>
              </a:schemeClr>
            </a:solidFill>
            <a:prstDash val="solid"/>
            <a:round/>
            <a:headEnd type="none" w="med" len="med"/>
            <a:tailEnd type="none" w="med" len="med"/>
          </a:ln>
          <a:effectLst/>
        </p:spPr>
        <p:txBody>
          <a:bodyPr/>
          <a:lstStyle/>
          <a:p>
            <a:endParaRPr lang="en-US"/>
          </a:p>
        </p:txBody>
      </p:sp>
      <p:sp>
        <p:nvSpPr>
          <p:cNvPr id="65580" name="Freeform 44"/>
          <p:cNvSpPr>
            <a:spLocks/>
          </p:cNvSpPr>
          <p:nvPr/>
        </p:nvSpPr>
        <p:spPr bwMode="auto">
          <a:xfrm>
            <a:off x="3879852" y="1403351"/>
            <a:ext cx="908050" cy="911225"/>
          </a:xfrm>
          <a:custGeom>
            <a:avLst/>
            <a:gdLst/>
            <a:ahLst/>
            <a:cxnLst>
              <a:cxn ang="0">
                <a:pos x="331" y="0"/>
              </a:cxn>
              <a:cxn ang="0">
                <a:pos x="591" y="157"/>
              </a:cxn>
              <a:cxn ang="0">
                <a:pos x="520" y="248"/>
              </a:cxn>
              <a:cxn ang="0">
                <a:pos x="568" y="271"/>
              </a:cxn>
              <a:cxn ang="0">
                <a:pos x="556" y="326"/>
              </a:cxn>
              <a:cxn ang="0">
                <a:pos x="520" y="326"/>
              </a:cxn>
              <a:cxn ang="0">
                <a:pos x="520" y="360"/>
              </a:cxn>
              <a:cxn ang="0">
                <a:pos x="485" y="360"/>
              </a:cxn>
              <a:cxn ang="0">
                <a:pos x="391" y="439"/>
              </a:cxn>
              <a:cxn ang="0">
                <a:pos x="331" y="439"/>
              </a:cxn>
              <a:cxn ang="0">
                <a:pos x="331" y="518"/>
              </a:cxn>
              <a:cxn ang="0">
                <a:pos x="367" y="518"/>
              </a:cxn>
              <a:cxn ang="0">
                <a:pos x="379" y="597"/>
              </a:cxn>
              <a:cxn ang="0">
                <a:pos x="213" y="585"/>
              </a:cxn>
              <a:cxn ang="0">
                <a:pos x="213" y="619"/>
              </a:cxn>
              <a:cxn ang="0">
                <a:pos x="94" y="608"/>
              </a:cxn>
              <a:cxn ang="0">
                <a:pos x="82" y="484"/>
              </a:cxn>
              <a:cxn ang="0">
                <a:pos x="35" y="461"/>
              </a:cxn>
              <a:cxn ang="0">
                <a:pos x="82" y="428"/>
              </a:cxn>
              <a:cxn ang="0">
                <a:pos x="82" y="450"/>
              </a:cxn>
              <a:cxn ang="0">
                <a:pos x="94" y="461"/>
              </a:cxn>
              <a:cxn ang="0">
                <a:pos x="142" y="428"/>
              </a:cxn>
              <a:cxn ang="0">
                <a:pos x="142" y="394"/>
              </a:cxn>
              <a:cxn ang="0">
                <a:pos x="188" y="360"/>
              </a:cxn>
              <a:cxn ang="0">
                <a:pos x="188" y="349"/>
              </a:cxn>
              <a:cxn ang="0">
                <a:pos x="176" y="337"/>
              </a:cxn>
              <a:cxn ang="0">
                <a:pos x="129" y="371"/>
              </a:cxn>
              <a:cxn ang="0">
                <a:pos x="106" y="360"/>
              </a:cxn>
              <a:cxn ang="0">
                <a:pos x="106" y="337"/>
              </a:cxn>
              <a:cxn ang="0">
                <a:pos x="153" y="304"/>
              </a:cxn>
              <a:cxn ang="0">
                <a:pos x="153" y="304"/>
              </a:cxn>
              <a:cxn ang="0">
                <a:pos x="129" y="315"/>
              </a:cxn>
              <a:cxn ang="0">
                <a:pos x="142" y="281"/>
              </a:cxn>
              <a:cxn ang="0">
                <a:pos x="106" y="293"/>
              </a:cxn>
              <a:cxn ang="0">
                <a:pos x="106" y="271"/>
              </a:cxn>
              <a:cxn ang="0">
                <a:pos x="58" y="293"/>
              </a:cxn>
              <a:cxn ang="0">
                <a:pos x="47" y="326"/>
              </a:cxn>
              <a:cxn ang="0">
                <a:pos x="106" y="315"/>
              </a:cxn>
              <a:cxn ang="0">
                <a:pos x="47" y="371"/>
              </a:cxn>
              <a:cxn ang="0">
                <a:pos x="58" y="349"/>
              </a:cxn>
              <a:cxn ang="0">
                <a:pos x="35" y="315"/>
              </a:cxn>
              <a:cxn ang="0">
                <a:pos x="47" y="293"/>
              </a:cxn>
              <a:cxn ang="0">
                <a:pos x="23" y="281"/>
              </a:cxn>
              <a:cxn ang="0">
                <a:pos x="35" y="271"/>
              </a:cxn>
              <a:cxn ang="0">
                <a:pos x="0" y="271"/>
              </a:cxn>
              <a:cxn ang="0">
                <a:pos x="11" y="259"/>
              </a:cxn>
              <a:cxn ang="0">
                <a:pos x="0" y="248"/>
              </a:cxn>
              <a:cxn ang="0">
                <a:pos x="106" y="169"/>
              </a:cxn>
              <a:cxn ang="0">
                <a:pos x="213" y="113"/>
              </a:cxn>
              <a:cxn ang="0">
                <a:pos x="201" y="101"/>
              </a:cxn>
              <a:cxn ang="0">
                <a:pos x="129" y="124"/>
              </a:cxn>
              <a:cxn ang="0">
                <a:pos x="142" y="91"/>
              </a:cxn>
              <a:cxn ang="0">
                <a:pos x="201" y="91"/>
              </a:cxn>
              <a:cxn ang="0">
                <a:pos x="224" y="67"/>
              </a:cxn>
              <a:cxn ang="0">
                <a:pos x="201" y="57"/>
              </a:cxn>
              <a:cxn ang="0">
                <a:pos x="295" y="45"/>
              </a:cxn>
            </a:cxnLst>
            <a:rect l="0" t="0" r="r" b="b"/>
            <a:pathLst>
              <a:path w="592" h="620">
                <a:moveTo>
                  <a:pt x="331" y="0"/>
                </a:moveTo>
                <a:lnTo>
                  <a:pt x="591" y="157"/>
                </a:lnTo>
                <a:lnTo>
                  <a:pt x="520" y="248"/>
                </a:lnTo>
                <a:lnTo>
                  <a:pt x="568" y="271"/>
                </a:lnTo>
                <a:lnTo>
                  <a:pt x="556" y="326"/>
                </a:lnTo>
                <a:lnTo>
                  <a:pt x="520" y="326"/>
                </a:lnTo>
                <a:lnTo>
                  <a:pt x="520" y="360"/>
                </a:lnTo>
                <a:lnTo>
                  <a:pt x="485" y="360"/>
                </a:lnTo>
                <a:lnTo>
                  <a:pt x="391" y="439"/>
                </a:lnTo>
                <a:lnTo>
                  <a:pt x="331" y="439"/>
                </a:lnTo>
                <a:lnTo>
                  <a:pt x="331" y="518"/>
                </a:lnTo>
                <a:lnTo>
                  <a:pt x="367" y="518"/>
                </a:lnTo>
                <a:lnTo>
                  <a:pt x="379" y="597"/>
                </a:lnTo>
                <a:lnTo>
                  <a:pt x="213" y="585"/>
                </a:lnTo>
                <a:lnTo>
                  <a:pt x="213" y="619"/>
                </a:lnTo>
                <a:lnTo>
                  <a:pt x="94" y="608"/>
                </a:lnTo>
                <a:lnTo>
                  <a:pt x="82" y="484"/>
                </a:lnTo>
                <a:lnTo>
                  <a:pt x="35" y="461"/>
                </a:lnTo>
                <a:lnTo>
                  <a:pt x="82" y="428"/>
                </a:lnTo>
                <a:lnTo>
                  <a:pt x="82" y="450"/>
                </a:lnTo>
                <a:lnTo>
                  <a:pt x="94" y="461"/>
                </a:lnTo>
                <a:lnTo>
                  <a:pt x="142" y="428"/>
                </a:lnTo>
                <a:lnTo>
                  <a:pt x="142" y="394"/>
                </a:lnTo>
                <a:lnTo>
                  <a:pt x="188" y="360"/>
                </a:lnTo>
                <a:lnTo>
                  <a:pt x="188" y="349"/>
                </a:lnTo>
                <a:lnTo>
                  <a:pt x="176" y="337"/>
                </a:lnTo>
                <a:lnTo>
                  <a:pt x="129" y="371"/>
                </a:lnTo>
                <a:lnTo>
                  <a:pt x="106" y="360"/>
                </a:lnTo>
                <a:lnTo>
                  <a:pt x="106" y="337"/>
                </a:lnTo>
                <a:lnTo>
                  <a:pt x="153" y="304"/>
                </a:lnTo>
                <a:lnTo>
                  <a:pt x="153" y="304"/>
                </a:lnTo>
                <a:lnTo>
                  <a:pt x="129" y="315"/>
                </a:lnTo>
                <a:lnTo>
                  <a:pt x="142" y="281"/>
                </a:lnTo>
                <a:lnTo>
                  <a:pt x="106" y="293"/>
                </a:lnTo>
                <a:lnTo>
                  <a:pt x="106" y="271"/>
                </a:lnTo>
                <a:lnTo>
                  <a:pt x="58" y="293"/>
                </a:lnTo>
                <a:lnTo>
                  <a:pt x="47" y="326"/>
                </a:lnTo>
                <a:lnTo>
                  <a:pt x="106" y="315"/>
                </a:lnTo>
                <a:lnTo>
                  <a:pt x="47" y="371"/>
                </a:lnTo>
                <a:lnTo>
                  <a:pt x="58" y="349"/>
                </a:lnTo>
                <a:lnTo>
                  <a:pt x="35" y="315"/>
                </a:lnTo>
                <a:lnTo>
                  <a:pt x="47" y="293"/>
                </a:lnTo>
                <a:lnTo>
                  <a:pt x="23" y="281"/>
                </a:lnTo>
                <a:lnTo>
                  <a:pt x="35" y="271"/>
                </a:lnTo>
                <a:lnTo>
                  <a:pt x="0" y="271"/>
                </a:lnTo>
                <a:lnTo>
                  <a:pt x="11" y="259"/>
                </a:lnTo>
                <a:lnTo>
                  <a:pt x="0" y="248"/>
                </a:lnTo>
                <a:lnTo>
                  <a:pt x="106" y="169"/>
                </a:lnTo>
                <a:lnTo>
                  <a:pt x="213" y="113"/>
                </a:lnTo>
                <a:lnTo>
                  <a:pt x="201" y="101"/>
                </a:lnTo>
                <a:lnTo>
                  <a:pt x="129" y="124"/>
                </a:lnTo>
                <a:lnTo>
                  <a:pt x="142" y="91"/>
                </a:lnTo>
                <a:lnTo>
                  <a:pt x="201" y="91"/>
                </a:lnTo>
                <a:lnTo>
                  <a:pt x="224" y="67"/>
                </a:lnTo>
                <a:lnTo>
                  <a:pt x="201" y="57"/>
                </a:lnTo>
                <a:lnTo>
                  <a:pt x="295" y="45"/>
                </a:lnTo>
              </a:path>
            </a:pathLst>
          </a:custGeom>
          <a:noFill/>
          <a:ln w="9207" cap="flat" cmpd="sng">
            <a:solidFill>
              <a:schemeClr val="bg1">
                <a:lumMod val="75000"/>
              </a:schemeClr>
            </a:solidFill>
            <a:prstDash val="solid"/>
            <a:round/>
            <a:headEnd type="none" w="med" len="med"/>
            <a:tailEnd type="none" w="med" len="med"/>
          </a:ln>
          <a:effectLst/>
        </p:spPr>
        <p:txBody>
          <a:bodyPr/>
          <a:lstStyle/>
          <a:p>
            <a:endParaRPr lang="en-US"/>
          </a:p>
        </p:txBody>
      </p:sp>
      <p:sp>
        <p:nvSpPr>
          <p:cNvPr id="65581" name="Freeform 45"/>
          <p:cNvSpPr>
            <a:spLocks/>
          </p:cNvSpPr>
          <p:nvPr/>
        </p:nvSpPr>
        <p:spPr bwMode="auto">
          <a:xfrm>
            <a:off x="3879852" y="1403351"/>
            <a:ext cx="908050" cy="911225"/>
          </a:xfrm>
          <a:custGeom>
            <a:avLst/>
            <a:gdLst/>
            <a:ahLst/>
            <a:cxnLst>
              <a:cxn ang="0">
                <a:pos x="331" y="0"/>
              </a:cxn>
              <a:cxn ang="0">
                <a:pos x="331" y="0"/>
              </a:cxn>
              <a:cxn ang="0">
                <a:pos x="591" y="157"/>
              </a:cxn>
              <a:cxn ang="0">
                <a:pos x="520" y="248"/>
              </a:cxn>
              <a:cxn ang="0">
                <a:pos x="568" y="271"/>
              </a:cxn>
              <a:cxn ang="0">
                <a:pos x="556" y="326"/>
              </a:cxn>
              <a:cxn ang="0">
                <a:pos x="520" y="326"/>
              </a:cxn>
              <a:cxn ang="0">
                <a:pos x="520" y="360"/>
              </a:cxn>
              <a:cxn ang="0">
                <a:pos x="485" y="360"/>
              </a:cxn>
              <a:cxn ang="0">
                <a:pos x="391" y="439"/>
              </a:cxn>
              <a:cxn ang="0">
                <a:pos x="331" y="439"/>
              </a:cxn>
              <a:cxn ang="0">
                <a:pos x="331" y="518"/>
              </a:cxn>
              <a:cxn ang="0">
                <a:pos x="367" y="518"/>
              </a:cxn>
              <a:cxn ang="0">
                <a:pos x="379" y="597"/>
              </a:cxn>
              <a:cxn ang="0">
                <a:pos x="213" y="585"/>
              </a:cxn>
              <a:cxn ang="0">
                <a:pos x="213" y="619"/>
              </a:cxn>
              <a:cxn ang="0">
                <a:pos x="94" y="608"/>
              </a:cxn>
              <a:cxn ang="0">
                <a:pos x="82" y="484"/>
              </a:cxn>
              <a:cxn ang="0">
                <a:pos x="35" y="461"/>
              </a:cxn>
              <a:cxn ang="0">
                <a:pos x="82" y="428"/>
              </a:cxn>
              <a:cxn ang="0">
                <a:pos x="82" y="450"/>
              </a:cxn>
              <a:cxn ang="0">
                <a:pos x="94" y="461"/>
              </a:cxn>
              <a:cxn ang="0">
                <a:pos x="142" y="428"/>
              </a:cxn>
              <a:cxn ang="0">
                <a:pos x="142" y="394"/>
              </a:cxn>
              <a:cxn ang="0">
                <a:pos x="188" y="360"/>
              </a:cxn>
              <a:cxn ang="0">
                <a:pos x="188" y="349"/>
              </a:cxn>
              <a:cxn ang="0">
                <a:pos x="176" y="337"/>
              </a:cxn>
              <a:cxn ang="0">
                <a:pos x="129" y="371"/>
              </a:cxn>
              <a:cxn ang="0">
                <a:pos x="106" y="360"/>
              </a:cxn>
              <a:cxn ang="0">
                <a:pos x="106" y="337"/>
              </a:cxn>
              <a:cxn ang="0">
                <a:pos x="153" y="304"/>
              </a:cxn>
              <a:cxn ang="0">
                <a:pos x="153" y="304"/>
              </a:cxn>
              <a:cxn ang="0">
                <a:pos x="129" y="315"/>
              </a:cxn>
              <a:cxn ang="0">
                <a:pos x="142" y="281"/>
              </a:cxn>
              <a:cxn ang="0">
                <a:pos x="106" y="293"/>
              </a:cxn>
              <a:cxn ang="0">
                <a:pos x="106" y="271"/>
              </a:cxn>
              <a:cxn ang="0">
                <a:pos x="58" y="293"/>
              </a:cxn>
              <a:cxn ang="0">
                <a:pos x="47" y="326"/>
              </a:cxn>
              <a:cxn ang="0">
                <a:pos x="106" y="315"/>
              </a:cxn>
              <a:cxn ang="0">
                <a:pos x="47" y="371"/>
              </a:cxn>
              <a:cxn ang="0">
                <a:pos x="58" y="349"/>
              </a:cxn>
              <a:cxn ang="0">
                <a:pos x="35" y="315"/>
              </a:cxn>
              <a:cxn ang="0">
                <a:pos x="47" y="293"/>
              </a:cxn>
              <a:cxn ang="0">
                <a:pos x="23" y="281"/>
              </a:cxn>
              <a:cxn ang="0">
                <a:pos x="35" y="271"/>
              </a:cxn>
              <a:cxn ang="0">
                <a:pos x="0" y="271"/>
              </a:cxn>
              <a:cxn ang="0">
                <a:pos x="11" y="259"/>
              </a:cxn>
              <a:cxn ang="0">
                <a:pos x="0" y="248"/>
              </a:cxn>
              <a:cxn ang="0">
                <a:pos x="106" y="169"/>
              </a:cxn>
              <a:cxn ang="0">
                <a:pos x="213" y="113"/>
              </a:cxn>
              <a:cxn ang="0">
                <a:pos x="201" y="101"/>
              </a:cxn>
              <a:cxn ang="0">
                <a:pos x="129" y="124"/>
              </a:cxn>
              <a:cxn ang="0">
                <a:pos x="142" y="91"/>
              </a:cxn>
              <a:cxn ang="0">
                <a:pos x="201" y="91"/>
              </a:cxn>
              <a:cxn ang="0">
                <a:pos x="224" y="67"/>
              </a:cxn>
              <a:cxn ang="0">
                <a:pos x="201" y="57"/>
              </a:cxn>
              <a:cxn ang="0">
                <a:pos x="295" y="45"/>
              </a:cxn>
              <a:cxn ang="0">
                <a:pos x="331" y="0"/>
              </a:cxn>
              <a:cxn ang="0">
                <a:pos x="331" y="0"/>
              </a:cxn>
            </a:cxnLst>
            <a:rect l="0" t="0" r="r" b="b"/>
            <a:pathLst>
              <a:path w="592" h="620">
                <a:moveTo>
                  <a:pt x="331" y="0"/>
                </a:moveTo>
                <a:lnTo>
                  <a:pt x="331" y="0"/>
                </a:lnTo>
                <a:lnTo>
                  <a:pt x="591" y="157"/>
                </a:lnTo>
                <a:lnTo>
                  <a:pt x="520" y="248"/>
                </a:lnTo>
                <a:lnTo>
                  <a:pt x="568" y="271"/>
                </a:lnTo>
                <a:lnTo>
                  <a:pt x="556" y="326"/>
                </a:lnTo>
                <a:lnTo>
                  <a:pt x="520" y="326"/>
                </a:lnTo>
                <a:lnTo>
                  <a:pt x="520" y="360"/>
                </a:lnTo>
                <a:lnTo>
                  <a:pt x="485" y="360"/>
                </a:lnTo>
                <a:lnTo>
                  <a:pt x="391" y="439"/>
                </a:lnTo>
                <a:lnTo>
                  <a:pt x="331" y="439"/>
                </a:lnTo>
                <a:lnTo>
                  <a:pt x="331" y="518"/>
                </a:lnTo>
                <a:lnTo>
                  <a:pt x="367" y="518"/>
                </a:lnTo>
                <a:lnTo>
                  <a:pt x="379" y="597"/>
                </a:lnTo>
                <a:lnTo>
                  <a:pt x="213" y="585"/>
                </a:lnTo>
                <a:lnTo>
                  <a:pt x="213" y="619"/>
                </a:lnTo>
                <a:lnTo>
                  <a:pt x="94" y="608"/>
                </a:lnTo>
                <a:lnTo>
                  <a:pt x="82" y="484"/>
                </a:lnTo>
                <a:lnTo>
                  <a:pt x="35" y="461"/>
                </a:lnTo>
                <a:lnTo>
                  <a:pt x="82" y="428"/>
                </a:lnTo>
                <a:lnTo>
                  <a:pt x="82" y="450"/>
                </a:lnTo>
                <a:lnTo>
                  <a:pt x="94" y="461"/>
                </a:lnTo>
                <a:lnTo>
                  <a:pt x="142" y="428"/>
                </a:lnTo>
                <a:lnTo>
                  <a:pt x="142" y="394"/>
                </a:lnTo>
                <a:lnTo>
                  <a:pt x="188" y="360"/>
                </a:lnTo>
                <a:lnTo>
                  <a:pt x="188" y="349"/>
                </a:lnTo>
                <a:lnTo>
                  <a:pt x="176" y="337"/>
                </a:lnTo>
                <a:lnTo>
                  <a:pt x="129" y="371"/>
                </a:lnTo>
                <a:lnTo>
                  <a:pt x="106" y="360"/>
                </a:lnTo>
                <a:lnTo>
                  <a:pt x="106" y="337"/>
                </a:lnTo>
                <a:lnTo>
                  <a:pt x="153" y="304"/>
                </a:lnTo>
                <a:lnTo>
                  <a:pt x="153" y="304"/>
                </a:lnTo>
                <a:lnTo>
                  <a:pt x="129" y="315"/>
                </a:lnTo>
                <a:lnTo>
                  <a:pt x="142" y="281"/>
                </a:lnTo>
                <a:lnTo>
                  <a:pt x="106" y="293"/>
                </a:lnTo>
                <a:lnTo>
                  <a:pt x="106" y="271"/>
                </a:lnTo>
                <a:lnTo>
                  <a:pt x="58" y="293"/>
                </a:lnTo>
                <a:lnTo>
                  <a:pt x="47" y="326"/>
                </a:lnTo>
                <a:lnTo>
                  <a:pt x="106" y="315"/>
                </a:lnTo>
                <a:lnTo>
                  <a:pt x="47" y="371"/>
                </a:lnTo>
                <a:lnTo>
                  <a:pt x="58" y="349"/>
                </a:lnTo>
                <a:lnTo>
                  <a:pt x="35" y="315"/>
                </a:lnTo>
                <a:lnTo>
                  <a:pt x="47" y="293"/>
                </a:lnTo>
                <a:lnTo>
                  <a:pt x="23" y="281"/>
                </a:lnTo>
                <a:lnTo>
                  <a:pt x="35" y="271"/>
                </a:lnTo>
                <a:lnTo>
                  <a:pt x="0" y="271"/>
                </a:lnTo>
                <a:lnTo>
                  <a:pt x="11" y="259"/>
                </a:lnTo>
                <a:lnTo>
                  <a:pt x="0" y="248"/>
                </a:lnTo>
                <a:lnTo>
                  <a:pt x="106" y="169"/>
                </a:lnTo>
                <a:lnTo>
                  <a:pt x="213" y="113"/>
                </a:lnTo>
                <a:lnTo>
                  <a:pt x="201" y="101"/>
                </a:lnTo>
                <a:lnTo>
                  <a:pt x="129" y="124"/>
                </a:lnTo>
                <a:lnTo>
                  <a:pt x="142" y="91"/>
                </a:lnTo>
                <a:lnTo>
                  <a:pt x="201" y="91"/>
                </a:lnTo>
                <a:lnTo>
                  <a:pt x="224" y="67"/>
                </a:lnTo>
                <a:lnTo>
                  <a:pt x="201" y="57"/>
                </a:lnTo>
                <a:lnTo>
                  <a:pt x="295" y="45"/>
                </a:lnTo>
                <a:lnTo>
                  <a:pt x="331" y="0"/>
                </a:lnTo>
                <a:lnTo>
                  <a:pt x="331" y="0"/>
                </a:lnTo>
              </a:path>
            </a:pathLst>
          </a:custGeom>
          <a:noFill/>
          <a:ln w="9207" cap="flat" cmpd="sng">
            <a:solidFill>
              <a:schemeClr val="bg1">
                <a:lumMod val="75000"/>
              </a:schemeClr>
            </a:solidFill>
            <a:prstDash val="solid"/>
            <a:round/>
            <a:headEnd type="none" w="med" len="med"/>
            <a:tailEnd type="none" w="med" len="med"/>
          </a:ln>
          <a:effectLst/>
        </p:spPr>
        <p:txBody>
          <a:bodyPr/>
          <a:lstStyle/>
          <a:p>
            <a:endParaRPr lang="en-US"/>
          </a:p>
        </p:txBody>
      </p:sp>
      <p:sp>
        <p:nvSpPr>
          <p:cNvPr id="65582" name="Freeform 46"/>
          <p:cNvSpPr>
            <a:spLocks/>
          </p:cNvSpPr>
          <p:nvPr/>
        </p:nvSpPr>
        <p:spPr bwMode="auto">
          <a:xfrm>
            <a:off x="3879850" y="1835154"/>
            <a:ext cx="19050" cy="17463"/>
          </a:xfrm>
          <a:custGeom>
            <a:avLst/>
            <a:gdLst/>
            <a:ahLst/>
            <a:cxnLst>
              <a:cxn ang="0">
                <a:pos x="0" y="0"/>
              </a:cxn>
              <a:cxn ang="0">
                <a:pos x="11" y="0"/>
              </a:cxn>
              <a:cxn ang="0">
                <a:pos x="0" y="11"/>
              </a:cxn>
            </a:cxnLst>
            <a:rect l="0" t="0" r="r" b="b"/>
            <a:pathLst>
              <a:path w="12" h="12">
                <a:moveTo>
                  <a:pt x="0" y="0"/>
                </a:moveTo>
                <a:lnTo>
                  <a:pt x="11" y="0"/>
                </a:lnTo>
                <a:lnTo>
                  <a:pt x="0" y="11"/>
                </a:lnTo>
              </a:path>
            </a:pathLst>
          </a:custGeom>
          <a:noFill/>
          <a:ln w="9207" cap="flat" cmpd="sng">
            <a:solidFill>
              <a:schemeClr val="bg1">
                <a:lumMod val="75000"/>
              </a:schemeClr>
            </a:solidFill>
            <a:prstDash val="solid"/>
            <a:round/>
            <a:headEnd type="none" w="med" len="med"/>
            <a:tailEnd type="none" w="med" len="med"/>
          </a:ln>
          <a:effectLst/>
        </p:spPr>
        <p:txBody>
          <a:bodyPr/>
          <a:lstStyle/>
          <a:p>
            <a:endParaRPr lang="en-US"/>
          </a:p>
        </p:txBody>
      </p:sp>
      <p:sp>
        <p:nvSpPr>
          <p:cNvPr id="65583" name="Freeform 47"/>
          <p:cNvSpPr>
            <a:spLocks/>
          </p:cNvSpPr>
          <p:nvPr/>
        </p:nvSpPr>
        <p:spPr bwMode="auto">
          <a:xfrm>
            <a:off x="3879850" y="1835154"/>
            <a:ext cx="19050" cy="17463"/>
          </a:xfrm>
          <a:custGeom>
            <a:avLst/>
            <a:gdLst/>
            <a:ahLst/>
            <a:cxnLst>
              <a:cxn ang="0">
                <a:pos x="0" y="0"/>
              </a:cxn>
              <a:cxn ang="0">
                <a:pos x="0" y="0"/>
              </a:cxn>
              <a:cxn ang="0">
                <a:pos x="11" y="0"/>
              </a:cxn>
              <a:cxn ang="0">
                <a:pos x="0" y="11"/>
              </a:cxn>
              <a:cxn ang="0">
                <a:pos x="0" y="0"/>
              </a:cxn>
              <a:cxn ang="0">
                <a:pos x="0" y="0"/>
              </a:cxn>
            </a:cxnLst>
            <a:rect l="0" t="0" r="r" b="b"/>
            <a:pathLst>
              <a:path w="12" h="12">
                <a:moveTo>
                  <a:pt x="0" y="0"/>
                </a:moveTo>
                <a:lnTo>
                  <a:pt x="0" y="0"/>
                </a:lnTo>
                <a:lnTo>
                  <a:pt x="11" y="0"/>
                </a:lnTo>
                <a:lnTo>
                  <a:pt x="0" y="11"/>
                </a:lnTo>
                <a:lnTo>
                  <a:pt x="0" y="0"/>
                </a:lnTo>
                <a:lnTo>
                  <a:pt x="0" y="0"/>
                </a:lnTo>
              </a:path>
            </a:pathLst>
          </a:custGeom>
          <a:noFill/>
          <a:ln w="9207" cap="flat" cmpd="sng">
            <a:solidFill>
              <a:schemeClr val="bg1">
                <a:lumMod val="75000"/>
              </a:schemeClr>
            </a:solidFill>
            <a:prstDash val="solid"/>
            <a:round/>
            <a:headEnd type="none" w="med" len="med"/>
            <a:tailEnd type="none" w="med" len="med"/>
          </a:ln>
          <a:effectLst/>
        </p:spPr>
        <p:txBody>
          <a:bodyPr/>
          <a:lstStyle/>
          <a:p>
            <a:endParaRPr lang="en-US"/>
          </a:p>
        </p:txBody>
      </p:sp>
      <p:sp>
        <p:nvSpPr>
          <p:cNvPr id="65584" name="Freeform 48"/>
          <p:cNvSpPr>
            <a:spLocks/>
          </p:cNvSpPr>
          <p:nvPr/>
        </p:nvSpPr>
        <p:spPr bwMode="auto">
          <a:xfrm>
            <a:off x="3787775" y="1998663"/>
            <a:ext cx="76200" cy="50800"/>
          </a:xfrm>
          <a:custGeom>
            <a:avLst/>
            <a:gdLst/>
            <a:ahLst/>
            <a:cxnLst>
              <a:cxn ang="0">
                <a:pos x="0" y="34"/>
              </a:cxn>
              <a:cxn ang="0">
                <a:pos x="23" y="0"/>
              </a:cxn>
              <a:cxn ang="0">
                <a:pos x="48" y="0"/>
              </a:cxn>
            </a:cxnLst>
            <a:rect l="0" t="0" r="r" b="b"/>
            <a:pathLst>
              <a:path w="49" h="35">
                <a:moveTo>
                  <a:pt x="0" y="34"/>
                </a:moveTo>
                <a:lnTo>
                  <a:pt x="23" y="0"/>
                </a:lnTo>
                <a:lnTo>
                  <a:pt x="48" y="0"/>
                </a:lnTo>
              </a:path>
            </a:pathLst>
          </a:custGeom>
          <a:noFill/>
          <a:ln w="9207" cap="flat" cmpd="sng">
            <a:solidFill>
              <a:schemeClr val="bg1">
                <a:lumMod val="75000"/>
              </a:schemeClr>
            </a:solidFill>
            <a:prstDash val="solid"/>
            <a:round/>
            <a:headEnd type="none" w="med" len="med"/>
            <a:tailEnd type="none" w="med" len="med"/>
          </a:ln>
          <a:effectLst/>
        </p:spPr>
        <p:txBody>
          <a:bodyPr/>
          <a:lstStyle/>
          <a:p>
            <a:endParaRPr lang="en-US"/>
          </a:p>
        </p:txBody>
      </p:sp>
      <p:sp>
        <p:nvSpPr>
          <p:cNvPr id="65585" name="Freeform 49"/>
          <p:cNvSpPr>
            <a:spLocks/>
          </p:cNvSpPr>
          <p:nvPr/>
        </p:nvSpPr>
        <p:spPr bwMode="auto">
          <a:xfrm>
            <a:off x="3787775" y="1998663"/>
            <a:ext cx="76200" cy="50800"/>
          </a:xfrm>
          <a:custGeom>
            <a:avLst/>
            <a:gdLst/>
            <a:ahLst/>
            <a:cxnLst>
              <a:cxn ang="0">
                <a:pos x="0" y="34"/>
              </a:cxn>
              <a:cxn ang="0">
                <a:pos x="0" y="34"/>
              </a:cxn>
              <a:cxn ang="0">
                <a:pos x="23" y="0"/>
              </a:cxn>
              <a:cxn ang="0">
                <a:pos x="48" y="0"/>
              </a:cxn>
              <a:cxn ang="0">
                <a:pos x="0" y="34"/>
              </a:cxn>
              <a:cxn ang="0">
                <a:pos x="0" y="34"/>
              </a:cxn>
            </a:cxnLst>
            <a:rect l="0" t="0" r="r" b="b"/>
            <a:pathLst>
              <a:path w="49" h="35">
                <a:moveTo>
                  <a:pt x="0" y="34"/>
                </a:moveTo>
                <a:lnTo>
                  <a:pt x="0" y="34"/>
                </a:lnTo>
                <a:lnTo>
                  <a:pt x="23" y="0"/>
                </a:lnTo>
                <a:lnTo>
                  <a:pt x="48" y="0"/>
                </a:lnTo>
                <a:lnTo>
                  <a:pt x="0" y="34"/>
                </a:lnTo>
                <a:lnTo>
                  <a:pt x="0" y="34"/>
                </a:lnTo>
              </a:path>
            </a:pathLst>
          </a:custGeom>
          <a:noFill/>
          <a:ln w="9207" cap="flat" cmpd="sng">
            <a:solidFill>
              <a:schemeClr val="bg1">
                <a:lumMod val="75000"/>
              </a:schemeClr>
            </a:solidFill>
            <a:prstDash val="solid"/>
            <a:round/>
            <a:headEnd type="none" w="med" len="med"/>
            <a:tailEnd type="none" w="med" len="med"/>
          </a:ln>
          <a:effectLst/>
        </p:spPr>
        <p:txBody>
          <a:bodyPr/>
          <a:lstStyle/>
          <a:p>
            <a:endParaRPr lang="en-US"/>
          </a:p>
        </p:txBody>
      </p:sp>
      <p:sp>
        <p:nvSpPr>
          <p:cNvPr id="65586" name="Freeform 50"/>
          <p:cNvSpPr>
            <a:spLocks/>
          </p:cNvSpPr>
          <p:nvPr/>
        </p:nvSpPr>
        <p:spPr bwMode="auto">
          <a:xfrm>
            <a:off x="3879852" y="1998663"/>
            <a:ext cx="53975" cy="50800"/>
          </a:xfrm>
          <a:custGeom>
            <a:avLst/>
            <a:gdLst/>
            <a:ahLst/>
            <a:cxnLst>
              <a:cxn ang="0">
                <a:pos x="11" y="12"/>
              </a:cxn>
              <a:cxn ang="0">
                <a:pos x="35" y="0"/>
              </a:cxn>
              <a:cxn ang="0">
                <a:pos x="11" y="34"/>
              </a:cxn>
              <a:cxn ang="0">
                <a:pos x="0" y="34"/>
              </a:cxn>
            </a:cxnLst>
            <a:rect l="0" t="0" r="r" b="b"/>
            <a:pathLst>
              <a:path w="36" h="35">
                <a:moveTo>
                  <a:pt x="11" y="12"/>
                </a:moveTo>
                <a:lnTo>
                  <a:pt x="35" y="0"/>
                </a:lnTo>
                <a:lnTo>
                  <a:pt x="11" y="34"/>
                </a:lnTo>
                <a:lnTo>
                  <a:pt x="0" y="34"/>
                </a:lnTo>
              </a:path>
            </a:pathLst>
          </a:custGeom>
          <a:noFill/>
          <a:ln w="9207" cap="flat" cmpd="sng">
            <a:solidFill>
              <a:schemeClr val="bg1">
                <a:lumMod val="75000"/>
              </a:schemeClr>
            </a:solidFill>
            <a:prstDash val="solid"/>
            <a:round/>
            <a:headEnd type="none" w="med" len="med"/>
            <a:tailEnd type="none" w="med" len="med"/>
          </a:ln>
          <a:effectLst/>
        </p:spPr>
        <p:txBody>
          <a:bodyPr/>
          <a:lstStyle/>
          <a:p>
            <a:endParaRPr lang="en-US"/>
          </a:p>
        </p:txBody>
      </p:sp>
      <p:sp>
        <p:nvSpPr>
          <p:cNvPr id="65587" name="Freeform 51"/>
          <p:cNvSpPr>
            <a:spLocks/>
          </p:cNvSpPr>
          <p:nvPr/>
        </p:nvSpPr>
        <p:spPr bwMode="auto">
          <a:xfrm>
            <a:off x="3879852" y="1998663"/>
            <a:ext cx="53975" cy="50800"/>
          </a:xfrm>
          <a:custGeom>
            <a:avLst/>
            <a:gdLst/>
            <a:ahLst/>
            <a:cxnLst>
              <a:cxn ang="0">
                <a:pos x="11" y="12"/>
              </a:cxn>
              <a:cxn ang="0">
                <a:pos x="11" y="12"/>
              </a:cxn>
              <a:cxn ang="0">
                <a:pos x="35" y="0"/>
              </a:cxn>
              <a:cxn ang="0">
                <a:pos x="11" y="34"/>
              </a:cxn>
              <a:cxn ang="0">
                <a:pos x="0" y="34"/>
              </a:cxn>
              <a:cxn ang="0">
                <a:pos x="11" y="12"/>
              </a:cxn>
              <a:cxn ang="0">
                <a:pos x="11" y="12"/>
              </a:cxn>
            </a:cxnLst>
            <a:rect l="0" t="0" r="r" b="b"/>
            <a:pathLst>
              <a:path w="36" h="35">
                <a:moveTo>
                  <a:pt x="11" y="12"/>
                </a:moveTo>
                <a:lnTo>
                  <a:pt x="11" y="12"/>
                </a:lnTo>
                <a:lnTo>
                  <a:pt x="35" y="0"/>
                </a:lnTo>
                <a:lnTo>
                  <a:pt x="11" y="34"/>
                </a:lnTo>
                <a:lnTo>
                  <a:pt x="0" y="34"/>
                </a:lnTo>
                <a:lnTo>
                  <a:pt x="11" y="12"/>
                </a:lnTo>
                <a:lnTo>
                  <a:pt x="11" y="12"/>
                </a:lnTo>
              </a:path>
            </a:pathLst>
          </a:custGeom>
          <a:noFill/>
          <a:ln w="9207" cap="flat" cmpd="sng">
            <a:solidFill>
              <a:schemeClr val="bg1">
                <a:lumMod val="75000"/>
              </a:schemeClr>
            </a:solidFill>
            <a:prstDash val="solid"/>
            <a:round/>
            <a:headEnd type="none" w="med" len="med"/>
            <a:tailEnd type="none" w="med" len="med"/>
          </a:ln>
          <a:effectLst/>
        </p:spPr>
        <p:txBody>
          <a:bodyPr/>
          <a:lstStyle/>
          <a:p>
            <a:endParaRPr lang="en-US"/>
          </a:p>
        </p:txBody>
      </p:sp>
      <p:sp>
        <p:nvSpPr>
          <p:cNvPr id="65588" name="Freeform 52"/>
          <p:cNvSpPr>
            <a:spLocks/>
          </p:cNvSpPr>
          <p:nvPr/>
        </p:nvSpPr>
        <p:spPr bwMode="auto">
          <a:xfrm>
            <a:off x="3932238" y="1666879"/>
            <a:ext cx="38100" cy="17463"/>
          </a:xfrm>
          <a:custGeom>
            <a:avLst/>
            <a:gdLst/>
            <a:ahLst/>
            <a:cxnLst>
              <a:cxn ang="0">
                <a:pos x="12" y="0"/>
              </a:cxn>
              <a:cxn ang="0">
                <a:pos x="23" y="11"/>
              </a:cxn>
              <a:cxn ang="0">
                <a:pos x="0" y="11"/>
              </a:cxn>
            </a:cxnLst>
            <a:rect l="0" t="0" r="r" b="b"/>
            <a:pathLst>
              <a:path w="24" h="12">
                <a:moveTo>
                  <a:pt x="12" y="0"/>
                </a:moveTo>
                <a:lnTo>
                  <a:pt x="23" y="11"/>
                </a:lnTo>
                <a:lnTo>
                  <a:pt x="0" y="11"/>
                </a:lnTo>
              </a:path>
            </a:pathLst>
          </a:custGeom>
          <a:noFill/>
          <a:ln w="9207" cap="flat" cmpd="sng">
            <a:solidFill>
              <a:schemeClr val="bg1">
                <a:lumMod val="75000"/>
              </a:schemeClr>
            </a:solidFill>
            <a:prstDash val="solid"/>
            <a:round/>
            <a:headEnd type="none" w="med" len="med"/>
            <a:tailEnd type="none" w="med" len="med"/>
          </a:ln>
          <a:effectLst/>
        </p:spPr>
        <p:txBody>
          <a:bodyPr/>
          <a:lstStyle/>
          <a:p>
            <a:endParaRPr lang="en-US"/>
          </a:p>
        </p:txBody>
      </p:sp>
      <p:sp>
        <p:nvSpPr>
          <p:cNvPr id="65589" name="Freeform 53"/>
          <p:cNvSpPr>
            <a:spLocks/>
          </p:cNvSpPr>
          <p:nvPr/>
        </p:nvSpPr>
        <p:spPr bwMode="auto">
          <a:xfrm>
            <a:off x="3932238" y="1666879"/>
            <a:ext cx="38100" cy="17463"/>
          </a:xfrm>
          <a:custGeom>
            <a:avLst/>
            <a:gdLst/>
            <a:ahLst/>
            <a:cxnLst>
              <a:cxn ang="0">
                <a:pos x="12" y="0"/>
              </a:cxn>
              <a:cxn ang="0">
                <a:pos x="12" y="0"/>
              </a:cxn>
              <a:cxn ang="0">
                <a:pos x="23" y="11"/>
              </a:cxn>
              <a:cxn ang="0">
                <a:pos x="0" y="11"/>
              </a:cxn>
              <a:cxn ang="0">
                <a:pos x="12" y="0"/>
              </a:cxn>
              <a:cxn ang="0">
                <a:pos x="12" y="0"/>
              </a:cxn>
            </a:cxnLst>
            <a:rect l="0" t="0" r="r" b="b"/>
            <a:pathLst>
              <a:path w="24" h="12">
                <a:moveTo>
                  <a:pt x="12" y="0"/>
                </a:moveTo>
                <a:lnTo>
                  <a:pt x="12" y="0"/>
                </a:lnTo>
                <a:lnTo>
                  <a:pt x="23" y="11"/>
                </a:lnTo>
                <a:lnTo>
                  <a:pt x="0" y="11"/>
                </a:lnTo>
                <a:lnTo>
                  <a:pt x="12" y="0"/>
                </a:lnTo>
                <a:lnTo>
                  <a:pt x="12" y="0"/>
                </a:lnTo>
              </a:path>
            </a:pathLst>
          </a:custGeom>
          <a:noFill/>
          <a:ln w="9207" cap="flat" cmpd="sng">
            <a:solidFill>
              <a:schemeClr val="bg1">
                <a:lumMod val="75000"/>
              </a:schemeClr>
            </a:solidFill>
            <a:prstDash val="solid"/>
            <a:round/>
            <a:headEnd type="none" w="med" len="med"/>
            <a:tailEnd type="none" w="med" len="med"/>
          </a:ln>
          <a:effectLst/>
        </p:spPr>
        <p:txBody>
          <a:bodyPr/>
          <a:lstStyle/>
          <a:p>
            <a:endParaRPr lang="en-US"/>
          </a:p>
        </p:txBody>
      </p:sp>
      <p:sp>
        <p:nvSpPr>
          <p:cNvPr id="65590" name="Freeform 54"/>
          <p:cNvSpPr>
            <a:spLocks/>
          </p:cNvSpPr>
          <p:nvPr/>
        </p:nvSpPr>
        <p:spPr bwMode="auto">
          <a:xfrm>
            <a:off x="6280152" y="5948367"/>
            <a:ext cx="182563" cy="200025"/>
          </a:xfrm>
          <a:custGeom>
            <a:avLst/>
            <a:gdLst/>
            <a:ahLst/>
            <a:cxnLst>
              <a:cxn ang="0">
                <a:pos x="47" y="0"/>
              </a:cxn>
              <a:cxn ang="0">
                <a:pos x="70" y="0"/>
              </a:cxn>
              <a:cxn ang="0">
                <a:pos x="94" y="46"/>
              </a:cxn>
              <a:cxn ang="0">
                <a:pos x="106" y="35"/>
              </a:cxn>
              <a:cxn ang="0">
                <a:pos x="118" y="68"/>
              </a:cxn>
              <a:cxn ang="0">
                <a:pos x="94" y="91"/>
              </a:cxn>
              <a:cxn ang="0">
                <a:pos x="94" y="102"/>
              </a:cxn>
              <a:cxn ang="0">
                <a:pos x="70" y="102"/>
              </a:cxn>
              <a:cxn ang="0">
                <a:pos x="106" y="113"/>
              </a:cxn>
              <a:cxn ang="0">
                <a:pos x="106" y="135"/>
              </a:cxn>
              <a:cxn ang="0">
                <a:pos x="70" y="113"/>
              </a:cxn>
              <a:cxn ang="0">
                <a:pos x="82" y="135"/>
              </a:cxn>
              <a:cxn ang="0">
                <a:pos x="11" y="135"/>
              </a:cxn>
              <a:cxn ang="0">
                <a:pos x="23" y="124"/>
              </a:cxn>
              <a:cxn ang="0">
                <a:pos x="0" y="102"/>
              </a:cxn>
              <a:cxn ang="0">
                <a:pos x="0" y="80"/>
              </a:cxn>
            </a:cxnLst>
            <a:rect l="0" t="0" r="r" b="b"/>
            <a:pathLst>
              <a:path w="119" h="136">
                <a:moveTo>
                  <a:pt x="47" y="0"/>
                </a:moveTo>
                <a:lnTo>
                  <a:pt x="70" y="0"/>
                </a:lnTo>
                <a:lnTo>
                  <a:pt x="94" y="46"/>
                </a:lnTo>
                <a:lnTo>
                  <a:pt x="106" y="35"/>
                </a:lnTo>
                <a:lnTo>
                  <a:pt x="118" y="68"/>
                </a:lnTo>
                <a:lnTo>
                  <a:pt x="94" y="91"/>
                </a:lnTo>
                <a:lnTo>
                  <a:pt x="94" y="102"/>
                </a:lnTo>
                <a:lnTo>
                  <a:pt x="70" y="102"/>
                </a:lnTo>
                <a:lnTo>
                  <a:pt x="106" y="113"/>
                </a:lnTo>
                <a:lnTo>
                  <a:pt x="106" y="135"/>
                </a:lnTo>
                <a:lnTo>
                  <a:pt x="70" y="113"/>
                </a:lnTo>
                <a:lnTo>
                  <a:pt x="82" y="135"/>
                </a:lnTo>
                <a:lnTo>
                  <a:pt x="11" y="135"/>
                </a:lnTo>
                <a:lnTo>
                  <a:pt x="23" y="124"/>
                </a:lnTo>
                <a:lnTo>
                  <a:pt x="0" y="102"/>
                </a:lnTo>
                <a:lnTo>
                  <a:pt x="0" y="80"/>
                </a:lnTo>
              </a:path>
            </a:pathLst>
          </a:custGeom>
          <a:noFill/>
          <a:ln w="9207" cap="flat" cmpd="sng">
            <a:solidFill>
              <a:schemeClr val="bg1">
                <a:lumMod val="75000"/>
              </a:schemeClr>
            </a:solidFill>
            <a:prstDash val="solid"/>
            <a:round/>
            <a:headEnd type="none" w="med" len="med"/>
            <a:tailEnd type="none" w="med" len="med"/>
          </a:ln>
          <a:effectLst/>
        </p:spPr>
        <p:txBody>
          <a:bodyPr/>
          <a:lstStyle/>
          <a:p>
            <a:endParaRPr lang="en-US"/>
          </a:p>
        </p:txBody>
      </p:sp>
      <p:sp>
        <p:nvSpPr>
          <p:cNvPr id="65591" name="Freeform 55"/>
          <p:cNvSpPr>
            <a:spLocks/>
          </p:cNvSpPr>
          <p:nvPr/>
        </p:nvSpPr>
        <p:spPr bwMode="auto">
          <a:xfrm>
            <a:off x="6280152" y="5948367"/>
            <a:ext cx="182563" cy="200025"/>
          </a:xfrm>
          <a:custGeom>
            <a:avLst/>
            <a:gdLst/>
            <a:ahLst/>
            <a:cxnLst>
              <a:cxn ang="0">
                <a:pos x="47" y="0"/>
              </a:cxn>
              <a:cxn ang="0">
                <a:pos x="47" y="0"/>
              </a:cxn>
              <a:cxn ang="0">
                <a:pos x="70" y="0"/>
              </a:cxn>
              <a:cxn ang="0">
                <a:pos x="94" y="46"/>
              </a:cxn>
              <a:cxn ang="0">
                <a:pos x="106" y="35"/>
              </a:cxn>
              <a:cxn ang="0">
                <a:pos x="118" y="68"/>
              </a:cxn>
              <a:cxn ang="0">
                <a:pos x="94" y="91"/>
              </a:cxn>
              <a:cxn ang="0">
                <a:pos x="94" y="102"/>
              </a:cxn>
              <a:cxn ang="0">
                <a:pos x="70" y="102"/>
              </a:cxn>
              <a:cxn ang="0">
                <a:pos x="106" y="113"/>
              </a:cxn>
              <a:cxn ang="0">
                <a:pos x="106" y="135"/>
              </a:cxn>
              <a:cxn ang="0">
                <a:pos x="70" y="113"/>
              </a:cxn>
              <a:cxn ang="0">
                <a:pos x="82" y="135"/>
              </a:cxn>
              <a:cxn ang="0">
                <a:pos x="11" y="135"/>
              </a:cxn>
              <a:cxn ang="0">
                <a:pos x="23" y="124"/>
              </a:cxn>
              <a:cxn ang="0">
                <a:pos x="0" y="102"/>
              </a:cxn>
              <a:cxn ang="0">
                <a:pos x="0" y="80"/>
              </a:cxn>
              <a:cxn ang="0">
                <a:pos x="47" y="0"/>
              </a:cxn>
              <a:cxn ang="0">
                <a:pos x="47" y="0"/>
              </a:cxn>
            </a:cxnLst>
            <a:rect l="0" t="0" r="r" b="b"/>
            <a:pathLst>
              <a:path w="119" h="136">
                <a:moveTo>
                  <a:pt x="47" y="0"/>
                </a:moveTo>
                <a:lnTo>
                  <a:pt x="47" y="0"/>
                </a:lnTo>
                <a:lnTo>
                  <a:pt x="70" y="0"/>
                </a:lnTo>
                <a:lnTo>
                  <a:pt x="94" y="46"/>
                </a:lnTo>
                <a:lnTo>
                  <a:pt x="106" y="35"/>
                </a:lnTo>
                <a:lnTo>
                  <a:pt x="118" y="68"/>
                </a:lnTo>
                <a:lnTo>
                  <a:pt x="94" y="91"/>
                </a:lnTo>
                <a:lnTo>
                  <a:pt x="94" y="102"/>
                </a:lnTo>
                <a:lnTo>
                  <a:pt x="70" y="102"/>
                </a:lnTo>
                <a:lnTo>
                  <a:pt x="106" y="113"/>
                </a:lnTo>
                <a:lnTo>
                  <a:pt x="106" y="135"/>
                </a:lnTo>
                <a:lnTo>
                  <a:pt x="70" y="113"/>
                </a:lnTo>
                <a:lnTo>
                  <a:pt x="82" y="135"/>
                </a:lnTo>
                <a:lnTo>
                  <a:pt x="11" y="135"/>
                </a:lnTo>
                <a:lnTo>
                  <a:pt x="23" y="124"/>
                </a:lnTo>
                <a:lnTo>
                  <a:pt x="0" y="102"/>
                </a:lnTo>
                <a:lnTo>
                  <a:pt x="0" y="80"/>
                </a:lnTo>
                <a:lnTo>
                  <a:pt x="47" y="0"/>
                </a:lnTo>
                <a:lnTo>
                  <a:pt x="47" y="0"/>
                </a:lnTo>
              </a:path>
            </a:pathLst>
          </a:custGeom>
          <a:solidFill>
            <a:srgbClr val="FF0000"/>
          </a:solidFill>
          <a:ln w="9207" cap="flat" cmpd="sng">
            <a:solidFill>
              <a:schemeClr val="bg1">
                <a:lumMod val="75000"/>
              </a:schemeClr>
            </a:solidFill>
            <a:prstDash val="solid"/>
            <a:round/>
            <a:headEnd type="none" w="med" len="med"/>
            <a:tailEnd type="none" w="med" len="med"/>
          </a:ln>
          <a:effectLst/>
        </p:spPr>
        <p:txBody>
          <a:bodyPr/>
          <a:lstStyle/>
          <a:p>
            <a:endParaRPr lang="en-US"/>
          </a:p>
        </p:txBody>
      </p:sp>
      <p:sp>
        <p:nvSpPr>
          <p:cNvPr id="65592" name="Freeform 56"/>
          <p:cNvSpPr>
            <a:spLocks/>
          </p:cNvSpPr>
          <p:nvPr/>
        </p:nvSpPr>
        <p:spPr bwMode="auto">
          <a:xfrm>
            <a:off x="4387852" y="1633541"/>
            <a:ext cx="728663" cy="993775"/>
          </a:xfrm>
          <a:custGeom>
            <a:avLst/>
            <a:gdLst/>
            <a:ahLst/>
            <a:cxnLst>
              <a:cxn ang="0">
                <a:pos x="273" y="631"/>
              </a:cxn>
              <a:cxn ang="0">
                <a:pos x="201" y="675"/>
              </a:cxn>
              <a:cxn ang="0">
                <a:pos x="60" y="631"/>
              </a:cxn>
              <a:cxn ang="0">
                <a:pos x="48" y="440"/>
              </a:cxn>
              <a:cxn ang="0">
                <a:pos x="36" y="361"/>
              </a:cxn>
              <a:cxn ang="0">
                <a:pos x="0" y="361"/>
              </a:cxn>
              <a:cxn ang="0">
                <a:pos x="0" y="282"/>
              </a:cxn>
              <a:cxn ang="0">
                <a:pos x="60" y="282"/>
              </a:cxn>
              <a:cxn ang="0">
                <a:pos x="154" y="203"/>
              </a:cxn>
              <a:cxn ang="0">
                <a:pos x="189" y="203"/>
              </a:cxn>
              <a:cxn ang="0">
                <a:pos x="189" y="169"/>
              </a:cxn>
              <a:cxn ang="0">
                <a:pos x="225" y="169"/>
              </a:cxn>
              <a:cxn ang="0">
                <a:pos x="237" y="114"/>
              </a:cxn>
              <a:cxn ang="0">
                <a:pos x="189" y="91"/>
              </a:cxn>
              <a:cxn ang="0">
                <a:pos x="260" y="0"/>
              </a:cxn>
              <a:cxn ang="0">
                <a:pos x="273" y="0"/>
              </a:cxn>
              <a:cxn ang="0">
                <a:pos x="392" y="68"/>
              </a:cxn>
              <a:cxn ang="0">
                <a:pos x="439" y="102"/>
              </a:cxn>
              <a:cxn ang="0">
                <a:pos x="474" y="506"/>
              </a:cxn>
              <a:cxn ang="0">
                <a:pos x="284" y="620"/>
              </a:cxn>
            </a:cxnLst>
            <a:rect l="0" t="0" r="r" b="b"/>
            <a:pathLst>
              <a:path w="475" h="676">
                <a:moveTo>
                  <a:pt x="273" y="631"/>
                </a:moveTo>
                <a:lnTo>
                  <a:pt x="201" y="675"/>
                </a:lnTo>
                <a:lnTo>
                  <a:pt x="60" y="631"/>
                </a:lnTo>
                <a:lnTo>
                  <a:pt x="48" y="440"/>
                </a:lnTo>
                <a:lnTo>
                  <a:pt x="36" y="361"/>
                </a:lnTo>
                <a:lnTo>
                  <a:pt x="0" y="361"/>
                </a:lnTo>
                <a:lnTo>
                  <a:pt x="0" y="282"/>
                </a:lnTo>
                <a:lnTo>
                  <a:pt x="60" y="282"/>
                </a:lnTo>
                <a:lnTo>
                  <a:pt x="154" y="203"/>
                </a:lnTo>
                <a:lnTo>
                  <a:pt x="189" y="203"/>
                </a:lnTo>
                <a:lnTo>
                  <a:pt x="189" y="169"/>
                </a:lnTo>
                <a:lnTo>
                  <a:pt x="225" y="169"/>
                </a:lnTo>
                <a:lnTo>
                  <a:pt x="237" y="114"/>
                </a:lnTo>
                <a:lnTo>
                  <a:pt x="189" y="91"/>
                </a:lnTo>
                <a:lnTo>
                  <a:pt x="260" y="0"/>
                </a:lnTo>
                <a:lnTo>
                  <a:pt x="273" y="0"/>
                </a:lnTo>
                <a:lnTo>
                  <a:pt x="392" y="68"/>
                </a:lnTo>
                <a:lnTo>
                  <a:pt x="439" y="102"/>
                </a:lnTo>
                <a:lnTo>
                  <a:pt x="474" y="506"/>
                </a:lnTo>
                <a:lnTo>
                  <a:pt x="284" y="620"/>
                </a:lnTo>
              </a:path>
            </a:pathLst>
          </a:custGeom>
          <a:noFill/>
          <a:ln w="9207" cap="flat" cmpd="sng">
            <a:solidFill>
              <a:schemeClr val="bg1">
                <a:lumMod val="75000"/>
              </a:schemeClr>
            </a:solidFill>
            <a:prstDash val="solid"/>
            <a:round/>
            <a:headEnd type="none" w="med" len="med"/>
            <a:tailEnd type="none" w="med" len="med"/>
          </a:ln>
          <a:effectLst/>
        </p:spPr>
        <p:txBody>
          <a:bodyPr/>
          <a:lstStyle/>
          <a:p>
            <a:endParaRPr lang="en-US"/>
          </a:p>
        </p:txBody>
      </p:sp>
      <p:sp>
        <p:nvSpPr>
          <p:cNvPr id="65593" name="Freeform 57"/>
          <p:cNvSpPr>
            <a:spLocks/>
          </p:cNvSpPr>
          <p:nvPr/>
        </p:nvSpPr>
        <p:spPr bwMode="auto">
          <a:xfrm>
            <a:off x="4387852" y="1633541"/>
            <a:ext cx="728663" cy="993775"/>
          </a:xfrm>
          <a:custGeom>
            <a:avLst/>
            <a:gdLst/>
            <a:ahLst/>
            <a:cxnLst>
              <a:cxn ang="0">
                <a:pos x="273" y="631"/>
              </a:cxn>
              <a:cxn ang="0">
                <a:pos x="273" y="631"/>
              </a:cxn>
              <a:cxn ang="0">
                <a:pos x="201" y="675"/>
              </a:cxn>
              <a:cxn ang="0">
                <a:pos x="60" y="631"/>
              </a:cxn>
              <a:cxn ang="0">
                <a:pos x="48" y="440"/>
              </a:cxn>
              <a:cxn ang="0">
                <a:pos x="36" y="361"/>
              </a:cxn>
              <a:cxn ang="0">
                <a:pos x="0" y="361"/>
              </a:cxn>
              <a:cxn ang="0">
                <a:pos x="0" y="282"/>
              </a:cxn>
              <a:cxn ang="0">
                <a:pos x="60" y="282"/>
              </a:cxn>
              <a:cxn ang="0">
                <a:pos x="154" y="203"/>
              </a:cxn>
              <a:cxn ang="0">
                <a:pos x="189" y="203"/>
              </a:cxn>
              <a:cxn ang="0">
                <a:pos x="189" y="169"/>
              </a:cxn>
              <a:cxn ang="0">
                <a:pos x="225" y="169"/>
              </a:cxn>
              <a:cxn ang="0">
                <a:pos x="237" y="114"/>
              </a:cxn>
              <a:cxn ang="0">
                <a:pos x="189" y="91"/>
              </a:cxn>
              <a:cxn ang="0">
                <a:pos x="260" y="0"/>
              </a:cxn>
              <a:cxn ang="0">
                <a:pos x="273" y="0"/>
              </a:cxn>
              <a:cxn ang="0">
                <a:pos x="392" y="68"/>
              </a:cxn>
              <a:cxn ang="0">
                <a:pos x="439" y="102"/>
              </a:cxn>
              <a:cxn ang="0">
                <a:pos x="474" y="506"/>
              </a:cxn>
              <a:cxn ang="0">
                <a:pos x="284" y="620"/>
              </a:cxn>
              <a:cxn ang="0">
                <a:pos x="273" y="631"/>
              </a:cxn>
              <a:cxn ang="0">
                <a:pos x="273" y="631"/>
              </a:cxn>
            </a:cxnLst>
            <a:rect l="0" t="0" r="r" b="b"/>
            <a:pathLst>
              <a:path w="475" h="676">
                <a:moveTo>
                  <a:pt x="273" y="631"/>
                </a:moveTo>
                <a:lnTo>
                  <a:pt x="273" y="631"/>
                </a:lnTo>
                <a:lnTo>
                  <a:pt x="201" y="675"/>
                </a:lnTo>
                <a:lnTo>
                  <a:pt x="60" y="631"/>
                </a:lnTo>
                <a:lnTo>
                  <a:pt x="48" y="440"/>
                </a:lnTo>
                <a:lnTo>
                  <a:pt x="36" y="361"/>
                </a:lnTo>
                <a:lnTo>
                  <a:pt x="0" y="361"/>
                </a:lnTo>
                <a:lnTo>
                  <a:pt x="0" y="282"/>
                </a:lnTo>
                <a:lnTo>
                  <a:pt x="60" y="282"/>
                </a:lnTo>
                <a:lnTo>
                  <a:pt x="154" y="203"/>
                </a:lnTo>
                <a:lnTo>
                  <a:pt x="189" y="203"/>
                </a:lnTo>
                <a:lnTo>
                  <a:pt x="189" y="169"/>
                </a:lnTo>
                <a:lnTo>
                  <a:pt x="225" y="169"/>
                </a:lnTo>
                <a:lnTo>
                  <a:pt x="237" y="114"/>
                </a:lnTo>
                <a:lnTo>
                  <a:pt x="189" y="91"/>
                </a:lnTo>
                <a:lnTo>
                  <a:pt x="260" y="0"/>
                </a:lnTo>
                <a:lnTo>
                  <a:pt x="273" y="0"/>
                </a:lnTo>
                <a:lnTo>
                  <a:pt x="392" y="68"/>
                </a:lnTo>
                <a:lnTo>
                  <a:pt x="439" y="102"/>
                </a:lnTo>
                <a:lnTo>
                  <a:pt x="474" y="506"/>
                </a:lnTo>
                <a:lnTo>
                  <a:pt x="284" y="620"/>
                </a:lnTo>
                <a:lnTo>
                  <a:pt x="273" y="631"/>
                </a:lnTo>
                <a:lnTo>
                  <a:pt x="273" y="631"/>
                </a:lnTo>
              </a:path>
            </a:pathLst>
          </a:custGeom>
          <a:noFill/>
          <a:ln w="9207" cap="flat" cmpd="sng">
            <a:solidFill>
              <a:schemeClr val="bg1">
                <a:lumMod val="75000"/>
              </a:schemeClr>
            </a:solidFill>
            <a:prstDash val="solid"/>
            <a:round/>
            <a:headEnd type="none" w="med" len="med"/>
            <a:tailEnd type="none" w="med" len="med"/>
          </a:ln>
          <a:effectLst/>
        </p:spPr>
        <p:txBody>
          <a:bodyPr/>
          <a:lstStyle/>
          <a:p>
            <a:endParaRPr lang="en-US"/>
          </a:p>
        </p:txBody>
      </p:sp>
      <p:sp>
        <p:nvSpPr>
          <p:cNvPr id="65594" name="Freeform 58"/>
          <p:cNvSpPr>
            <a:spLocks/>
          </p:cNvSpPr>
          <p:nvPr/>
        </p:nvSpPr>
        <p:spPr bwMode="auto">
          <a:xfrm>
            <a:off x="2132013" y="3138488"/>
            <a:ext cx="582612" cy="647700"/>
          </a:xfrm>
          <a:custGeom>
            <a:avLst/>
            <a:gdLst/>
            <a:ahLst/>
            <a:cxnLst>
              <a:cxn ang="0">
                <a:pos x="343" y="102"/>
              </a:cxn>
              <a:cxn ang="0">
                <a:pos x="343" y="113"/>
              </a:cxn>
              <a:cxn ang="0">
                <a:pos x="320" y="113"/>
              </a:cxn>
              <a:cxn ang="0">
                <a:pos x="320" y="192"/>
              </a:cxn>
              <a:cxn ang="0">
                <a:pos x="296" y="192"/>
              </a:cxn>
              <a:cxn ang="0">
                <a:pos x="308" y="271"/>
              </a:cxn>
              <a:cxn ang="0">
                <a:pos x="378" y="271"/>
              </a:cxn>
              <a:cxn ang="0">
                <a:pos x="378" y="349"/>
              </a:cxn>
              <a:cxn ang="0">
                <a:pos x="260" y="349"/>
              </a:cxn>
              <a:cxn ang="0">
                <a:pos x="260" y="382"/>
              </a:cxn>
              <a:cxn ang="0">
                <a:pos x="225" y="382"/>
              </a:cxn>
              <a:cxn ang="0">
                <a:pos x="225" y="439"/>
              </a:cxn>
              <a:cxn ang="0">
                <a:pos x="141" y="439"/>
              </a:cxn>
              <a:cxn ang="0">
                <a:pos x="141" y="393"/>
              </a:cxn>
              <a:cxn ang="0">
                <a:pos x="11" y="393"/>
              </a:cxn>
              <a:cxn ang="0">
                <a:pos x="0" y="382"/>
              </a:cxn>
              <a:cxn ang="0">
                <a:pos x="24" y="349"/>
              </a:cxn>
              <a:cxn ang="0">
                <a:pos x="11" y="349"/>
              </a:cxn>
              <a:cxn ang="0">
                <a:pos x="34" y="338"/>
              </a:cxn>
              <a:cxn ang="0">
                <a:pos x="24" y="327"/>
              </a:cxn>
              <a:cxn ang="0">
                <a:pos x="47" y="315"/>
              </a:cxn>
              <a:cxn ang="0">
                <a:pos x="71" y="271"/>
              </a:cxn>
              <a:cxn ang="0">
                <a:pos x="83" y="102"/>
              </a:cxn>
              <a:cxn ang="0">
                <a:pos x="83" y="67"/>
              </a:cxn>
              <a:cxn ang="0">
                <a:pos x="94" y="67"/>
              </a:cxn>
              <a:cxn ang="0">
                <a:pos x="94" y="34"/>
              </a:cxn>
              <a:cxn ang="0">
                <a:pos x="106" y="34"/>
              </a:cxn>
              <a:cxn ang="0">
                <a:pos x="106" y="0"/>
              </a:cxn>
              <a:cxn ang="0">
                <a:pos x="225" y="0"/>
              </a:cxn>
              <a:cxn ang="0">
                <a:pos x="225" y="34"/>
              </a:cxn>
              <a:cxn ang="0">
                <a:pos x="213" y="45"/>
              </a:cxn>
              <a:cxn ang="0">
                <a:pos x="320" y="45"/>
              </a:cxn>
              <a:cxn ang="0">
                <a:pos x="331" y="45"/>
              </a:cxn>
              <a:cxn ang="0">
                <a:pos x="343" y="90"/>
              </a:cxn>
            </a:cxnLst>
            <a:rect l="0" t="0" r="r" b="b"/>
            <a:pathLst>
              <a:path w="379" h="440">
                <a:moveTo>
                  <a:pt x="343" y="102"/>
                </a:moveTo>
                <a:lnTo>
                  <a:pt x="343" y="113"/>
                </a:lnTo>
                <a:lnTo>
                  <a:pt x="320" y="113"/>
                </a:lnTo>
                <a:lnTo>
                  <a:pt x="320" y="192"/>
                </a:lnTo>
                <a:lnTo>
                  <a:pt x="296" y="192"/>
                </a:lnTo>
                <a:lnTo>
                  <a:pt x="308" y="271"/>
                </a:lnTo>
                <a:lnTo>
                  <a:pt x="378" y="271"/>
                </a:lnTo>
                <a:lnTo>
                  <a:pt x="378" y="349"/>
                </a:lnTo>
                <a:lnTo>
                  <a:pt x="260" y="349"/>
                </a:lnTo>
                <a:lnTo>
                  <a:pt x="260" y="382"/>
                </a:lnTo>
                <a:lnTo>
                  <a:pt x="225" y="382"/>
                </a:lnTo>
                <a:lnTo>
                  <a:pt x="225" y="439"/>
                </a:lnTo>
                <a:lnTo>
                  <a:pt x="141" y="439"/>
                </a:lnTo>
                <a:lnTo>
                  <a:pt x="141" y="393"/>
                </a:lnTo>
                <a:lnTo>
                  <a:pt x="11" y="393"/>
                </a:lnTo>
                <a:lnTo>
                  <a:pt x="0" y="382"/>
                </a:lnTo>
                <a:lnTo>
                  <a:pt x="24" y="349"/>
                </a:lnTo>
                <a:lnTo>
                  <a:pt x="11" y="349"/>
                </a:lnTo>
                <a:lnTo>
                  <a:pt x="34" y="338"/>
                </a:lnTo>
                <a:lnTo>
                  <a:pt x="24" y="327"/>
                </a:lnTo>
                <a:lnTo>
                  <a:pt x="47" y="315"/>
                </a:lnTo>
                <a:lnTo>
                  <a:pt x="71" y="271"/>
                </a:lnTo>
                <a:lnTo>
                  <a:pt x="83" y="102"/>
                </a:lnTo>
                <a:lnTo>
                  <a:pt x="83" y="67"/>
                </a:lnTo>
                <a:lnTo>
                  <a:pt x="94" y="67"/>
                </a:lnTo>
                <a:lnTo>
                  <a:pt x="94" y="34"/>
                </a:lnTo>
                <a:lnTo>
                  <a:pt x="106" y="34"/>
                </a:lnTo>
                <a:lnTo>
                  <a:pt x="106" y="0"/>
                </a:lnTo>
                <a:lnTo>
                  <a:pt x="225" y="0"/>
                </a:lnTo>
                <a:lnTo>
                  <a:pt x="225" y="34"/>
                </a:lnTo>
                <a:lnTo>
                  <a:pt x="213" y="45"/>
                </a:lnTo>
                <a:lnTo>
                  <a:pt x="320" y="45"/>
                </a:lnTo>
                <a:lnTo>
                  <a:pt x="331" y="45"/>
                </a:lnTo>
                <a:lnTo>
                  <a:pt x="343" y="90"/>
                </a:lnTo>
              </a:path>
            </a:pathLst>
          </a:custGeom>
          <a:noFill/>
          <a:ln w="9207" cap="flat" cmpd="sng">
            <a:solidFill>
              <a:schemeClr val="bg1">
                <a:lumMod val="75000"/>
              </a:schemeClr>
            </a:solidFill>
            <a:prstDash val="solid"/>
            <a:round/>
            <a:headEnd type="none" w="med" len="med"/>
            <a:tailEnd type="none" w="med" len="med"/>
          </a:ln>
          <a:effectLst/>
        </p:spPr>
        <p:txBody>
          <a:bodyPr/>
          <a:lstStyle/>
          <a:p>
            <a:endParaRPr lang="en-US"/>
          </a:p>
        </p:txBody>
      </p:sp>
      <p:sp>
        <p:nvSpPr>
          <p:cNvPr id="65595" name="Freeform 59"/>
          <p:cNvSpPr>
            <a:spLocks/>
          </p:cNvSpPr>
          <p:nvPr/>
        </p:nvSpPr>
        <p:spPr bwMode="auto">
          <a:xfrm>
            <a:off x="2132013" y="3138488"/>
            <a:ext cx="582612" cy="647700"/>
          </a:xfrm>
          <a:custGeom>
            <a:avLst/>
            <a:gdLst/>
            <a:ahLst/>
            <a:cxnLst>
              <a:cxn ang="0">
                <a:pos x="343" y="102"/>
              </a:cxn>
              <a:cxn ang="0">
                <a:pos x="343" y="102"/>
              </a:cxn>
              <a:cxn ang="0">
                <a:pos x="343" y="113"/>
              </a:cxn>
              <a:cxn ang="0">
                <a:pos x="320" y="113"/>
              </a:cxn>
              <a:cxn ang="0">
                <a:pos x="320" y="192"/>
              </a:cxn>
              <a:cxn ang="0">
                <a:pos x="296" y="192"/>
              </a:cxn>
              <a:cxn ang="0">
                <a:pos x="308" y="271"/>
              </a:cxn>
              <a:cxn ang="0">
                <a:pos x="378" y="271"/>
              </a:cxn>
              <a:cxn ang="0">
                <a:pos x="378" y="349"/>
              </a:cxn>
              <a:cxn ang="0">
                <a:pos x="260" y="349"/>
              </a:cxn>
              <a:cxn ang="0">
                <a:pos x="260" y="382"/>
              </a:cxn>
              <a:cxn ang="0">
                <a:pos x="225" y="382"/>
              </a:cxn>
              <a:cxn ang="0">
                <a:pos x="225" y="439"/>
              </a:cxn>
              <a:cxn ang="0">
                <a:pos x="141" y="439"/>
              </a:cxn>
              <a:cxn ang="0">
                <a:pos x="141" y="393"/>
              </a:cxn>
              <a:cxn ang="0">
                <a:pos x="11" y="393"/>
              </a:cxn>
              <a:cxn ang="0">
                <a:pos x="0" y="382"/>
              </a:cxn>
              <a:cxn ang="0">
                <a:pos x="24" y="349"/>
              </a:cxn>
              <a:cxn ang="0">
                <a:pos x="11" y="349"/>
              </a:cxn>
              <a:cxn ang="0">
                <a:pos x="34" y="338"/>
              </a:cxn>
              <a:cxn ang="0">
                <a:pos x="24" y="327"/>
              </a:cxn>
              <a:cxn ang="0">
                <a:pos x="47" y="315"/>
              </a:cxn>
              <a:cxn ang="0">
                <a:pos x="71" y="271"/>
              </a:cxn>
              <a:cxn ang="0">
                <a:pos x="83" y="102"/>
              </a:cxn>
              <a:cxn ang="0">
                <a:pos x="83" y="67"/>
              </a:cxn>
              <a:cxn ang="0">
                <a:pos x="94" y="67"/>
              </a:cxn>
              <a:cxn ang="0">
                <a:pos x="94" y="34"/>
              </a:cxn>
              <a:cxn ang="0">
                <a:pos x="106" y="34"/>
              </a:cxn>
              <a:cxn ang="0">
                <a:pos x="106" y="0"/>
              </a:cxn>
              <a:cxn ang="0">
                <a:pos x="225" y="0"/>
              </a:cxn>
              <a:cxn ang="0">
                <a:pos x="225" y="34"/>
              </a:cxn>
              <a:cxn ang="0">
                <a:pos x="213" y="45"/>
              </a:cxn>
              <a:cxn ang="0">
                <a:pos x="320" y="45"/>
              </a:cxn>
              <a:cxn ang="0">
                <a:pos x="331" y="45"/>
              </a:cxn>
              <a:cxn ang="0">
                <a:pos x="343" y="90"/>
              </a:cxn>
              <a:cxn ang="0">
                <a:pos x="343" y="102"/>
              </a:cxn>
              <a:cxn ang="0">
                <a:pos x="343" y="102"/>
              </a:cxn>
            </a:cxnLst>
            <a:rect l="0" t="0" r="r" b="b"/>
            <a:pathLst>
              <a:path w="379" h="440">
                <a:moveTo>
                  <a:pt x="343" y="102"/>
                </a:moveTo>
                <a:lnTo>
                  <a:pt x="343" y="102"/>
                </a:lnTo>
                <a:lnTo>
                  <a:pt x="343" y="113"/>
                </a:lnTo>
                <a:lnTo>
                  <a:pt x="320" y="113"/>
                </a:lnTo>
                <a:lnTo>
                  <a:pt x="320" y="192"/>
                </a:lnTo>
                <a:lnTo>
                  <a:pt x="296" y="192"/>
                </a:lnTo>
                <a:lnTo>
                  <a:pt x="308" y="271"/>
                </a:lnTo>
                <a:lnTo>
                  <a:pt x="378" y="271"/>
                </a:lnTo>
                <a:lnTo>
                  <a:pt x="378" y="349"/>
                </a:lnTo>
                <a:lnTo>
                  <a:pt x="260" y="349"/>
                </a:lnTo>
                <a:lnTo>
                  <a:pt x="260" y="382"/>
                </a:lnTo>
                <a:lnTo>
                  <a:pt x="225" y="382"/>
                </a:lnTo>
                <a:lnTo>
                  <a:pt x="225" y="439"/>
                </a:lnTo>
                <a:lnTo>
                  <a:pt x="141" y="439"/>
                </a:lnTo>
                <a:lnTo>
                  <a:pt x="141" y="393"/>
                </a:lnTo>
                <a:lnTo>
                  <a:pt x="11" y="393"/>
                </a:lnTo>
                <a:lnTo>
                  <a:pt x="0" y="382"/>
                </a:lnTo>
                <a:lnTo>
                  <a:pt x="24" y="349"/>
                </a:lnTo>
                <a:lnTo>
                  <a:pt x="11" y="349"/>
                </a:lnTo>
                <a:lnTo>
                  <a:pt x="34" y="338"/>
                </a:lnTo>
                <a:lnTo>
                  <a:pt x="24" y="327"/>
                </a:lnTo>
                <a:lnTo>
                  <a:pt x="47" y="315"/>
                </a:lnTo>
                <a:lnTo>
                  <a:pt x="71" y="271"/>
                </a:lnTo>
                <a:lnTo>
                  <a:pt x="83" y="102"/>
                </a:lnTo>
                <a:lnTo>
                  <a:pt x="83" y="67"/>
                </a:lnTo>
                <a:lnTo>
                  <a:pt x="94" y="67"/>
                </a:lnTo>
                <a:lnTo>
                  <a:pt x="94" y="34"/>
                </a:lnTo>
                <a:lnTo>
                  <a:pt x="106" y="34"/>
                </a:lnTo>
                <a:lnTo>
                  <a:pt x="106" y="0"/>
                </a:lnTo>
                <a:lnTo>
                  <a:pt x="225" y="0"/>
                </a:lnTo>
                <a:lnTo>
                  <a:pt x="225" y="34"/>
                </a:lnTo>
                <a:lnTo>
                  <a:pt x="213" y="45"/>
                </a:lnTo>
                <a:lnTo>
                  <a:pt x="320" y="45"/>
                </a:lnTo>
                <a:lnTo>
                  <a:pt x="331" y="45"/>
                </a:lnTo>
                <a:lnTo>
                  <a:pt x="343" y="90"/>
                </a:lnTo>
                <a:lnTo>
                  <a:pt x="343" y="102"/>
                </a:lnTo>
                <a:lnTo>
                  <a:pt x="343" y="102"/>
                </a:lnTo>
              </a:path>
            </a:pathLst>
          </a:custGeom>
          <a:noFill/>
          <a:ln w="9207" cap="flat" cmpd="sng">
            <a:solidFill>
              <a:schemeClr val="bg1">
                <a:lumMod val="75000"/>
              </a:schemeClr>
            </a:solidFill>
            <a:prstDash val="solid"/>
            <a:round/>
            <a:headEnd type="none" w="med" len="med"/>
            <a:tailEnd type="none" w="med" len="med"/>
          </a:ln>
          <a:effectLst/>
        </p:spPr>
        <p:txBody>
          <a:bodyPr/>
          <a:lstStyle/>
          <a:p>
            <a:endParaRPr lang="en-US"/>
          </a:p>
        </p:txBody>
      </p:sp>
      <p:sp>
        <p:nvSpPr>
          <p:cNvPr id="65596" name="Freeform 60"/>
          <p:cNvSpPr>
            <a:spLocks/>
          </p:cNvSpPr>
          <p:nvPr/>
        </p:nvSpPr>
        <p:spPr bwMode="auto">
          <a:xfrm>
            <a:off x="4495801" y="2938463"/>
            <a:ext cx="292100" cy="284162"/>
          </a:xfrm>
          <a:custGeom>
            <a:avLst/>
            <a:gdLst/>
            <a:ahLst/>
            <a:cxnLst>
              <a:cxn ang="0">
                <a:pos x="0" y="0"/>
              </a:cxn>
              <a:cxn ang="0">
                <a:pos x="60" y="46"/>
              </a:cxn>
              <a:cxn ang="0">
                <a:pos x="95" y="114"/>
              </a:cxn>
              <a:cxn ang="0">
                <a:pos x="118" y="114"/>
              </a:cxn>
              <a:cxn ang="0">
                <a:pos x="130" y="192"/>
              </a:cxn>
              <a:cxn ang="0">
                <a:pos x="189" y="192"/>
              </a:cxn>
            </a:cxnLst>
            <a:rect l="0" t="0" r="r" b="b"/>
            <a:pathLst>
              <a:path w="190" h="193">
                <a:moveTo>
                  <a:pt x="0" y="0"/>
                </a:moveTo>
                <a:lnTo>
                  <a:pt x="60" y="46"/>
                </a:lnTo>
                <a:lnTo>
                  <a:pt x="95" y="114"/>
                </a:lnTo>
                <a:lnTo>
                  <a:pt x="118" y="114"/>
                </a:lnTo>
                <a:lnTo>
                  <a:pt x="130" y="192"/>
                </a:lnTo>
                <a:lnTo>
                  <a:pt x="189" y="192"/>
                </a:lnTo>
              </a:path>
            </a:pathLst>
          </a:custGeom>
          <a:noFill/>
          <a:ln w="9207" cap="flat" cmpd="sng">
            <a:solidFill>
              <a:schemeClr val="bg1">
                <a:lumMod val="75000"/>
              </a:schemeClr>
            </a:solidFill>
            <a:prstDash val="solid"/>
            <a:round/>
            <a:headEnd type="none" w="med" len="med"/>
            <a:tailEnd type="none" w="med" len="med"/>
          </a:ln>
          <a:effectLst/>
        </p:spPr>
        <p:txBody>
          <a:bodyPr/>
          <a:lstStyle/>
          <a:p>
            <a:endParaRPr lang="en-US"/>
          </a:p>
        </p:txBody>
      </p:sp>
      <p:sp>
        <p:nvSpPr>
          <p:cNvPr id="65597" name="Freeform 61"/>
          <p:cNvSpPr>
            <a:spLocks/>
          </p:cNvSpPr>
          <p:nvPr/>
        </p:nvSpPr>
        <p:spPr bwMode="auto">
          <a:xfrm>
            <a:off x="4241800" y="2924179"/>
            <a:ext cx="749300" cy="563563"/>
          </a:xfrm>
          <a:custGeom>
            <a:avLst/>
            <a:gdLst/>
            <a:ahLst/>
            <a:cxnLst>
              <a:cxn ang="0">
                <a:pos x="166" y="10"/>
              </a:cxn>
              <a:cxn ang="0">
                <a:pos x="226" y="56"/>
              </a:cxn>
              <a:cxn ang="0">
                <a:pos x="261" y="124"/>
              </a:cxn>
              <a:cxn ang="0">
                <a:pos x="284" y="124"/>
              </a:cxn>
              <a:cxn ang="0">
                <a:pos x="296" y="202"/>
              </a:cxn>
              <a:cxn ang="0">
                <a:pos x="355" y="202"/>
              </a:cxn>
              <a:cxn ang="0">
                <a:pos x="355" y="202"/>
              </a:cxn>
              <a:cxn ang="0">
                <a:pos x="368" y="271"/>
              </a:cxn>
              <a:cxn ang="0">
                <a:pos x="487" y="259"/>
              </a:cxn>
              <a:cxn ang="0">
                <a:pos x="487" y="326"/>
              </a:cxn>
              <a:cxn ang="0">
                <a:pos x="451" y="371"/>
              </a:cxn>
              <a:cxn ang="0">
                <a:pos x="59" y="382"/>
              </a:cxn>
              <a:cxn ang="0">
                <a:pos x="59" y="326"/>
              </a:cxn>
              <a:cxn ang="0">
                <a:pos x="48" y="79"/>
              </a:cxn>
              <a:cxn ang="0">
                <a:pos x="12" y="79"/>
              </a:cxn>
              <a:cxn ang="0">
                <a:pos x="24" y="33"/>
              </a:cxn>
              <a:cxn ang="0">
                <a:pos x="0" y="0"/>
              </a:cxn>
              <a:cxn ang="0">
                <a:pos x="71" y="22"/>
              </a:cxn>
              <a:cxn ang="0">
                <a:pos x="143" y="0"/>
              </a:cxn>
              <a:cxn ang="0">
                <a:pos x="155" y="10"/>
              </a:cxn>
            </a:cxnLst>
            <a:rect l="0" t="0" r="r" b="b"/>
            <a:pathLst>
              <a:path w="488" h="383">
                <a:moveTo>
                  <a:pt x="166" y="10"/>
                </a:moveTo>
                <a:lnTo>
                  <a:pt x="226" y="56"/>
                </a:lnTo>
                <a:lnTo>
                  <a:pt x="261" y="124"/>
                </a:lnTo>
                <a:lnTo>
                  <a:pt x="284" y="124"/>
                </a:lnTo>
                <a:lnTo>
                  <a:pt x="296" y="202"/>
                </a:lnTo>
                <a:lnTo>
                  <a:pt x="355" y="202"/>
                </a:lnTo>
                <a:lnTo>
                  <a:pt x="355" y="202"/>
                </a:lnTo>
                <a:lnTo>
                  <a:pt x="368" y="271"/>
                </a:lnTo>
                <a:lnTo>
                  <a:pt x="487" y="259"/>
                </a:lnTo>
                <a:lnTo>
                  <a:pt x="487" y="326"/>
                </a:lnTo>
                <a:lnTo>
                  <a:pt x="451" y="371"/>
                </a:lnTo>
                <a:lnTo>
                  <a:pt x="59" y="382"/>
                </a:lnTo>
                <a:lnTo>
                  <a:pt x="59" y="326"/>
                </a:lnTo>
                <a:lnTo>
                  <a:pt x="48" y="79"/>
                </a:lnTo>
                <a:lnTo>
                  <a:pt x="12" y="79"/>
                </a:lnTo>
                <a:lnTo>
                  <a:pt x="24" y="33"/>
                </a:lnTo>
                <a:lnTo>
                  <a:pt x="0" y="0"/>
                </a:lnTo>
                <a:lnTo>
                  <a:pt x="71" y="22"/>
                </a:lnTo>
                <a:lnTo>
                  <a:pt x="143" y="0"/>
                </a:lnTo>
                <a:lnTo>
                  <a:pt x="155" y="10"/>
                </a:lnTo>
              </a:path>
            </a:pathLst>
          </a:custGeom>
          <a:noFill/>
          <a:ln w="9207" cap="flat" cmpd="sng">
            <a:solidFill>
              <a:schemeClr val="bg1">
                <a:lumMod val="75000"/>
              </a:schemeClr>
            </a:solidFill>
            <a:prstDash val="solid"/>
            <a:round/>
            <a:headEnd type="none" w="med" len="med"/>
            <a:tailEnd type="none" w="med" len="med"/>
          </a:ln>
          <a:effectLst/>
        </p:spPr>
        <p:txBody>
          <a:bodyPr/>
          <a:lstStyle/>
          <a:p>
            <a:endParaRPr lang="en-US"/>
          </a:p>
        </p:txBody>
      </p:sp>
      <p:sp>
        <p:nvSpPr>
          <p:cNvPr id="65598" name="Freeform 62"/>
          <p:cNvSpPr>
            <a:spLocks/>
          </p:cNvSpPr>
          <p:nvPr/>
        </p:nvSpPr>
        <p:spPr bwMode="auto">
          <a:xfrm>
            <a:off x="4241800" y="2924179"/>
            <a:ext cx="749300" cy="563563"/>
          </a:xfrm>
          <a:custGeom>
            <a:avLst/>
            <a:gdLst/>
            <a:ahLst/>
            <a:cxnLst>
              <a:cxn ang="0">
                <a:pos x="166" y="10"/>
              </a:cxn>
              <a:cxn ang="0">
                <a:pos x="166" y="10"/>
              </a:cxn>
              <a:cxn ang="0">
                <a:pos x="226" y="56"/>
              </a:cxn>
              <a:cxn ang="0">
                <a:pos x="261" y="124"/>
              </a:cxn>
              <a:cxn ang="0">
                <a:pos x="284" y="124"/>
              </a:cxn>
              <a:cxn ang="0">
                <a:pos x="296" y="202"/>
              </a:cxn>
              <a:cxn ang="0">
                <a:pos x="355" y="202"/>
              </a:cxn>
              <a:cxn ang="0">
                <a:pos x="355" y="202"/>
              </a:cxn>
              <a:cxn ang="0">
                <a:pos x="368" y="271"/>
              </a:cxn>
              <a:cxn ang="0">
                <a:pos x="487" y="259"/>
              </a:cxn>
              <a:cxn ang="0">
                <a:pos x="487" y="326"/>
              </a:cxn>
              <a:cxn ang="0">
                <a:pos x="451" y="371"/>
              </a:cxn>
              <a:cxn ang="0">
                <a:pos x="59" y="382"/>
              </a:cxn>
              <a:cxn ang="0">
                <a:pos x="59" y="326"/>
              </a:cxn>
              <a:cxn ang="0">
                <a:pos x="48" y="79"/>
              </a:cxn>
              <a:cxn ang="0">
                <a:pos x="12" y="79"/>
              </a:cxn>
              <a:cxn ang="0">
                <a:pos x="24" y="33"/>
              </a:cxn>
              <a:cxn ang="0">
                <a:pos x="0" y="0"/>
              </a:cxn>
              <a:cxn ang="0">
                <a:pos x="71" y="22"/>
              </a:cxn>
              <a:cxn ang="0">
                <a:pos x="143" y="0"/>
              </a:cxn>
              <a:cxn ang="0">
                <a:pos x="155" y="10"/>
              </a:cxn>
              <a:cxn ang="0">
                <a:pos x="166" y="10"/>
              </a:cxn>
              <a:cxn ang="0">
                <a:pos x="166" y="10"/>
              </a:cxn>
            </a:cxnLst>
            <a:rect l="0" t="0" r="r" b="b"/>
            <a:pathLst>
              <a:path w="488" h="383">
                <a:moveTo>
                  <a:pt x="166" y="10"/>
                </a:moveTo>
                <a:lnTo>
                  <a:pt x="166" y="10"/>
                </a:lnTo>
                <a:lnTo>
                  <a:pt x="226" y="56"/>
                </a:lnTo>
                <a:lnTo>
                  <a:pt x="261" y="124"/>
                </a:lnTo>
                <a:lnTo>
                  <a:pt x="284" y="124"/>
                </a:lnTo>
                <a:lnTo>
                  <a:pt x="296" y="202"/>
                </a:lnTo>
                <a:lnTo>
                  <a:pt x="355" y="202"/>
                </a:lnTo>
                <a:lnTo>
                  <a:pt x="355" y="202"/>
                </a:lnTo>
                <a:lnTo>
                  <a:pt x="368" y="271"/>
                </a:lnTo>
                <a:lnTo>
                  <a:pt x="487" y="259"/>
                </a:lnTo>
                <a:lnTo>
                  <a:pt x="487" y="326"/>
                </a:lnTo>
                <a:lnTo>
                  <a:pt x="451" y="371"/>
                </a:lnTo>
                <a:lnTo>
                  <a:pt x="59" y="382"/>
                </a:lnTo>
                <a:lnTo>
                  <a:pt x="59" y="326"/>
                </a:lnTo>
                <a:lnTo>
                  <a:pt x="48" y="79"/>
                </a:lnTo>
                <a:lnTo>
                  <a:pt x="12" y="79"/>
                </a:lnTo>
                <a:lnTo>
                  <a:pt x="24" y="33"/>
                </a:lnTo>
                <a:lnTo>
                  <a:pt x="0" y="0"/>
                </a:lnTo>
                <a:lnTo>
                  <a:pt x="71" y="22"/>
                </a:lnTo>
                <a:lnTo>
                  <a:pt x="143" y="0"/>
                </a:lnTo>
                <a:lnTo>
                  <a:pt x="155" y="10"/>
                </a:lnTo>
                <a:lnTo>
                  <a:pt x="166" y="10"/>
                </a:lnTo>
                <a:lnTo>
                  <a:pt x="166" y="10"/>
                </a:lnTo>
              </a:path>
            </a:pathLst>
          </a:custGeom>
          <a:noFill/>
          <a:ln w="9207" cap="flat" cmpd="sng">
            <a:solidFill>
              <a:schemeClr val="bg1">
                <a:lumMod val="75000"/>
              </a:schemeClr>
            </a:solidFill>
            <a:prstDash val="solid"/>
            <a:round/>
            <a:headEnd type="none" w="med" len="med"/>
            <a:tailEnd type="none" w="med" len="med"/>
          </a:ln>
          <a:effectLst/>
        </p:spPr>
        <p:txBody>
          <a:bodyPr/>
          <a:lstStyle/>
          <a:p>
            <a:endParaRPr lang="en-US"/>
          </a:p>
        </p:txBody>
      </p:sp>
      <p:sp>
        <p:nvSpPr>
          <p:cNvPr id="65599" name="Freeform 63"/>
          <p:cNvSpPr>
            <a:spLocks/>
          </p:cNvSpPr>
          <p:nvPr/>
        </p:nvSpPr>
        <p:spPr bwMode="auto">
          <a:xfrm>
            <a:off x="2220915" y="2660650"/>
            <a:ext cx="622300" cy="546100"/>
          </a:xfrm>
          <a:custGeom>
            <a:avLst/>
            <a:gdLst/>
            <a:ahLst/>
            <a:cxnLst>
              <a:cxn ang="0">
                <a:pos x="60" y="202"/>
              </a:cxn>
              <a:cxn ang="0">
                <a:pos x="0" y="202"/>
              </a:cxn>
              <a:cxn ang="0">
                <a:pos x="0" y="0"/>
              </a:cxn>
              <a:cxn ang="0">
                <a:pos x="155" y="22"/>
              </a:cxn>
              <a:cxn ang="0">
                <a:pos x="285" y="124"/>
              </a:cxn>
              <a:cxn ang="0">
                <a:pos x="404" y="91"/>
              </a:cxn>
              <a:cxn ang="0">
                <a:pos x="404" y="293"/>
              </a:cxn>
              <a:cxn ang="0">
                <a:pos x="333" y="293"/>
              </a:cxn>
              <a:cxn ang="0">
                <a:pos x="333" y="371"/>
              </a:cxn>
              <a:cxn ang="0">
                <a:pos x="262" y="371"/>
              </a:cxn>
              <a:cxn ang="0">
                <a:pos x="155" y="371"/>
              </a:cxn>
              <a:cxn ang="0">
                <a:pos x="167" y="360"/>
              </a:cxn>
              <a:cxn ang="0">
                <a:pos x="167" y="326"/>
              </a:cxn>
              <a:cxn ang="0">
                <a:pos x="48" y="326"/>
              </a:cxn>
              <a:cxn ang="0">
                <a:pos x="60" y="282"/>
              </a:cxn>
              <a:cxn ang="0">
                <a:pos x="25" y="282"/>
              </a:cxn>
              <a:cxn ang="0">
                <a:pos x="60" y="202"/>
              </a:cxn>
            </a:cxnLst>
            <a:rect l="0" t="0" r="r" b="b"/>
            <a:pathLst>
              <a:path w="405" h="372">
                <a:moveTo>
                  <a:pt x="60" y="202"/>
                </a:moveTo>
                <a:lnTo>
                  <a:pt x="0" y="202"/>
                </a:lnTo>
                <a:lnTo>
                  <a:pt x="0" y="0"/>
                </a:lnTo>
                <a:lnTo>
                  <a:pt x="155" y="22"/>
                </a:lnTo>
                <a:lnTo>
                  <a:pt x="285" y="124"/>
                </a:lnTo>
                <a:lnTo>
                  <a:pt x="404" y="91"/>
                </a:lnTo>
                <a:lnTo>
                  <a:pt x="404" y="293"/>
                </a:lnTo>
                <a:lnTo>
                  <a:pt x="333" y="293"/>
                </a:lnTo>
                <a:lnTo>
                  <a:pt x="333" y="371"/>
                </a:lnTo>
                <a:lnTo>
                  <a:pt x="262" y="371"/>
                </a:lnTo>
                <a:lnTo>
                  <a:pt x="155" y="371"/>
                </a:lnTo>
                <a:lnTo>
                  <a:pt x="167" y="360"/>
                </a:lnTo>
                <a:lnTo>
                  <a:pt x="167" y="326"/>
                </a:lnTo>
                <a:lnTo>
                  <a:pt x="48" y="326"/>
                </a:lnTo>
                <a:lnTo>
                  <a:pt x="60" y="282"/>
                </a:lnTo>
                <a:lnTo>
                  <a:pt x="25" y="282"/>
                </a:lnTo>
                <a:lnTo>
                  <a:pt x="60" y="202"/>
                </a:lnTo>
              </a:path>
            </a:pathLst>
          </a:custGeom>
          <a:noFill/>
          <a:ln w="9207" cap="flat" cmpd="sng">
            <a:solidFill>
              <a:schemeClr val="bg1">
                <a:lumMod val="75000"/>
              </a:schemeClr>
            </a:solidFill>
            <a:prstDash val="solid"/>
            <a:round/>
            <a:headEnd type="none" w="med" len="med"/>
            <a:tailEnd type="none" w="med" len="med"/>
          </a:ln>
          <a:effectLst/>
        </p:spPr>
        <p:txBody>
          <a:bodyPr/>
          <a:lstStyle/>
          <a:p>
            <a:endParaRPr lang="en-US"/>
          </a:p>
        </p:txBody>
      </p:sp>
      <p:sp>
        <p:nvSpPr>
          <p:cNvPr id="65600" name="Freeform 64"/>
          <p:cNvSpPr>
            <a:spLocks/>
          </p:cNvSpPr>
          <p:nvPr/>
        </p:nvSpPr>
        <p:spPr bwMode="auto">
          <a:xfrm>
            <a:off x="2220915" y="2660650"/>
            <a:ext cx="622300" cy="546100"/>
          </a:xfrm>
          <a:custGeom>
            <a:avLst/>
            <a:gdLst/>
            <a:ahLst/>
            <a:cxnLst>
              <a:cxn ang="0">
                <a:pos x="60" y="202"/>
              </a:cxn>
              <a:cxn ang="0">
                <a:pos x="60" y="202"/>
              </a:cxn>
              <a:cxn ang="0">
                <a:pos x="0" y="202"/>
              </a:cxn>
              <a:cxn ang="0">
                <a:pos x="0" y="0"/>
              </a:cxn>
              <a:cxn ang="0">
                <a:pos x="155" y="22"/>
              </a:cxn>
              <a:cxn ang="0">
                <a:pos x="285" y="124"/>
              </a:cxn>
              <a:cxn ang="0">
                <a:pos x="404" y="91"/>
              </a:cxn>
              <a:cxn ang="0">
                <a:pos x="404" y="293"/>
              </a:cxn>
              <a:cxn ang="0">
                <a:pos x="333" y="293"/>
              </a:cxn>
              <a:cxn ang="0">
                <a:pos x="333" y="371"/>
              </a:cxn>
              <a:cxn ang="0">
                <a:pos x="262" y="371"/>
              </a:cxn>
              <a:cxn ang="0">
                <a:pos x="155" y="371"/>
              </a:cxn>
              <a:cxn ang="0">
                <a:pos x="167" y="360"/>
              </a:cxn>
              <a:cxn ang="0">
                <a:pos x="167" y="326"/>
              </a:cxn>
              <a:cxn ang="0">
                <a:pos x="48" y="326"/>
              </a:cxn>
              <a:cxn ang="0">
                <a:pos x="60" y="282"/>
              </a:cxn>
              <a:cxn ang="0">
                <a:pos x="25" y="282"/>
              </a:cxn>
              <a:cxn ang="0">
                <a:pos x="60" y="202"/>
              </a:cxn>
              <a:cxn ang="0">
                <a:pos x="60" y="202"/>
              </a:cxn>
            </a:cxnLst>
            <a:rect l="0" t="0" r="r" b="b"/>
            <a:pathLst>
              <a:path w="405" h="372">
                <a:moveTo>
                  <a:pt x="60" y="202"/>
                </a:moveTo>
                <a:lnTo>
                  <a:pt x="60" y="202"/>
                </a:lnTo>
                <a:lnTo>
                  <a:pt x="0" y="202"/>
                </a:lnTo>
                <a:lnTo>
                  <a:pt x="0" y="0"/>
                </a:lnTo>
                <a:lnTo>
                  <a:pt x="155" y="22"/>
                </a:lnTo>
                <a:lnTo>
                  <a:pt x="285" y="124"/>
                </a:lnTo>
                <a:lnTo>
                  <a:pt x="404" y="91"/>
                </a:lnTo>
                <a:lnTo>
                  <a:pt x="404" y="293"/>
                </a:lnTo>
                <a:lnTo>
                  <a:pt x="333" y="293"/>
                </a:lnTo>
                <a:lnTo>
                  <a:pt x="333" y="371"/>
                </a:lnTo>
                <a:lnTo>
                  <a:pt x="262" y="371"/>
                </a:lnTo>
                <a:lnTo>
                  <a:pt x="155" y="371"/>
                </a:lnTo>
                <a:lnTo>
                  <a:pt x="167" y="360"/>
                </a:lnTo>
                <a:lnTo>
                  <a:pt x="167" y="326"/>
                </a:lnTo>
                <a:lnTo>
                  <a:pt x="48" y="326"/>
                </a:lnTo>
                <a:lnTo>
                  <a:pt x="60" y="282"/>
                </a:lnTo>
                <a:lnTo>
                  <a:pt x="25" y="282"/>
                </a:lnTo>
                <a:lnTo>
                  <a:pt x="60" y="202"/>
                </a:lnTo>
                <a:lnTo>
                  <a:pt x="60" y="202"/>
                </a:lnTo>
              </a:path>
            </a:pathLst>
          </a:custGeom>
          <a:solidFill>
            <a:srgbClr val="FF0000"/>
          </a:solidFill>
          <a:ln w="9207" cap="flat" cmpd="sng">
            <a:solidFill>
              <a:schemeClr val="bg1">
                <a:lumMod val="75000"/>
              </a:schemeClr>
            </a:solidFill>
            <a:prstDash val="solid"/>
            <a:round/>
            <a:headEnd type="none" w="med" len="med"/>
            <a:tailEnd type="none" w="med" len="med"/>
          </a:ln>
          <a:effectLst/>
        </p:spPr>
        <p:txBody>
          <a:bodyPr/>
          <a:lstStyle/>
          <a:p>
            <a:endParaRPr lang="en-US"/>
          </a:p>
        </p:txBody>
      </p:sp>
      <p:sp>
        <p:nvSpPr>
          <p:cNvPr id="65601" name="Freeform 65"/>
          <p:cNvSpPr>
            <a:spLocks/>
          </p:cNvSpPr>
          <p:nvPr/>
        </p:nvSpPr>
        <p:spPr bwMode="auto">
          <a:xfrm>
            <a:off x="5478463" y="3073400"/>
            <a:ext cx="692150" cy="349250"/>
          </a:xfrm>
          <a:custGeom>
            <a:avLst/>
            <a:gdLst/>
            <a:ahLst/>
            <a:cxnLst>
              <a:cxn ang="0">
                <a:pos x="12" y="44"/>
              </a:cxn>
              <a:cxn ang="0">
                <a:pos x="0" y="0"/>
              </a:cxn>
              <a:cxn ang="0">
                <a:pos x="141" y="56"/>
              </a:cxn>
              <a:cxn ang="0">
                <a:pos x="438" y="56"/>
              </a:cxn>
              <a:cxn ang="0">
                <a:pos x="438" y="78"/>
              </a:cxn>
              <a:cxn ang="0">
                <a:pos x="450" y="123"/>
              </a:cxn>
              <a:cxn ang="0">
                <a:pos x="332" y="213"/>
              </a:cxn>
              <a:cxn ang="0">
                <a:pos x="201" y="236"/>
              </a:cxn>
              <a:cxn ang="0">
                <a:pos x="71" y="191"/>
              </a:cxn>
              <a:cxn ang="0">
                <a:pos x="0" y="157"/>
              </a:cxn>
              <a:cxn ang="0">
                <a:pos x="12" y="100"/>
              </a:cxn>
            </a:cxnLst>
            <a:rect l="0" t="0" r="r" b="b"/>
            <a:pathLst>
              <a:path w="451" h="237">
                <a:moveTo>
                  <a:pt x="12" y="44"/>
                </a:moveTo>
                <a:lnTo>
                  <a:pt x="0" y="0"/>
                </a:lnTo>
                <a:lnTo>
                  <a:pt x="141" y="56"/>
                </a:lnTo>
                <a:lnTo>
                  <a:pt x="438" y="56"/>
                </a:lnTo>
                <a:lnTo>
                  <a:pt x="438" y="78"/>
                </a:lnTo>
                <a:lnTo>
                  <a:pt x="450" y="123"/>
                </a:lnTo>
                <a:lnTo>
                  <a:pt x="332" y="213"/>
                </a:lnTo>
                <a:lnTo>
                  <a:pt x="201" y="236"/>
                </a:lnTo>
                <a:lnTo>
                  <a:pt x="71" y="191"/>
                </a:lnTo>
                <a:lnTo>
                  <a:pt x="0" y="157"/>
                </a:lnTo>
                <a:lnTo>
                  <a:pt x="12" y="100"/>
                </a:lnTo>
              </a:path>
            </a:pathLst>
          </a:custGeom>
          <a:solidFill>
            <a:srgbClr val="FF0000"/>
          </a:solidFill>
          <a:ln w="9207" cap="flat" cmpd="sng">
            <a:solidFill>
              <a:schemeClr val="bg1">
                <a:lumMod val="75000"/>
              </a:schemeClr>
            </a:solidFill>
            <a:prstDash val="solid"/>
            <a:round/>
            <a:headEnd type="none" w="med" len="med"/>
            <a:tailEnd type="none" w="med" len="med"/>
          </a:ln>
          <a:effectLst/>
        </p:spPr>
        <p:txBody>
          <a:bodyPr/>
          <a:lstStyle/>
          <a:p>
            <a:endParaRPr lang="en-US"/>
          </a:p>
        </p:txBody>
      </p:sp>
      <p:sp>
        <p:nvSpPr>
          <p:cNvPr id="65602" name="Freeform 66"/>
          <p:cNvSpPr>
            <a:spLocks/>
          </p:cNvSpPr>
          <p:nvPr/>
        </p:nvSpPr>
        <p:spPr bwMode="auto">
          <a:xfrm>
            <a:off x="5478463" y="3073400"/>
            <a:ext cx="692150" cy="349250"/>
          </a:xfrm>
          <a:custGeom>
            <a:avLst/>
            <a:gdLst/>
            <a:ahLst/>
            <a:cxnLst>
              <a:cxn ang="0">
                <a:pos x="12" y="44"/>
              </a:cxn>
              <a:cxn ang="0">
                <a:pos x="12" y="44"/>
              </a:cxn>
              <a:cxn ang="0">
                <a:pos x="0" y="0"/>
              </a:cxn>
              <a:cxn ang="0">
                <a:pos x="141" y="56"/>
              </a:cxn>
              <a:cxn ang="0">
                <a:pos x="438" y="56"/>
              </a:cxn>
              <a:cxn ang="0">
                <a:pos x="438" y="78"/>
              </a:cxn>
              <a:cxn ang="0">
                <a:pos x="450" y="123"/>
              </a:cxn>
              <a:cxn ang="0">
                <a:pos x="332" y="213"/>
              </a:cxn>
              <a:cxn ang="0">
                <a:pos x="201" y="236"/>
              </a:cxn>
              <a:cxn ang="0">
                <a:pos x="71" y="191"/>
              </a:cxn>
              <a:cxn ang="0">
                <a:pos x="0" y="157"/>
              </a:cxn>
              <a:cxn ang="0">
                <a:pos x="12" y="100"/>
              </a:cxn>
              <a:cxn ang="0">
                <a:pos x="12" y="44"/>
              </a:cxn>
              <a:cxn ang="0">
                <a:pos x="12" y="44"/>
              </a:cxn>
            </a:cxnLst>
            <a:rect l="0" t="0" r="r" b="b"/>
            <a:pathLst>
              <a:path w="451" h="237">
                <a:moveTo>
                  <a:pt x="12" y="44"/>
                </a:moveTo>
                <a:lnTo>
                  <a:pt x="12" y="44"/>
                </a:lnTo>
                <a:lnTo>
                  <a:pt x="0" y="0"/>
                </a:lnTo>
                <a:lnTo>
                  <a:pt x="141" y="56"/>
                </a:lnTo>
                <a:lnTo>
                  <a:pt x="438" y="56"/>
                </a:lnTo>
                <a:lnTo>
                  <a:pt x="438" y="78"/>
                </a:lnTo>
                <a:lnTo>
                  <a:pt x="450" y="123"/>
                </a:lnTo>
                <a:lnTo>
                  <a:pt x="332" y="213"/>
                </a:lnTo>
                <a:lnTo>
                  <a:pt x="201" y="236"/>
                </a:lnTo>
                <a:lnTo>
                  <a:pt x="71" y="191"/>
                </a:lnTo>
                <a:lnTo>
                  <a:pt x="0" y="157"/>
                </a:lnTo>
                <a:lnTo>
                  <a:pt x="12" y="100"/>
                </a:lnTo>
                <a:lnTo>
                  <a:pt x="12" y="44"/>
                </a:lnTo>
                <a:lnTo>
                  <a:pt x="12" y="44"/>
                </a:lnTo>
              </a:path>
            </a:pathLst>
          </a:custGeom>
          <a:noFill/>
          <a:ln w="9207" cap="flat" cmpd="sng">
            <a:solidFill>
              <a:schemeClr val="bg1">
                <a:lumMod val="75000"/>
              </a:schemeClr>
            </a:solidFill>
            <a:prstDash val="solid"/>
            <a:round/>
            <a:headEnd type="none" w="med" len="med"/>
            <a:tailEnd type="none" w="med" len="med"/>
          </a:ln>
          <a:effectLst/>
        </p:spPr>
        <p:txBody>
          <a:bodyPr/>
          <a:lstStyle/>
          <a:p>
            <a:endParaRPr lang="en-US"/>
          </a:p>
        </p:txBody>
      </p:sp>
      <p:sp>
        <p:nvSpPr>
          <p:cNvPr id="65603" name="Freeform 67"/>
          <p:cNvSpPr>
            <a:spLocks/>
          </p:cNvSpPr>
          <p:nvPr/>
        </p:nvSpPr>
        <p:spPr bwMode="auto">
          <a:xfrm>
            <a:off x="6770688" y="6067429"/>
            <a:ext cx="146050" cy="49213"/>
          </a:xfrm>
          <a:custGeom>
            <a:avLst/>
            <a:gdLst/>
            <a:ahLst/>
            <a:cxnLst>
              <a:cxn ang="0">
                <a:pos x="95" y="0"/>
              </a:cxn>
              <a:cxn ang="0">
                <a:pos x="95" y="0"/>
              </a:cxn>
              <a:cxn ang="0">
                <a:pos x="0" y="33"/>
              </a:cxn>
              <a:cxn ang="0">
                <a:pos x="95" y="0"/>
              </a:cxn>
              <a:cxn ang="0">
                <a:pos x="95" y="0"/>
              </a:cxn>
            </a:cxnLst>
            <a:rect l="0" t="0" r="r" b="b"/>
            <a:pathLst>
              <a:path w="96" h="34">
                <a:moveTo>
                  <a:pt x="95" y="0"/>
                </a:moveTo>
                <a:lnTo>
                  <a:pt x="95" y="0"/>
                </a:lnTo>
                <a:lnTo>
                  <a:pt x="0" y="33"/>
                </a:lnTo>
                <a:lnTo>
                  <a:pt x="95" y="0"/>
                </a:lnTo>
                <a:lnTo>
                  <a:pt x="95" y="0"/>
                </a:lnTo>
              </a:path>
            </a:pathLst>
          </a:custGeom>
          <a:noFill/>
          <a:ln w="9207" cap="flat" cmpd="sng">
            <a:solidFill>
              <a:schemeClr val="bg1">
                <a:lumMod val="75000"/>
              </a:schemeClr>
            </a:solidFill>
            <a:prstDash val="solid"/>
            <a:round/>
            <a:headEnd type="none" w="med" len="med"/>
            <a:tailEnd type="none" w="med" len="med"/>
          </a:ln>
          <a:effectLst/>
        </p:spPr>
        <p:txBody>
          <a:bodyPr/>
          <a:lstStyle/>
          <a:p>
            <a:endParaRPr lang="en-US"/>
          </a:p>
        </p:txBody>
      </p:sp>
      <p:sp>
        <p:nvSpPr>
          <p:cNvPr id="65604" name="Freeform 68"/>
          <p:cNvSpPr>
            <a:spLocks/>
          </p:cNvSpPr>
          <p:nvPr/>
        </p:nvSpPr>
        <p:spPr bwMode="auto">
          <a:xfrm>
            <a:off x="6569077" y="5802317"/>
            <a:ext cx="92075" cy="282575"/>
          </a:xfrm>
          <a:custGeom>
            <a:avLst/>
            <a:gdLst/>
            <a:ahLst/>
            <a:cxnLst>
              <a:cxn ang="0">
                <a:pos x="0" y="191"/>
              </a:cxn>
              <a:cxn ang="0">
                <a:pos x="23" y="168"/>
              </a:cxn>
              <a:cxn ang="0">
                <a:pos x="23" y="112"/>
              </a:cxn>
              <a:cxn ang="0">
                <a:pos x="36" y="89"/>
              </a:cxn>
              <a:cxn ang="0">
                <a:pos x="0" y="55"/>
              </a:cxn>
              <a:cxn ang="0">
                <a:pos x="0" y="11"/>
              </a:cxn>
              <a:cxn ang="0">
                <a:pos x="36" y="44"/>
              </a:cxn>
              <a:cxn ang="0">
                <a:pos x="36" y="11"/>
              </a:cxn>
              <a:cxn ang="0">
                <a:pos x="23" y="11"/>
              </a:cxn>
              <a:cxn ang="0">
                <a:pos x="36" y="0"/>
              </a:cxn>
              <a:cxn ang="0">
                <a:pos x="59" y="0"/>
              </a:cxn>
            </a:cxnLst>
            <a:rect l="0" t="0" r="r" b="b"/>
            <a:pathLst>
              <a:path w="60" h="192">
                <a:moveTo>
                  <a:pt x="0" y="191"/>
                </a:moveTo>
                <a:lnTo>
                  <a:pt x="23" y="168"/>
                </a:lnTo>
                <a:lnTo>
                  <a:pt x="23" y="112"/>
                </a:lnTo>
                <a:lnTo>
                  <a:pt x="36" y="89"/>
                </a:lnTo>
                <a:lnTo>
                  <a:pt x="0" y="55"/>
                </a:lnTo>
                <a:lnTo>
                  <a:pt x="0" y="11"/>
                </a:lnTo>
                <a:lnTo>
                  <a:pt x="36" y="44"/>
                </a:lnTo>
                <a:lnTo>
                  <a:pt x="36" y="11"/>
                </a:lnTo>
                <a:lnTo>
                  <a:pt x="23" y="11"/>
                </a:lnTo>
                <a:lnTo>
                  <a:pt x="36" y="0"/>
                </a:lnTo>
                <a:lnTo>
                  <a:pt x="59" y="0"/>
                </a:lnTo>
              </a:path>
            </a:pathLst>
          </a:custGeom>
          <a:noFill/>
          <a:ln w="9207" cap="flat" cmpd="sng">
            <a:solidFill>
              <a:schemeClr val="bg1">
                <a:lumMod val="75000"/>
              </a:schemeClr>
            </a:solidFill>
            <a:prstDash val="solid"/>
            <a:round/>
            <a:headEnd type="none" w="med" len="med"/>
            <a:tailEnd type="none" w="med" len="med"/>
          </a:ln>
          <a:effectLst/>
        </p:spPr>
        <p:txBody>
          <a:bodyPr/>
          <a:lstStyle/>
          <a:p>
            <a:endParaRPr lang="en-US"/>
          </a:p>
        </p:txBody>
      </p:sp>
      <p:sp>
        <p:nvSpPr>
          <p:cNvPr id="65605" name="Freeform 69"/>
          <p:cNvSpPr>
            <a:spLocks/>
          </p:cNvSpPr>
          <p:nvPr/>
        </p:nvSpPr>
        <p:spPr bwMode="auto">
          <a:xfrm>
            <a:off x="6569077" y="5700717"/>
            <a:ext cx="347663" cy="415925"/>
          </a:xfrm>
          <a:custGeom>
            <a:avLst/>
            <a:gdLst/>
            <a:ahLst/>
            <a:cxnLst>
              <a:cxn ang="0">
                <a:pos x="0" y="260"/>
              </a:cxn>
              <a:cxn ang="0">
                <a:pos x="23" y="237"/>
              </a:cxn>
              <a:cxn ang="0">
                <a:pos x="23" y="181"/>
              </a:cxn>
              <a:cxn ang="0">
                <a:pos x="36" y="158"/>
              </a:cxn>
              <a:cxn ang="0">
                <a:pos x="0" y="124"/>
              </a:cxn>
              <a:cxn ang="0">
                <a:pos x="0" y="80"/>
              </a:cxn>
              <a:cxn ang="0">
                <a:pos x="36" y="113"/>
              </a:cxn>
              <a:cxn ang="0">
                <a:pos x="36" y="80"/>
              </a:cxn>
              <a:cxn ang="0">
                <a:pos x="23" y="80"/>
              </a:cxn>
              <a:cxn ang="0">
                <a:pos x="36" y="69"/>
              </a:cxn>
              <a:cxn ang="0">
                <a:pos x="59" y="69"/>
              </a:cxn>
              <a:cxn ang="0">
                <a:pos x="59" y="69"/>
              </a:cxn>
              <a:cxn ang="0">
                <a:pos x="71" y="102"/>
              </a:cxn>
              <a:cxn ang="0">
                <a:pos x="59" y="35"/>
              </a:cxn>
              <a:cxn ang="0">
                <a:pos x="83" y="12"/>
              </a:cxn>
              <a:cxn ang="0">
                <a:pos x="154" y="0"/>
              </a:cxn>
              <a:cxn ang="0">
                <a:pos x="154" y="23"/>
              </a:cxn>
              <a:cxn ang="0">
                <a:pos x="154" y="0"/>
              </a:cxn>
              <a:cxn ang="0">
                <a:pos x="118" y="12"/>
              </a:cxn>
              <a:cxn ang="0">
                <a:pos x="118" y="35"/>
              </a:cxn>
              <a:cxn ang="0">
                <a:pos x="130" y="12"/>
              </a:cxn>
              <a:cxn ang="0">
                <a:pos x="142" y="35"/>
              </a:cxn>
              <a:cxn ang="0">
                <a:pos x="166" y="35"/>
              </a:cxn>
              <a:cxn ang="0">
                <a:pos x="166" y="23"/>
              </a:cxn>
              <a:cxn ang="0">
                <a:pos x="190" y="46"/>
              </a:cxn>
              <a:cxn ang="0">
                <a:pos x="201" y="57"/>
              </a:cxn>
              <a:cxn ang="0">
                <a:pos x="225" y="215"/>
              </a:cxn>
              <a:cxn ang="0">
                <a:pos x="142" y="226"/>
              </a:cxn>
              <a:cxn ang="0">
                <a:pos x="71" y="271"/>
              </a:cxn>
              <a:cxn ang="0">
                <a:pos x="59" y="249"/>
              </a:cxn>
              <a:cxn ang="0">
                <a:pos x="36" y="260"/>
              </a:cxn>
              <a:cxn ang="0">
                <a:pos x="47" y="282"/>
              </a:cxn>
              <a:cxn ang="0">
                <a:pos x="12" y="282"/>
              </a:cxn>
              <a:cxn ang="0">
                <a:pos x="0" y="271"/>
              </a:cxn>
            </a:cxnLst>
            <a:rect l="0" t="0" r="r" b="b"/>
            <a:pathLst>
              <a:path w="226" h="283">
                <a:moveTo>
                  <a:pt x="0" y="260"/>
                </a:moveTo>
                <a:lnTo>
                  <a:pt x="23" y="237"/>
                </a:lnTo>
                <a:lnTo>
                  <a:pt x="23" y="181"/>
                </a:lnTo>
                <a:lnTo>
                  <a:pt x="36" y="158"/>
                </a:lnTo>
                <a:lnTo>
                  <a:pt x="0" y="124"/>
                </a:lnTo>
                <a:lnTo>
                  <a:pt x="0" y="80"/>
                </a:lnTo>
                <a:lnTo>
                  <a:pt x="36" y="113"/>
                </a:lnTo>
                <a:lnTo>
                  <a:pt x="36" y="80"/>
                </a:lnTo>
                <a:lnTo>
                  <a:pt x="23" y="80"/>
                </a:lnTo>
                <a:lnTo>
                  <a:pt x="36" y="69"/>
                </a:lnTo>
                <a:lnTo>
                  <a:pt x="59" y="69"/>
                </a:lnTo>
                <a:lnTo>
                  <a:pt x="59" y="69"/>
                </a:lnTo>
                <a:lnTo>
                  <a:pt x="71" y="102"/>
                </a:lnTo>
                <a:lnTo>
                  <a:pt x="59" y="35"/>
                </a:lnTo>
                <a:lnTo>
                  <a:pt x="83" y="12"/>
                </a:lnTo>
                <a:lnTo>
                  <a:pt x="154" y="0"/>
                </a:lnTo>
                <a:lnTo>
                  <a:pt x="154" y="23"/>
                </a:lnTo>
                <a:lnTo>
                  <a:pt x="154" y="0"/>
                </a:lnTo>
                <a:lnTo>
                  <a:pt x="118" y="12"/>
                </a:lnTo>
                <a:lnTo>
                  <a:pt x="118" y="35"/>
                </a:lnTo>
                <a:lnTo>
                  <a:pt x="130" y="12"/>
                </a:lnTo>
                <a:lnTo>
                  <a:pt x="142" y="35"/>
                </a:lnTo>
                <a:lnTo>
                  <a:pt x="166" y="35"/>
                </a:lnTo>
                <a:lnTo>
                  <a:pt x="166" y="23"/>
                </a:lnTo>
                <a:lnTo>
                  <a:pt x="190" y="46"/>
                </a:lnTo>
                <a:lnTo>
                  <a:pt x="201" y="57"/>
                </a:lnTo>
                <a:lnTo>
                  <a:pt x="225" y="215"/>
                </a:lnTo>
                <a:lnTo>
                  <a:pt x="142" y="226"/>
                </a:lnTo>
                <a:lnTo>
                  <a:pt x="71" y="271"/>
                </a:lnTo>
                <a:lnTo>
                  <a:pt x="59" y="249"/>
                </a:lnTo>
                <a:lnTo>
                  <a:pt x="36" y="260"/>
                </a:lnTo>
                <a:lnTo>
                  <a:pt x="47" y="282"/>
                </a:lnTo>
                <a:lnTo>
                  <a:pt x="12" y="282"/>
                </a:lnTo>
                <a:lnTo>
                  <a:pt x="0" y="271"/>
                </a:lnTo>
              </a:path>
            </a:pathLst>
          </a:custGeom>
          <a:noFill/>
          <a:ln w="9207" cap="flat" cmpd="sng">
            <a:solidFill>
              <a:schemeClr val="bg1">
                <a:lumMod val="75000"/>
              </a:schemeClr>
            </a:solidFill>
            <a:prstDash val="solid"/>
            <a:round/>
            <a:headEnd type="none" w="med" len="med"/>
            <a:tailEnd type="none" w="med" len="med"/>
          </a:ln>
          <a:effectLst/>
        </p:spPr>
        <p:txBody>
          <a:bodyPr/>
          <a:lstStyle/>
          <a:p>
            <a:endParaRPr lang="en-US"/>
          </a:p>
        </p:txBody>
      </p:sp>
      <p:sp>
        <p:nvSpPr>
          <p:cNvPr id="65606" name="Freeform 70"/>
          <p:cNvSpPr>
            <a:spLocks/>
          </p:cNvSpPr>
          <p:nvPr/>
        </p:nvSpPr>
        <p:spPr bwMode="auto">
          <a:xfrm>
            <a:off x="6569077" y="5700717"/>
            <a:ext cx="347663" cy="415925"/>
          </a:xfrm>
          <a:custGeom>
            <a:avLst/>
            <a:gdLst/>
            <a:ahLst/>
            <a:cxnLst>
              <a:cxn ang="0">
                <a:pos x="0" y="260"/>
              </a:cxn>
              <a:cxn ang="0">
                <a:pos x="0" y="260"/>
              </a:cxn>
              <a:cxn ang="0">
                <a:pos x="23" y="237"/>
              </a:cxn>
              <a:cxn ang="0">
                <a:pos x="23" y="181"/>
              </a:cxn>
              <a:cxn ang="0">
                <a:pos x="36" y="158"/>
              </a:cxn>
              <a:cxn ang="0">
                <a:pos x="0" y="124"/>
              </a:cxn>
              <a:cxn ang="0">
                <a:pos x="0" y="80"/>
              </a:cxn>
              <a:cxn ang="0">
                <a:pos x="36" y="113"/>
              </a:cxn>
              <a:cxn ang="0">
                <a:pos x="36" y="80"/>
              </a:cxn>
              <a:cxn ang="0">
                <a:pos x="23" y="80"/>
              </a:cxn>
              <a:cxn ang="0">
                <a:pos x="36" y="69"/>
              </a:cxn>
              <a:cxn ang="0">
                <a:pos x="59" y="69"/>
              </a:cxn>
              <a:cxn ang="0">
                <a:pos x="59" y="69"/>
              </a:cxn>
              <a:cxn ang="0">
                <a:pos x="71" y="102"/>
              </a:cxn>
              <a:cxn ang="0">
                <a:pos x="59" y="35"/>
              </a:cxn>
              <a:cxn ang="0">
                <a:pos x="83" y="12"/>
              </a:cxn>
              <a:cxn ang="0">
                <a:pos x="154" y="0"/>
              </a:cxn>
              <a:cxn ang="0">
                <a:pos x="154" y="23"/>
              </a:cxn>
              <a:cxn ang="0">
                <a:pos x="154" y="0"/>
              </a:cxn>
              <a:cxn ang="0">
                <a:pos x="118" y="12"/>
              </a:cxn>
              <a:cxn ang="0">
                <a:pos x="118" y="35"/>
              </a:cxn>
              <a:cxn ang="0">
                <a:pos x="130" y="12"/>
              </a:cxn>
              <a:cxn ang="0">
                <a:pos x="142" y="35"/>
              </a:cxn>
              <a:cxn ang="0">
                <a:pos x="166" y="35"/>
              </a:cxn>
              <a:cxn ang="0">
                <a:pos x="166" y="23"/>
              </a:cxn>
              <a:cxn ang="0">
                <a:pos x="190" y="46"/>
              </a:cxn>
              <a:cxn ang="0">
                <a:pos x="201" y="57"/>
              </a:cxn>
              <a:cxn ang="0">
                <a:pos x="225" y="215"/>
              </a:cxn>
              <a:cxn ang="0">
                <a:pos x="142" y="226"/>
              </a:cxn>
              <a:cxn ang="0">
                <a:pos x="71" y="271"/>
              </a:cxn>
              <a:cxn ang="0">
                <a:pos x="59" y="249"/>
              </a:cxn>
              <a:cxn ang="0">
                <a:pos x="36" y="260"/>
              </a:cxn>
              <a:cxn ang="0">
                <a:pos x="47" y="282"/>
              </a:cxn>
              <a:cxn ang="0">
                <a:pos x="12" y="282"/>
              </a:cxn>
              <a:cxn ang="0">
                <a:pos x="0" y="271"/>
              </a:cxn>
              <a:cxn ang="0">
                <a:pos x="0" y="260"/>
              </a:cxn>
              <a:cxn ang="0">
                <a:pos x="0" y="260"/>
              </a:cxn>
            </a:cxnLst>
            <a:rect l="0" t="0" r="r" b="b"/>
            <a:pathLst>
              <a:path w="226" h="283">
                <a:moveTo>
                  <a:pt x="0" y="260"/>
                </a:moveTo>
                <a:lnTo>
                  <a:pt x="0" y="260"/>
                </a:lnTo>
                <a:lnTo>
                  <a:pt x="23" y="237"/>
                </a:lnTo>
                <a:lnTo>
                  <a:pt x="23" y="181"/>
                </a:lnTo>
                <a:lnTo>
                  <a:pt x="36" y="158"/>
                </a:lnTo>
                <a:lnTo>
                  <a:pt x="0" y="124"/>
                </a:lnTo>
                <a:lnTo>
                  <a:pt x="0" y="80"/>
                </a:lnTo>
                <a:lnTo>
                  <a:pt x="36" y="113"/>
                </a:lnTo>
                <a:lnTo>
                  <a:pt x="36" y="80"/>
                </a:lnTo>
                <a:lnTo>
                  <a:pt x="23" y="80"/>
                </a:lnTo>
                <a:lnTo>
                  <a:pt x="36" y="69"/>
                </a:lnTo>
                <a:lnTo>
                  <a:pt x="59" y="69"/>
                </a:lnTo>
                <a:lnTo>
                  <a:pt x="59" y="69"/>
                </a:lnTo>
                <a:lnTo>
                  <a:pt x="71" y="102"/>
                </a:lnTo>
                <a:lnTo>
                  <a:pt x="59" y="35"/>
                </a:lnTo>
                <a:lnTo>
                  <a:pt x="83" y="12"/>
                </a:lnTo>
                <a:lnTo>
                  <a:pt x="154" y="0"/>
                </a:lnTo>
                <a:lnTo>
                  <a:pt x="154" y="23"/>
                </a:lnTo>
                <a:lnTo>
                  <a:pt x="154" y="0"/>
                </a:lnTo>
                <a:lnTo>
                  <a:pt x="118" y="12"/>
                </a:lnTo>
                <a:lnTo>
                  <a:pt x="118" y="35"/>
                </a:lnTo>
                <a:lnTo>
                  <a:pt x="130" y="12"/>
                </a:lnTo>
                <a:lnTo>
                  <a:pt x="142" y="35"/>
                </a:lnTo>
                <a:lnTo>
                  <a:pt x="166" y="35"/>
                </a:lnTo>
                <a:lnTo>
                  <a:pt x="166" y="23"/>
                </a:lnTo>
                <a:lnTo>
                  <a:pt x="190" y="46"/>
                </a:lnTo>
                <a:lnTo>
                  <a:pt x="201" y="57"/>
                </a:lnTo>
                <a:lnTo>
                  <a:pt x="225" y="215"/>
                </a:lnTo>
                <a:lnTo>
                  <a:pt x="142" y="226"/>
                </a:lnTo>
                <a:lnTo>
                  <a:pt x="71" y="271"/>
                </a:lnTo>
                <a:lnTo>
                  <a:pt x="59" y="249"/>
                </a:lnTo>
                <a:lnTo>
                  <a:pt x="36" y="260"/>
                </a:lnTo>
                <a:lnTo>
                  <a:pt x="47" y="282"/>
                </a:lnTo>
                <a:lnTo>
                  <a:pt x="12" y="282"/>
                </a:lnTo>
                <a:lnTo>
                  <a:pt x="0" y="271"/>
                </a:lnTo>
                <a:lnTo>
                  <a:pt x="0" y="260"/>
                </a:lnTo>
                <a:lnTo>
                  <a:pt x="0" y="260"/>
                </a:lnTo>
              </a:path>
            </a:pathLst>
          </a:custGeom>
          <a:solidFill>
            <a:srgbClr val="FF0000"/>
          </a:solidFill>
          <a:ln w="9207" cap="flat" cmpd="sng">
            <a:solidFill>
              <a:schemeClr val="bg1">
                <a:lumMod val="75000"/>
              </a:schemeClr>
            </a:solidFill>
            <a:prstDash val="solid"/>
            <a:round/>
            <a:headEnd type="none" w="med" len="med"/>
            <a:tailEnd type="none" w="med" len="med"/>
          </a:ln>
          <a:effectLst/>
        </p:spPr>
        <p:txBody>
          <a:bodyPr/>
          <a:lstStyle/>
          <a:p>
            <a:endParaRPr lang="en-US"/>
          </a:p>
        </p:txBody>
      </p:sp>
      <p:sp>
        <p:nvSpPr>
          <p:cNvPr id="65607" name="Freeform 71"/>
          <p:cNvSpPr>
            <a:spLocks/>
          </p:cNvSpPr>
          <p:nvPr/>
        </p:nvSpPr>
        <p:spPr bwMode="auto">
          <a:xfrm>
            <a:off x="6788150" y="6067429"/>
            <a:ext cx="19050" cy="17463"/>
          </a:xfrm>
          <a:custGeom>
            <a:avLst/>
            <a:gdLst/>
            <a:ahLst/>
            <a:cxnLst>
              <a:cxn ang="0">
                <a:pos x="12" y="11"/>
              </a:cxn>
              <a:cxn ang="0">
                <a:pos x="0" y="11"/>
              </a:cxn>
              <a:cxn ang="0">
                <a:pos x="0" y="0"/>
              </a:cxn>
            </a:cxnLst>
            <a:rect l="0" t="0" r="r" b="b"/>
            <a:pathLst>
              <a:path w="13" h="12">
                <a:moveTo>
                  <a:pt x="12" y="11"/>
                </a:moveTo>
                <a:lnTo>
                  <a:pt x="0" y="11"/>
                </a:lnTo>
                <a:lnTo>
                  <a:pt x="0" y="0"/>
                </a:lnTo>
              </a:path>
            </a:pathLst>
          </a:custGeom>
          <a:noFill/>
          <a:ln w="9207" cap="flat" cmpd="sng">
            <a:solidFill>
              <a:schemeClr val="bg1">
                <a:lumMod val="75000"/>
              </a:schemeClr>
            </a:solidFill>
            <a:prstDash val="solid"/>
            <a:round/>
            <a:headEnd type="none" w="med" len="med"/>
            <a:tailEnd type="none" w="med" len="med"/>
          </a:ln>
          <a:effectLst/>
        </p:spPr>
        <p:txBody>
          <a:bodyPr/>
          <a:lstStyle/>
          <a:p>
            <a:endParaRPr lang="en-US"/>
          </a:p>
        </p:txBody>
      </p:sp>
      <p:sp>
        <p:nvSpPr>
          <p:cNvPr id="65608" name="Freeform 72"/>
          <p:cNvSpPr>
            <a:spLocks/>
          </p:cNvSpPr>
          <p:nvPr/>
        </p:nvSpPr>
        <p:spPr bwMode="auto">
          <a:xfrm>
            <a:off x="6788150" y="6067429"/>
            <a:ext cx="19050" cy="17463"/>
          </a:xfrm>
          <a:custGeom>
            <a:avLst/>
            <a:gdLst/>
            <a:ahLst/>
            <a:cxnLst>
              <a:cxn ang="0">
                <a:pos x="12" y="11"/>
              </a:cxn>
              <a:cxn ang="0">
                <a:pos x="12" y="11"/>
              </a:cxn>
              <a:cxn ang="0">
                <a:pos x="0" y="11"/>
              </a:cxn>
              <a:cxn ang="0">
                <a:pos x="0" y="0"/>
              </a:cxn>
              <a:cxn ang="0">
                <a:pos x="12" y="11"/>
              </a:cxn>
              <a:cxn ang="0">
                <a:pos x="12" y="11"/>
              </a:cxn>
            </a:cxnLst>
            <a:rect l="0" t="0" r="r" b="b"/>
            <a:pathLst>
              <a:path w="13" h="12">
                <a:moveTo>
                  <a:pt x="12" y="11"/>
                </a:moveTo>
                <a:lnTo>
                  <a:pt x="12" y="11"/>
                </a:lnTo>
                <a:lnTo>
                  <a:pt x="0" y="11"/>
                </a:lnTo>
                <a:lnTo>
                  <a:pt x="0" y="0"/>
                </a:lnTo>
                <a:lnTo>
                  <a:pt x="12" y="11"/>
                </a:lnTo>
                <a:lnTo>
                  <a:pt x="12" y="11"/>
                </a:lnTo>
              </a:path>
            </a:pathLst>
          </a:custGeom>
          <a:noFill/>
          <a:ln w="9207" cap="flat" cmpd="sng">
            <a:solidFill>
              <a:schemeClr val="bg1">
                <a:lumMod val="75000"/>
              </a:schemeClr>
            </a:solidFill>
            <a:prstDash val="solid"/>
            <a:round/>
            <a:headEnd type="none" w="med" len="med"/>
            <a:tailEnd type="none" w="med" len="med"/>
          </a:ln>
          <a:effectLst/>
        </p:spPr>
        <p:txBody>
          <a:bodyPr/>
          <a:lstStyle/>
          <a:p>
            <a:endParaRPr lang="en-US"/>
          </a:p>
        </p:txBody>
      </p:sp>
      <p:sp>
        <p:nvSpPr>
          <p:cNvPr id="65609" name="Freeform 73"/>
          <p:cNvSpPr>
            <a:spLocks/>
          </p:cNvSpPr>
          <p:nvPr/>
        </p:nvSpPr>
        <p:spPr bwMode="auto">
          <a:xfrm>
            <a:off x="6642102" y="6067425"/>
            <a:ext cx="1588" cy="33338"/>
          </a:xfrm>
          <a:custGeom>
            <a:avLst/>
            <a:gdLst/>
            <a:ahLst/>
            <a:cxnLst>
              <a:cxn ang="0">
                <a:pos x="0" y="0"/>
              </a:cxn>
              <a:cxn ang="0">
                <a:pos x="0" y="0"/>
              </a:cxn>
              <a:cxn ang="0">
                <a:pos x="0" y="22"/>
              </a:cxn>
              <a:cxn ang="0">
                <a:pos x="0" y="0"/>
              </a:cxn>
              <a:cxn ang="0">
                <a:pos x="0" y="0"/>
              </a:cxn>
            </a:cxnLst>
            <a:rect l="0" t="0" r="r" b="b"/>
            <a:pathLst>
              <a:path w="1" h="23">
                <a:moveTo>
                  <a:pt x="0" y="0"/>
                </a:moveTo>
                <a:lnTo>
                  <a:pt x="0" y="0"/>
                </a:lnTo>
                <a:lnTo>
                  <a:pt x="0" y="22"/>
                </a:lnTo>
                <a:lnTo>
                  <a:pt x="0" y="0"/>
                </a:lnTo>
                <a:lnTo>
                  <a:pt x="0" y="0"/>
                </a:lnTo>
              </a:path>
            </a:pathLst>
          </a:custGeom>
          <a:noFill/>
          <a:ln w="9207" cap="flat" cmpd="sng">
            <a:solidFill>
              <a:schemeClr val="bg1">
                <a:lumMod val="75000"/>
              </a:schemeClr>
            </a:solidFill>
            <a:prstDash val="solid"/>
            <a:round/>
            <a:headEnd type="none" w="med" len="med"/>
            <a:tailEnd type="none" w="med" len="med"/>
          </a:ln>
          <a:effectLst/>
        </p:spPr>
        <p:txBody>
          <a:bodyPr/>
          <a:lstStyle/>
          <a:p>
            <a:endParaRPr lang="en-US"/>
          </a:p>
        </p:txBody>
      </p:sp>
      <p:sp>
        <p:nvSpPr>
          <p:cNvPr id="65610" name="Freeform 74"/>
          <p:cNvSpPr>
            <a:spLocks/>
          </p:cNvSpPr>
          <p:nvPr/>
        </p:nvSpPr>
        <p:spPr bwMode="auto">
          <a:xfrm>
            <a:off x="6750052" y="6083304"/>
            <a:ext cx="22225" cy="17463"/>
          </a:xfrm>
          <a:custGeom>
            <a:avLst/>
            <a:gdLst/>
            <a:ahLst/>
            <a:cxnLst>
              <a:cxn ang="0">
                <a:pos x="12" y="11"/>
              </a:cxn>
              <a:cxn ang="0">
                <a:pos x="12" y="11"/>
              </a:cxn>
              <a:cxn ang="0">
                <a:pos x="0" y="0"/>
              </a:cxn>
              <a:cxn ang="0">
                <a:pos x="12" y="11"/>
              </a:cxn>
              <a:cxn ang="0">
                <a:pos x="12" y="11"/>
              </a:cxn>
            </a:cxnLst>
            <a:rect l="0" t="0" r="r" b="b"/>
            <a:pathLst>
              <a:path w="13" h="12">
                <a:moveTo>
                  <a:pt x="12" y="11"/>
                </a:moveTo>
                <a:lnTo>
                  <a:pt x="12" y="11"/>
                </a:lnTo>
                <a:lnTo>
                  <a:pt x="0" y="0"/>
                </a:lnTo>
                <a:lnTo>
                  <a:pt x="12" y="11"/>
                </a:lnTo>
                <a:lnTo>
                  <a:pt x="12" y="11"/>
                </a:lnTo>
              </a:path>
            </a:pathLst>
          </a:custGeom>
          <a:noFill/>
          <a:ln w="9207" cap="flat" cmpd="sng">
            <a:solidFill>
              <a:schemeClr val="bg1">
                <a:lumMod val="75000"/>
              </a:schemeClr>
            </a:solidFill>
            <a:prstDash val="solid"/>
            <a:round/>
            <a:headEnd type="none" w="med" len="med"/>
            <a:tailEnd type="none" w="med" len="med"/>
          </a:ln>
          <a:effectLst/>
        </p:spPr>
        <p:txBody>
          <a:bodyPr/>
          <a:lstStyle/>
          <a:p>
            <a:endParaRPr lang="en-US"/>
          </a:p>
        </p:txBody>
      </p:sp>
      <p:sp>
        <p:nvSpPr>
          <p:cNvPr id="65611" name="Freeform 75"/>
          <p:cNvSpPr>
            <a:spLocks/>
          </p:cNvSpPr>
          <p:nvPr/>
        </p:nvSpPr>
        <p:spPr bwMode="auto">
          <a:xfrm>
            <a:off x="6296027" y="5768979"/>
            <a:ext cx="112713" cy="214313"/>
          </a:xfrm>
          <a:custGeom>
            <a:avLst/>
            <a:gdLst/>
            <a:ahLst/>
            <a:cxnLst>
              <a:cxn ang="0">
                <a:pos x="0" y="146"/>
              </a:cxn>
              <a:cxn ang="0">
                <a:pos x="59" y="0"/>
              </a:cxn>
              <a:cxn ang="0">
                <a:pos x="71" y="0"/>
              </a:cxn>
              <a:cxn ang="0">
                <a:pos x="59" y="56"/>
              </a:cxn>
              <a:cxn ang="0">
                <a:pos x="24" y="135"/>
              </a:cxn>
            </a:cxnLst>
            <a:rect l="0" t="0" r="r" b="b"/>
            <a:pathLst>
              <a:path w="72" h="147">
                <a:moveTo>
                  <a:pt x="0" y="146"/>
                </a:moveTo>
                <a:lnTo>
                  <a:pt x="59" y="0"/>
                </a:lnTo>
                <a:lnTo>
                  <a:pt x="71" y="0"/>
                </a:lnTo>
                <a:lnTo>
                  <a:pt x="59" y="56"/>
                </a:lnTo>
                <a:lnTo>
                  <a:pt x="24" y="135"/>
                </a:lnTo>
              </a:path>
            </a:pathLst>
          </a:custGeom>
          <a:noFill/>
          <a:ln w="9207" cap="flat" cmpd="sng">
            <a:solidFill>
              <a:schemeClr val="bg1">
                <a:lumMod val="75000"/>
              </a:schemeClr>
            </a:solidFill>
            <a:prstDash val="solid"/>
            <a:round/>
            <a:headEnd type="none" w="med" len="med"/>
            <a:tailEnd type="none" w="med" len="med"/>
          </a:ln>
          <a:effectLst/>
        </p:spPr>
        <p:txBody>
          <a:bodyPr/>
          <a:lstStyle/>
          <a:p>
            <a:endParaRPr lang="en-US"/>
          </a:p>
        </p:txBody>
      </p:sp>
      <p:sp>
        <p:nvSpPr>
          <p:cNvPr id="65612" name="Freeform 76"/>
          <p:cNvSpPr>
            <a:spLocks/>
          </p:cNvSpPr>
          <p:nvPr/>
        </p:nvSpPr>
        <p:spPr bwMode="auto">
          <a:xfrm>
            <a:off x="6296027" y="5768979"/>
            <a:ext cx="112713" cy="214313"/>
          </a:xfrm>
          <a:custGeom>
            <a:avLst/>
            <a:gdLst/>
            <a:ahLst/>
            <a:cxnLst>
              <a:cxn ang="0">
                <a:pos x="0" y="146"/>
              </a:cxn>
              <a:cxn ang="0">
                <a:pos x="0" y="146"/>
              </a:cxn>
              <a:cxn ang="0">
                <a:pos x="59" y="0"/>
              </a:cxn>
              <a:cxn ang="0">
                <a:pos x="71" y="0"/>
              </a:cxn>
              <a:cxn ang="0">
                <a:pos x="59" y="56"/>
              </a:cxn>
              <a:cxn ang="0">
                <a:pos x="24" y="135"/>
              </a:cxn>
              <a:cxn ang="0">
                <a:pos x="0" y="146"/>
              </a:cxn>
              <a:cxn ang="0">
                <a:pos x="0" y="146"/>
              </a:cxn>
            </a:cxnLst>
            <a:rect l="0" t="0" r="r" b="b"/>
            <a:pathLst>
              <a:path w="72" h="147">
                <a:moveTo>
                  <a:pt x="0" y="146"/>
                </a:moveTo>
                <a:lnTo>
                  <a:pt x="0" y="146"/>
                </a:lnTo>
                <a:lnTo>
                  <a:pt x="59" y="0"/>
                </a:lnTo>
                <a:lnTo>
                  <a:pt x="71" y="0"/>
                </a:lnTo>
                <a:lnTo>
                  <a:pt x="59" y="56"/>
                </a:lnTo>
                <a:lnTo>
                  <a:pt x="24" y="135"/>
                </a:lnTo>
                <a:lnTo>
                  <a:pt x="0" y="146"/>
                </a:lnTo>
                <a:lnTo>
                  <a:pt x="0" y="146"/>
                </a:lnTo>
              </a:path>
            </a:pathLst>
          </a:custGeom>
          <a:solidFill>
            <a:srgbClr val="FF0000"/>
          </a:solidFill>
          <a:ln w="9207" cap="flat" cmpd="sng">
            <a:solidFill>
              <a:schemeClr val="bg1">
                <a:lumMod val="75000"/>
              </a:schemeClr>
            </a:solidFill>
            <a:prstDash val="solid"/>
            <a:round/>
            <a:headEnd type="none" w="med" len="med"/>
            <a:tailEnd type="none" w="med" len="med"/>
          </a:ln>
          <a:effectLst/>
        </p:spPr>
        <p:txBody>
          <a:bodyPr/>
          <a:lstStyle/>
          <a:p>
            <a:endParaRPr lang="en-US"/>
          </a:p>
        </p:txBody>
      </p:sp>
      <p:sp>
        <p:nvSpPr>
          <p:cNvPr id="65613" name="Freeform 77"/>
          <p:cNvSpPr>
            <a:spLocks/>
          </p:cNvSpPr>
          <p:nvPr/>
        </p:nvSpPr>
        <p:spPr bwMode="auto">
          <a:xfrm>
            <a:off x="6386515" y="5867404"/>
            <a:ext cx="22225" cy="15875"/>
          </a:xfrm>
          <a:custGeom>
            <a:avLst/>
            <a:gdLst/>
            <a:ahLst/>
            <a:cxnLst>
              <a:cxn ang="0">
                <a:pos x="0" y="11"/>
              </a:cxn>
              <a:cxn ang="0">
                <a:pos x="0" y="0"/>
              </a:cxn>
              <a:cxn ang="0">
                <a:pos x="12" y="0"/>
              </a:cxn>
            </a:cxnLst>
            <a:rect l="0" t="0" r="r" b="b"/>
            <a:pathLst>
              <a:path w="13" h="12">
                <a:moveTo>
                  <a:pt x="0" y="11"/>
                </a:moveTo>
                <a:lnTo>
                  <a:pt x="0" y="0"/>
                </a:lnTo>
                <a:lnTo>
                  <a:pt x="12" y="0"/>
                </a:lnTo>
              </a:path>
            </a:pathLst>
          </a:custGeom>
          <a:noFill/>
          <a:ln w="9207" cap="flat" cmpd="sng">
            <a:solidFill>
              <a:schemeClr val="bg1">
                <a:lumMod val="75000"/>
              </a:schemeClr>
            </a:solidFill>
            <a:prstDash val="solid"/>
            <a:round/>
            <a:headEnd type="none" w="med" len="med"/>
            <a:tailEnd type="none" w="med" len="med"/>
          </a:ln>
          <a:effectLst/>
        </p:spPr>
        <p:txBody>
          <a:bodyPr/>
          <a:lstStyle/>
          <a:p>
            <a:endParaRPr lang="en-US"/>
          </a:p>
        </p:txBody>
      </p:sp>
      <p:sp>
        <p:nvSpPr>
          <p:cNvPr id="65614" name="Freeform 78"/>
          <p:cNvSpPr>
            <a:spLocks/>
          </p:cNvSpPr>
          <p:nvPr/>
        </p:nvSpPr>
        <p:spPr bwMode="auto">
          <a:xfrm>
            <a:off x="6386515" y="5867404"/>
            <a:ext cx="22225" cy="15875"/>
          </a:xfrm>
          <a:custGeom>
            <a:avLst/>
            <a:gdLst/>
            <a:ahLst/>
            <a:cxnLst>
              <a:cxn ang="0">
                <a:pos x="0" y="11"/>
              </a:cxn>
              <a:cxn ang="0">
                <a:pos x="0" y="11"/>
              </a:cxn>
              <a:cxn ang="0">
                <a:pos x="0" y="0"/>
              </a:cxn>
              <a:cxn ang="0">
                <a:pos x="12" y="0"/>
              </a:cxn>
              <a:cxn ang="0">
                <a:pos x="0" y="11"/>
              </a:cxn>
              <a:cxn ang="0">
                <a:pos x="0" y="11"/>
              </a:cxn>
            </a:cxnLst>
            <a:rect l="0" t="0" r="r" b="b"/>
            <a:pathLst>
              <a:path w="13" h="12">
                <a:moveTo>
                  <a:pt x="0" y="11"/>
                </a:moveTo>
                <a:lnTo>
                  <a:pt x="0" y="11"/>
                </a:lnTo>
                <a:lnTo>
                  <a:pt x="0" y="0"/>
                </a:lnTo>
                <a:lnTo>
                  <a:pt x="12" y="0"/>
                </a:lnTo>
                <a:lnTo>
                  <a:pt x="0" y="11"/>
                </a:lnTo>
                <a:lnTo>
                  <a:pt x="0" y="11"/>
                </a:lnTo>
              </a:path>
            </a:pathLst>
          </a:custGeom>
          <a:noFill/>
          <a:ln w="9207" cap="flat" cmpd="sng">
            <a:solidFill>
              <a:schemeClr val="bg1">
                <a:lumMod val="75000"/>
              </a:schemeClr>
            </a:solidFill>
            <a:prstDash val="solid"/>
            <a:round/>
            <a:headEnd type="none" w="med" len="med"/>
            <a:tailEnd type="none" w="med" len="med"/>
          </a:ln>
          <a:effectLst/>
        </p:spPr>
        <p:txBody>
          <a:bodyPr/>
          <a:lstStyle/>
          <a:p>
            <a:endParaRPr lang="en-US"/>
          </a:p>
        </p:txBody>
      </p:sp>
      <p:sp>
        <p:nvSpPr>
          <p:cNvPr id="65615" name="Freeform 79"/>
          <p:cNvSpPr>
            <a:spLocks/>
          </p:cNvSpPr>
          <p:nvPr/>
        </p:nvSpPr>
        <p:spPr bwMode="auto">
          <a:xfrm>
            <a:off x="1260476" y="2973388"/>
            <a:ext cx="436563" cy="101600"/>
          </a:xfrm>
          <a:custGeom>
            <a:avLst/>
            <a:gdLst/>
            <a:ahLst/>
            <a:cxnLst>
              <a:cxn ang="0">
                <a:pos x="284" y="12"/>
              </a:cxn>
              <a:cxn ang="0">
                <a:pos x="261" y="12"/>
              </a:cxn>
              <a:cxn ang="0">
                <a:pos x="237" y="35"/>
              </a:cxn>
              <a:cxn ang="0">
                <a:pos x="202" y="0"/>
              </a:cxn>
              <a:cxn ang="0">
                <a:pos x="143" y="12"/>
              </a:cxn>
              <a:cxn ang="0">
                <a:pos x="83" y="46"/>
              </a:cxn>
              <a:cxn ang="0">
                <a:pos x="71" y="69"/>
              </a:cxn>
              <a:cxn ang="0">
                <a:pos x="36" y="69"/>
              </a:cxn>
              <a:cxn ang="0">
                <a:pos x="0" y="23"/>
              </a:cxn>
            </a:cxnLst>
            <a:rect l="0" t="0" r="r" b="b"/>
            <a:pathLst>
              <a:path w="285" h="70">
                <a:moveTo>
                  <a:pt x="284" y="12"/>
                </a:moveTo>
                <a:lnTo>
                  <a:pt x="261" y="12"/>
                </a:lnTo>
                <a:lnTo>
                  <a:pt x="237" y="35"/>
                </a:lnTo>
                <a:lnTo>
                  <a:pt x="202" y="0"/>
                </a:lnTo>
                <a:lnTo>
                  <a:pt x="143" y="12"/>
                </a:lnTo>
                <a:lnTo>
                  <a:pt x="83" y="46"/>
                </a:lnTo>
                <a:lnTo>
                  <a:pt x="71" y="69"/>
                </a:lnTo>
                <a:lnTo>
                  <a:pt x="36" y="69"/>
                </a:lnTo>
                <a:lnTo>
                  <a:pt x="0" y="23"/>
                </a:lnTo>
              </a:path>
            </a:pathLst>
          </a:custGeom>
          <a:noFill/>
          <a:ln w="9207" cap="flat" cmpd="sng">
            <a:solidFill>
              <a:schemeClr val="bg1">
                <a:lumMod val="75000"/>
              </a:schemeClr>
            </a:solidFill>
            <a:prstDash val="solid"/>
            <a:round/>
            <a:headEnd type="none" w="med" len="med"/>
            <a:tailEnd type="none" w="med" len="med"/>
          </a:ln>
          <a:effectLst/>
        </p:spPr>
        <p:txBody>
          <a:bodyPr/>
          <a:lstStyle/>
          <a:p>
            <a:endParaRPr lang="en-US"/>
          </a:p>
        </p:txBody>
      </p:sp>
      <p:sp>
        <p:nvSpPr>
          <p:cNvPr id="65616" name="Freeform 80"/>
          <p:cNvSpPr>
            <a:spLocks/>
          </p:cNvSpPr>
          <p:nvPr/>
        </p:nvSpPr>
        <p:spPr bwMode="auto">
          <a:xfrm>
            <a:off x="1131888" y="2641600"/>
            <a:ext cx="620712" cy="433388"/>
          </a:xfrm>
          <a:custGeom>
            <a:avLst/>
            <a:gdLst/>
            <a:ahLst/>
            <a:cxnLst>
              <a:cxn ang="0">
                <a:pos x="367" y="237"/>
              </a:cxn>
              <a:cxn ang="0">
                <a:pos x="344" y="237"/>
              </a:cxn>
              <a:cxn ang="0">
                <a:pos x="320" y="260"/>
              </a:cxn>
              <a:cxn ang="0">
                <a:pos x="285" y="225"/>
              </a:cxn>
              <a:cxn ang="0">
                <a:pos x="226" y="237"/>
              </a:cxn>
              <a:cxn ang="0">
                <a:pos x="166" y="271"/>
              </a:cxn>
              <a:cxn ang="0">
                <a:pos x="154" y="294"/>
              </a:cxn>
              <a:cxn ang="0">
                <a:pos x="119" y="294"/>
              </a:cxn>
              <a:cxn ang="0">
                <a:pos x="83" y="248"/>
              </a:cxn>
              <a:cxn ang="0">
                <a:pos x="83" y="248"/>
              </a:cxn>
              <a:cxn ang="0">
                <a:pos x="35" y="248"/>
              </a:cxn>
              <a:cxn ang="0">
                <a:pos x="0" y="237"/>
              </a:cxn>
              <a:cxn ang="0">
                <a:pos x="23" y="180"/>
              </a:cxn>
              <a:cxn ang="0">
                <a:pos x="12" y="80"/>
              </a:cxn>
              <a:cxn ang="0">
                <a:pos x="296" y="12"/>
              </a:cxn>
              <a:cxn ang="0">
                <a:pos x="403" y="0"/>
              </a:cxn>
              <a:cxn ang="0">
                <a:pos x="403" y="202"/>
              </a:cxn>
              <a:cxn ang="0">
                <a:pos x="403" y="237"/>
              </a:cxn>
              <a:cxn ang="0">
                <a:pos x="379" y="237"/>
              </a:cxn>
            </a:cxnLst>
            <a:rect l="0" t="0" r="r" b="b"/>
            <a:pathLst>
              <a:path w="404" h="295">
                <a:moveTo>
                  <a:pt x="367" y="237"/>
                </a:moveTo>
                <a:lnTo>
                  <a:pt x="344" y="237"/>
                </a:lnTo>
                <a:lnTo>
                  <a:pt x="320" y="260"/>
                </a:lnTo>
                <a:lnTo>
                  <a:pt x="285" y="225"/>
                </a:lnTo>
                <a:lnTo>
                  <a:pt x="226" y="237"/>
                </a:lnTo>
                <a:lnTo>
                  <a:pt x="166" y="271"/>
                </a:lnTo>
                <a:lnTo>
                  <a:pt x="154" y="294"/>
                </a:lnTo>
                <a:lnTo>
                  <a:pt x="119" y="294"/>
                </a:lnTo>
                <a:lnTo>
                  <a:pt x="83" y="248"/>
                </a:lnTo>
                <a:lnTo>
                  <a:pt x="83" y="248"/>
                </a:lnTo>
                <a:lnTo>
                  <a:pt x="35" y="248"/>
                </a:lnTo>
                <a:lnTo>
                  <a:pt x="0" y="237"/>
                </a:lnTo>
                <a:lnTo>
                  <a:pt x="23" y="180"/>
                </a:lnTo>
                <a:lnTo>
                  <a:pt x="12" y="80"/>
                </a:lnTo>
                <a:lnTo>
                  <a:pt x="296" y="12"/>
                </a:lnTo>
                <a:lnTo>
                  <a:pt x="403" y="0"/>
                </a:lnTo>
                <a:lnTo>
                  <a:pt x="403" y="202"/>
                </a:lnTo>
                <a:lnTo>
                  <a:pt x="403" y="237"/>
                </a:lnTo>
                <a:lnTo>
                  <a:pt x="379" y="237"/>
                </a:lnTo>
              </a:path>
            </a:pathLst>
          </a:custGeom>
          <a:noFill/>
          <a:ln w="9207" cap="flat" cmpd="sng">
            <a:solidFill>
              <a:schemeClr val="bg1">
                <a:lumMod val="75000"/>
              </a:schemeClr>
            </a:solidFill>
            <a:prstDash val="solid"/>
            <a:round/>
            <a:headEnd type="none" w="med" len="med"/>
            <a:tailEnd type="none" w="med" len="med"/>
          </a:ln>
          <a:effectLst/>
        </p:spPr>
        <p:txBody>
          <a:bodyPr/>
          <a:lstStyle/>
          <a:p>
            <a:endParaRPr lang="en-US"/>
          </a:p>
        </p:txBody>
      </p:sp>
      <p:sp>
        <p:nvSpPr>
          <p:cNvPr id="65617" name="Freeform 81"/>
          <p:cNvSpPr>
            <a:spLocks/>
          </p:cNvSpPr>
          <p:nvPr/>
        </p:nvSpPr>
        <p:spPr bwMode="auto">
          <a:xfrm>
            <a:off x="4351338" y="2378075"/>
            <a:ext cx="819150" cy="946150"/>
          </a:xfrm>
          <a:custGeom>
            <a:avLst/>
            <a:gdLst/>
            <a:ahLst/>
            <a:cxnLst>
              <a:cxn ang="0">
                <a:pos x="498" y="260"/>
              </a:cxn>
              <a:cxn ang="0">
                <a:pos x="474" y="305"/>
              </a:cxn>
              <a:cxn ang="0">
                <a:pos x="533" y="327"/>
              </a:cxn>
              <a:cxn ang="0">
                <a:pos x="439" y="474"/>
              </a:cxn>
              <a:cxn ang="0">
                <a:pos x="439" y="620"/>
              </a:cxn>
              <a:cxn ang="0">
                <a:pos x="416" y="631"/>
              </a:cxn>
              <a:cxn ang="0">
                <a:pos x="297" y="643"/>
              </a:cxn>
              <a:cxn ang="0">
                <a:pos x="284" y="574"/>
              </a:cxn>
              <a:cxn ang="0">
                <a:pos x="225" y="574"/>
              </a:cxn>
              <a:cxn ang="0">
                <a:pos x="213" y="496"/>
              </a:cxn>
              <a:cxn ang="0">
                <a:pos x="190" y="496"/>
              </a:cxn>
              <a:cxn ang="0">
                <a:pos x="155" y="428"/>
              </a:cxn>
              <a:cxn ang="0">
                <a:pos x="95" y="382"/>
              </a:cxn>
              <a:cxn ang="0">
                <a:pos x="84" y="382"/>
              </a:cxn>
              <a:cxn ang="0">
                <a:pos x="72" y="372"/>
              </a:cxn>
              <a:cxn ang="0">
                <a:pos x="0" y="394"/>
              </a:cxn>
              <a:cxn ang="0">
                <a:pos x="12" y="248"/>
              </a:cxn>
              <a:cxn ang="0">
                <a:pos x="0" y="248"/>
              </a:cxn>
              <a:cxn ang="0">
                <a:pos x="47" y="114"/>
              </a:cxn>
              <a:cxn ang="0">
                <a:pos x="84" y="125"/>
              </a:cxn>
              <a:cxn ang="0">
                <a:pos x="225" y="169"/>
              </a:cxn>
              <a:cxn ang="0">
                <a:pos x="297" y="125"/>
              </a:cxn>
              <a:cxn ang="0">
                <a:pos x="308" y="114"/>
              </a:cxn>
              <a:cxn ang="0">
                <a:pos x="498" y="0"/>
              </a:cxn>
              <a:cxn ang="0">
                <a:pos x="522" y="237"/>
              </a:cxn>
              <a:cxn ang="0">
                <a:pos x="498" y="260"/>
              </a:cxn>
            </a:cxnLst>
            <a:rect l="0" t="0" r="r" b="b"/>
            <a:pathLst>
              <a:path w="534" h="644">
                <a:moveTo>
                  <a:pt x="498" y="260"/>
                </a:moveTo>
                <a:lnTo>
                  <a:pt x="474" y="305"/>
                </a:lnTo>
                <a:lnTo>
                  <a:pt x="533" y="327"/>
                </a:lnTo>
                <a:lnTo>
                  <a:pt x="439" y="474"/>
                </a:lnTo>
                <a:lnTo>
                  <a:pt x="439" y="620"/>
                </a:lnTo>
                <a:lnTo>
                  <a:pt x="416" y="631"/>
                </a:lnTo>
                <a:lnTo>
                  <a:pt x="297" y="643"/>
                </a:lnTo>
                <a:lnTo>
                  <a:pt x="284" y="574"/>
                </a:lnTo>
                <a:lnTo>
                  <a:pt x="225" y="574"/>
                </a:lnTo>
                <a:lnTo>
                  <a:pt x="213" y="496"/>
                </a:lnTo>
                <a:lnTo>
                  <a:pt x="190" y="496"/>
                </a:lnTo>
                <a:lnTo>
                  <a:pt x="155" y="428"/>
                </a:lnTo>
                <a:lnTo>
                  <a:pt x="95" y="382"/>
                </a:lnTo>
                <a:lnTo>
                  <a:pt x="84" y="382"/>
                </a:lnTo>
                <a:lnTo>
                  <a:pt x="72" y="372"/>
                </a:lnTo>
                <a:lnTo>
                  <a:pt x="0" y="394"/>
                </a:lnTo>
                <a:lnTo>
                  <a:pt x="12" y="248"/>
                </a:lnTo>
                <a:lnTo>
                  <a:pt x="0" y="248"/>
                </a:lnTo>
                <a:lnTo>
                  <a:pt x="47" y="114"/>
                </a:lnTo>
                <a:lnTo>
                  <a:pt x="84" y="125"/>
                </a:lnTo>
                <a:lnTo>
                  <a:pt x="225" y="169"/>
                </a:lnTo>
                <a:lnTo>
                  <a:pt x="297" y="125"/>
                </a:lnTo>
                <a:lnTo>
                  <a:pt x="308" y="114"/>
                </a:lnTo>
                <a:lnTo>
                  <a:pt x="498" y="0"/>
                </a:lnTo>
                <a:lnTo>
                  <a:pt x="522" y="237"/>
                </a:lnTo>
                <a:lnTo>
                  <a:pt x="498" y="260"/>
                </a:lnTo>
              </a:path>
            </a:pathLst>
          </a:custGeom>
          <a:solidFill>
            <a:srgbClr val="FF0000"/>
          </a:solidFill>
          <a:ln w="9207" cap="flat" cmpd="sng">
            <a:solidFill>
              <a:schemeClr val="bg1">
                <a:lumMod val="75000"/>
              </a:schemeClr>
            </a:solidFill>
            <a:prstDash val="solid"/>
            <a:round/>
            <a:headEnd type="none" w="med" len="med"/>
            <a:tailEnd type="none" w="med" len="med"/>
          </a:ln>
          <a:effectLst/>
        </p:spPr>
        <p:txBody>
          <a:bodyPr/>
          <a:lstStyle/>
          <a:p>
            <a:endParaRPr lang="en-US"/>
          </a:p>
        </p:txBody>
      </p:sp>
      <p:sp>
        <p:nvSpPr>
          <p:cNvPr id="65618" name="Freeform 82"/>
          <p:cNvSpPr>
            <a:spLocks/>
          </p:cNvSpPr>
          <p:nvPr/>
        </p:nvSpPr>
        <p:spPr bwMode="auto">
          <a:xfrm>
            <a:off x="3732213" y="2808288"/>
            <a:ext cx="601662" cy="628650"/>
          </a:xfrm>
          <a:custGeom>
            <a:avLst/>
            <a:gdLst/>
            <a:ahLst/>
            <a:cxnLst>
              <a:cxn ang="0">
                <a:pos x="190" y="46"/>
              </a:cxn>
              <a:cxn ang="0">
                <a:pos x="190" y="0"/>
              </a:cxn>
              <a:cxn ang="0">
                <a:pos x="272" y="46"/>
              </a:cxn>
              <a:cxn ang="0">
                <a:pos x="272" y="56"/>
              </a:cxn>
              <a:cxn ang="0">
                <a:pos x="332" y="79"/>
              </a:cxn>
              <a:cxn ang="0">
                <a:pos x="356" y="112"/>
              </a:cxn>
              <a:cxn ang="0">
                <a:pos x="344" y="158"/>
              </a:cxn>
              <a:cxn ang="0">
                <a:pos x="380" y="158"/>
              </a:cxn>
              <a:cxn ang="0">
                <a:pos x="391" y="405"/>
              </a:cxn>
              <a:cxn ang="0">
                <a:pos x="143" y="427"/>
              </a:cxn>
              <a:cxn ang="0">
                <a:pos x="84" y="360"/>
              </a:cxn>
              <a:cxn ang="0">
                <a:pos x="24" y="360"/>
              </a:cxn>
              <a:cxn ang="0">
                <a:pos x="24" y="225"/>
              </a:cxn>
              <a:cxn ang="0">
                <a:pos x="0" y="225"/>
              </a:cxn>
              <a:cxn ang="0">
                <a:pos x="0" y="147"/>
              </a:cxn>
              <a:cxn ang="0">
                <a:pos x="12" y="135"/>
              </a:cxn>
              <a:cxn ang="0">
                <a:pos x="12" y="34"/>
              </a:cxn>
              <a:cxn ang="0">
                <a:pos x="119" y="34"/>
              </a:cxn>
              <a:cxn ang="0">
                <a:pos x="143" y="56"/>
              </a:cxn>
              <a:cxn ang="0">
                <a:pos x="143" y="23"/>
              </a:cxn>
              <a:cxn ang="0">
                <a:pos x="190" y="46"/>
              </a:cxn>
            </a:cxnLst>
            <a:rect l="0" t="0" r="r" b="b"/>
            <a:pathLst>
              <a:path w="392" h="428">
                <a:moveTo>
                  <a:pt x="190" y="46"/>
                </a:moveTo>
                <a:lnTo>
                  <a:pt x="190" y="0"/>
                </a:lnTo>
                <a:lnTo>
                  <a:pt x="272" y="46"/>
                </a:lnTo>
                <a:lnTo>
                  <a:pt x="272" y="56"/>
                </a:lnTo>
                <a:lnTo>
                  <a:pt x="332" y="79"/>
                </a:lnTo>
                <a:lnTo>
                  <a:pt x="356" y="112"/>
                </a:lnTo>
                <a:lnTo>
                  <a:pt x="344" y="158"/>
                </a:lnTo>
                <a:lnTo>
                  <a:pt x="380" y="158"/>
                </a:lnTo>
                <a:lnTo>
                  <a:pt x="391" y="405"/>
                </a:lnTo>
                <a:lnTo>
                  <a:pt x="143" y="427"/>
                </a:lnTo>
                <a:lnTo>
                  <a:pt x="84" y="360"/>
                </a:lnTo>
                <a:lnTo>
                  <a:pt x="24" y="360"/>
                </a:lnTo>
                <a:lnTo>
                  <a:pt x="24" y="225"/>
                </a:lnTo>
                <a:lnTo>
                  <a:pt x="0" y="225"/>
                </a:lnTo>
                <a:lnTo>
                  <a:pt x="0" y="147"/>
                </a:lnTo>
                <a:lnTo>
                  <a:pt x="12" y="135"/>
                </a:lnTo>
                <a:lnTo>
                  <a:pt x="12" y="34"/>
                </a:lnTo>
                <a:lnTo>
                  <a:pt x="119" y="34"/>
                </a:lnTo>
                <a:lnTo>
                  <a:pt x="143" y="56"/>
                </a:lnTo>
                <a:lnTo>
                  <a:pt x="143" y="23"/>
                </a:lnTo>
                <a:lnTo>
                  <a:pt x="190" y="46"/>
                </a:lnTo>
              </a:path>
            </a:pathLst>
          </a:custGeom>
          <a:noFill/>
          <a:ln w="9207" cap="flat" cmpd="sng">
            <a:solidFill>
              <a:schemeClr val="bg1">
                <a:lumMod val="75000"/>
              </a:schemeClr>
            </a:solidFill>
            <a:prstDash val="solid"/>
            <a:round/>
            <a:headEnd type="none" w="med" len="med"/>
            <a:tailEnd type="none" w="med" len="med"/>
          </a:ln>
          <a:effectLst/>
        </p:spPr>
        <p:txBody>
          <a:bodyPr/>
          <a:lstStyle/>
          <a:p>
            <a:endParaRPr lang="en-US"/>
          </a:p>
        </p:txBody>
      </p:sp>
      <p:sp>
        <p:nvSpPr>
          <p:cNvPr id="65619" name="Freeform 83"/>
          <p:cNvSpPr>
            <a:spLocks/>
          </p:cNvSpPr>
          <p:nvPr/>
        </p:nvSpPr>
        <p:spPr bwMode="auto">
          <a:xfrm>
            <a:off x="3732213" y="2808288"/>
            <a:ext cx="601662" cy="628650"/>
          </a:xfrm>
          <a:custGeom>
            <a:avLst/>
            <a:gdLst/>
            <a:ahLst/>
            <a:cxnLst>
              <a:cxn ang="0">
                <a:pos x="190" y="46"/>
              </a:cxn>
              <a:cxn ang="0">
                <a:pos x="190" y="46"/>
              </a:cxn>
              <a:cxn ang="0">
                <a:pos x="190" y="0"/>
              </a:cxn>
              <a:cxn ang="0">
                <a:pos x="272" y="46"/>
              </a:cxn>
              <a:cxn ang="0">
                <a:pos x="272" y="56"/>
              </a:cxn>
              <a:cxn ang="0">
                <a:pos x="332" y="79"/>
              </a:cxn>
              <a:cxn ang="0">
                <a:pos x="356" y="112"/>
              </a:cxn>
              <a:cxn ang="0">
                <a:pos x="344" y="158"/>
              </a:cxn>
              <a:cxn ang="0">
                <a:pos x="380" y="158"/>
              </a:cxn>
              <a:cxn ang="0">
                <a:pos x="391" y="405"/>
              </a:cxn>
              <a:cxn ang="0">
                <a:pos x="143" y="427"/>
              </a:cxn>
              <a:cxn ang="0">
                <a:pos x="84" y="360"/>
              </a:cxn>
              <a:cxn ang="0">
                <a:pos x="24" y="360"/>
              </a:cxn>
              <a:cxn ang="0">
                <a:pos x="24" y="225"/>
              </a:cxn>
              <a:cxn ang="0">
                <a:pos x="0" y="225"/>
              </a:cxn>
              <a:cxn ang="0">
                <a:pos x="0" y="147"/>
              </a:cxn>
              <a:cxn ang="0">
                <a:pos x="12" y="135"/>
              </a:cxn>
              <a:cxn ang="0">
                <a:pos x="12" y="34"/>
              </a:cxn>
              <a:cxn ang="0">
                <a:pos x="119" y="34"/>
              </a:cxn>
              <a:cxn ang="0">
                <a:pos x="143" y="56"/>
              </a:cxn>
              <a:cxn ang="0">
                <a:pos x="143" y="23"/>
              </a:cxn>
              <a:cxn ang="0">
                <a:pos x="190" y="46"/>
              </a:cxn>
              <a:cxn ang="0">
                <a:pos x="190" y="46"/>
              </a:cxn>
            </a:cxnLst>
            <a:rect l="0" t="0" r="r" b="b"/>
            <a:pathLst>
              <a:path w="392" h="428">
                <a:moveTo>
                  <a:pt x="190" y="46"/>
                </a:moveTo>
                <a:lnTo>
                  <a:pt x="190" y="46"/>
                </a:lnTo>
                <a:lnTo>
                  <a:pt x="190" y="0"/>
                </a:lnTo>
                <a:lnTo>
                  <a:pt x="272" y="46"/>
                </a:lnTo>
                <a:lnTo>
                  <a:pt x="272" y="56"/>
                </a:lnTo>
                <a:lnTo>
                  <a:pt x="332" y="79"/>
                </a:lnTo>
                <a:lnTo>
                  <a:pt x="356" y="112"/>
                </a:lnTo>
                <a:lnTo>
                  <a:pt x="344" y="158"/>
                </a:lnTo>
                <a:lnTo>
                  <a:pt x="380" y="158"/>
                </a:lnTo>
                <a:lnTo>
                  <a:pt x="391" y="405"/>
                </a:lnTo>
                <a:lnTo>
                  <a:pt x="143" y="427"/>
                </a:lnTo>
                <a:lnTo>
                  <a:pt x="84" y="360"/>
                </a:lnTo>
                <a:lnTo>
                  <a:pt x="24" y="360"/>
                </a:lnTo>
                <a:lnTo>
                  <a:pt x="24" y="225"/>
                </a:lnTo>
                <a:lnTo>
                  <a:pt x="0" y="225"/>
                </a:lnTo>
                <a:lnTo>
                  <a:pt x="0" y="147"/>
                </a:lnTo>
                <a:lnTo>
                  <a:pt x="12" y="135"/>
                </a:lnTo>
                <a:lnTo>
                  <a:pt x="12" y="34"/>
                </a:lnTo>
                <a:lnTo>
                  <a:pt x="119" y="34"/>
                </a:lnTo>
                <a:lnTo>
                  <a:pt x="143" y="56"/>
                </a:lnTo>
                <a:lnTo>
                  <a:pt x="143" y="23"/>
                </a:lnTo>
                <a:lnTo>
                  <a:pt x="190" y="46"/>
                </a:lnTo>
                <a:lnTo>
                  <a:pt x="190" y="46"/>
                </a:lnTo>
              </a:path>
            </a:pathLst>
          </a:custGeom>
          <a:solidFill>
            <a:srgbClr val="FF0000"/>
          </a:solidFill>
          <a:ln w="9207" cap="flat" cmpd="sng">
            <a:solidFill>
              <a:schemeClr val="bg1">
                <a:lumMod val="75000"/>
              </a:schemeClr>
            </a:solidFill>
            <a:prstDash val="solid"/>
            <a:round/>
            <a:headEnd type="none" w="med" len="med"/>
            <a:tailEnd type="none" w="med" len="med"/>
          </a:ln>
          <a:effectLst/>
        </p:spPr>
        <p:txBody>
          <a:bodyPr/>
          <a:lstStyle/>
          <a:p>
            <a:endParaRPr lang="en-US"/>
          </a:p>
        </p:txBody>
      </p:sp>
      <p:sp>
        <p:nvSpPr>
          <p:cNvPr id="65620" name="Freeform 84"/>
          <p:cNvSpPr>
            <a:spLocks/>
          </p:cNvSpPr>
          <p:nvPr/>
        </p:nvSpPr>
        <p:spPr bwMode="auto">
          <a:xfrm>
            <a:off x="2624140" y="3089279"/>
            <a:ext cx="455612" cy="117475"/>
          </a:xfrm>
          <a:custGeom>
            <a:avLst/>
            <a:gdLst/>
            <a:ahLst/>
            <a:cxnLst>
              <a:cxn ang="0">
                <a:pos x="0" y="78"/>
              </a:cxn>
              <a:cxn ang="0">
                <a:pos x="71" y="78"/>
              </a:cxn>
              <a:cxn ang="0">
                <a:pos x="71" y="0"/>
              </a:cxn>
              <a:cxn ang="0">
                <a:pos x="142" y="0"/>
              </a:cxn>
              <a:cxn ang="0">
                <a:pos x="296" y="0"/>
              </a:cxn>
            </a:cxnLst>
            <a:rect l="0" t="0" r="r" b="b"/>
            <a:pathLst>
              <a:path w="297" h="79">
                <a:moveTo>
                  <a:pt x="0" y="78"/>
                </a:moveTo>
                <a:lnTo>
                  <a:pt x="71" y="78"/>
                </a:lnTo>
                <a:lnTo>
                  <a:pt x="71" y="0"/>
                </a:lnTo>
                <a:lnTo>
                  <a:pt x="142" y="0"/>
                </a:lnTo>
                <a:lnTo>
                  <a:pt x="296" y="0"/>
                </a:lnTo>
              </a:path>
            </a:pathLst>
          </a:custGeom>
          <a:noFill/>
          <a:ln w="9207" cap="flat" cmpd="sng">
            <a:solidFill>
              <a:schemeClr val="bg1">
                <a:lumMod val="75000"/>
              </a:schemeClr>
            </a:solidFill>
            <a:prstDash val="solid"/>
            <a:round/>
            <a:headEnd type="none" w="med" len="med"/>
            <a:tailEnd type="none" w="med" len="med"/>
          </a:ln>
          <a:effectLst/>
        </p:spPr>
        <p:txBody>
          <a:bodyPr/>
          <a:lstStyle/>
          <a:p>
            <a:endParaRPr lang="en-US"/>
          </a:p>
        </p:txBody>
      </p:sp>
      <p:sp>
        <p:nvSpPr>
          <p:cNvPr id="65621" name="Freeform 85"/>
          <p:cNvSpPr>
            <a:spLocks/>
          </p:cNvSpPr>
          <p:nvPr/>
        </p:nvSpPr>
        <p:spPr bwMode="auto">
          <a:xfrm>
            <a:off x="2586038" y="3089275"/>
            <a:ext cx="676275" cy="579438"/>
          </a:xfrm>
          <a:custGeom>
            <a:avLst/>
            <a:gdLst/>
            <a:ahLst/>
            <a:cxnLst>
              <a:cxn ang="0">
                <a:pos x="24" y="78"/>
              </a:cxn>
              <a:cxn ang="0">
                <a:pos x="95" y="78"/>
              </a:cxn>
              <a:cxn ang="0">
                <a:pos x="95" y="0"/>
              </a:cxn>
              <a:cxn ang="0">
                <a:pos x="166" y="0"/>
              </a:cxn>
              <a:cxn ang="0">
                <a:pos x="320" y="0"/>
              </a:cxn>
              <a:cxn ang="0">
                <a:pos x="320" y="0"/>
              </a:cxn>
              <a:cxn ang="0">
                <a:pos x="320" y="22"/>
              </a:cxn>
              <a:cxn ang="0">
                <a:pos x="439" y="22"/>
              </a:cxn>
              <a:cxn ang="0">
                <a:pos x="426" y="235"/>
              </a:cxn>
              <a:cxn ang="0">
                <a:pos x="402" y="235"/>
              </a:cxn>
              <a:cxn ang="0">
                <a:pos x="332" y="235"/>
              </a:cxn>
              <a:cxn ang="0">
                <a:pos x="201" y="235"/>
              </a:cxn>
              <a:cxn ang="0">
                <a:pos x="166" y="315"/>
              </a:cxn>
              <a:cxn ang="0">
                <a:pos x="166" y="393"/>
              </a:cxn>
              <a:cxn ang="0">
                <a:pos x="82" y="382"/>
              </a:cxn>
              <a:cxn ang="0">
                <a:pos x="82" y="304"/>
              </a:cxn>
              <a:cxn ang="0">
                <a:pos x="12" y="304"/>
              </a:cxn>
              <a:cxn ang="0">
                <a:pos x="0" y="225"/>
              </a:cxn>
              <a:cxn ang="0">
                <a:pos x="24" y="225"/>
              </a:cxn>
              <a:cxn ang="0">
                <a:pos x="24" y="146"/>
              </a:cxn>
              <a:cxn ang="0">
                <a:pos x="47" y="146"/>
              </a:cxn>
              <a:cxn ang="0">
                <a:pos x="47" y="135"/>
              </a:cxn>
              <a:cxn ang="0">
                <a:pos x="47" y="123"/>
              </a:cxn>
              <a:cxn ang="0">
                <a:pos x="35" y="78"/>
              </a:cxn>
            </a:cxnLst>
            <a:rect l="0" t="0" r="r" b="b"/>
            <a:pathLst>
              <a:path w="440" h="394">
                <a:moveTo>
                  <a:pt x="24" y="78"/>
                </a:moveTo>
                <a:lnTo>
                  <a:pt x="95" y="78"/>
                </a:lnTo>
                <a:lnTo>
                  <a:pt x="95" y="0"/>
                </a:lnTo>
                <a:lnTo>
                  <a:pt x="166" y="0"/>
                </a:lnTo>
                <a:lnTo>
                  <a:pt x="320" y="0"/>
                </a:lnTo>
                <a:lnTo>
                  <a:pt x="320" y="0"/>
                </a:lnTo>
                <a:lnTo>
                  <a:pt x="320" y="22"/>
                </a:lnTo>
                <a:lnTo>
                  <a:pt x="439" y="22"/>
                </a:lnTo>
                <a:lnTo>
                  <a:pt x="426" y="235"/>
                </a:lnTo>
                <a:lnTo>
                  <a:pt x="402" y="235"/>
                </a:lnTo>
                <a:lnTo>
                  <a:pt x="332" y="235"/>
                </a:lnTo>
                <a:lnTo>
                  <a:pt x="201" y="235"/>
                </a:lnTo>
                <a:lnTo>
                  <a:pt x="166" y="315"/>
                </a:lnTo>
                <a:lnTo>
                  <a:pt x="166" y="393"/>
                </a:lnTo>
                <a:lnTo>
                  <a:pt x="82" y="382"/>
                </a:lnTo>
                <a:lnTo>
                  <a:pt x="82" y="304"/>
                </a:lnTo>
                <a:lnTo>
                  <a:pt x="12" y="304"/>
                </a:lnTo>
                <a:lnTo>
                  <a:pt x="0" y="225"/>
                </a:lnTo>
                <a:lnTo>
                  <a:pt x="24" y="225"/>
                </a:lnTo>
                <a:lnTo>
                  <a:pt x="24" y="146"/>
                </a:lnTo>
                <a:lnTo>
                  <a:pt x="47" y="146"/>
                </a:lnTo>
                <a:lnTo>
                  <a:pt x="47" y="135"/>
                </a:lnTo>
                <a:lnTo>
                  <a:pt x="47" y="123"/>
                </a:lnTo>
                <a:lnTo>
                  <a:pt x="35" y="78"/>
                </a:lnTo>
              </a:path>
            </a:pathLst>
          </a:custGeom>
          <a:solidFill>
            <a:srgbClr val="FF0000"/>
          </a:solidFill>
          <a:ln w="9207" cap="flat" cmpd="sng">
            <a:solidFill>
              <a:schemeClr val="bg1">
                <a:lumMod val="75000"/>
              </a:schemeClr>
            </a:solidFill>
            <a:prstDash val="solid"/>
            <a:round/>
            <a:headEnd type="none" w="med" len="med"/>
            <a:tailEnd type="none" w="med" len="med"/>
          </a:ln>
          <a:effectLst/>
        </p:spPr>
        <p:txBody>
          <a:bodyPr/>
          <a:lstStyle/>
          <a:p>
            <a:endParaRPr lang="en-US"/>
          </a:p>
        </p:txBody>
      </p:sp>
      <p:sp>
        <p:nvSpPr>
          <p:cNvPr id="65622" name="Freeform 86"/>
          <p:cNvSpPr>
            <a:spLocks/>
          </p:cNvSpPr>
          <p:nvPr/>
        </p:nvSpPr>
        <p:spPr bwMode="auto">
          <a:xfrm>
            <a:off x="2586038" y="3089275"/>
            <a:ext cx="676275" cy="579438"/>
          </a:xfrm>
          <a:custGeom>
            <a:avLst/>
            <a:gdLst/>
            <a:ahLst/>
            <a:cxnLst>
              <a:cxn ang="0">
                <a:pos x="24" y="78"/>
              </a:cxn>
              <a:cxn ang="0">
                <a:pos x="24" y="78"/>
              </a:cxn>
              <a:cxn ang="0">
                <a:pos x="95" y="78"/>
              </a:cxn>
              <a:cxn ang="0">
                <a:pos x="95" y="0"/>
              </a:cxn>
              <a:cxn ang="0">
                <a:pos x="166" y="0"/>
              </a:cxn>
              <a:cxn ang="0">
                <a:pos x="320" y="0"/>
              </a:cxn>
              <a:cxn ang="0">
                <a:pos x="320" y="0"/>
              </a:cxn>
              <a:cxn ang="0">
                <a:pos x="320" y="22"/>
              </a:cxn>
              <a:cxn ang="0">
                <a:pos x="439" y="22"/>
              </a:cxn>
              <a:cxn ang="0">
                <a:pos x="426" y="235"/>
              </a:cxn>
              <a:cxn ang="0">
                <a:pos x="402" y="235"/>
              </a:cxn>
              <a:cxn ang="0">
                <a:pos x="332" y="235"/>
              </a:cxn>
              <a:cxn ang="0">
                <a:pos x="201" y="235"/>
              </a:cxn>
              <a:cxn ang="0">
                <a:pos x="166" y="315"/>
              </a:cxn>
              <a:cxn ang="0">
                <a:pos x="166" y="393"/>
              </a:cxn>
              <a:cxn ang="0">
                <a:pos x="82" y="382"/>
              </a:cxn>
              <a:cxn ang="0">
                <a:pos x="82" y="304"/>
              </a:cxn>
              <a:cxn ang="0">
                <a:pos x="12" y="304"/>
              </a:cxn>
              <a:cxn ang="0">
                <a:pos x="0" y="225"/>
              </a:cxn>
              <a:cxn ang="0">
                <a:pos x="24" y="225"/>
              </a:cxn>
              <a:cxn ang="0">
                <a:pos x="24" y="146"/>
              </a:cxn>
              <a:cxn ang="0">
                <a:pos x="47" y="146"/>
              </a:cxn>
              <a:cxn ang="0">
                <a:pos x="47" y="135"/>
              </a:cxn>
              <a:cxn ang="0">
                <a:pos x="47" y="123"/>
              </a:cxn>
              <a:cxn ang="0">
                <a:pos x="35" y="78"/>
              </a:cxn>
              <a:cxn ang="0">
                <a:pos x="24" y="78"/>
              </a:cxn>
              <a:cxn ang="0">
                <a:pos x="24" y="78"/>
              </a:cxn>
            </a:cxnLst>
            <a:rect l="0" t="0" r="r" b="b"/>
            <a:pathLst>
              <a:path w="440" h="394">
                <a:moveTo>
                  <a:pt x="24" y="78"/>
                </a:moveTo>
                <a:lnTo>
                  <a:pt x="24" y="78"/>
                </a:lnTo>
                <a:lnTo>
                  <a:pt x="95" y="78"/>
                </a:lnTo>
                <a:lnTo>
                  <a:pt x="95" y="0"/>
                </a:lnTo>
                <a:lnTo>
                  <a:pt x="166" y="0"/>
                </a:lnTo>
                <a:lnTo>
                  <a:pt x="320" y="0"/>
                </a:lnTo>
                <a:lnTo>
                  <a:pt x="320" y="0"/>
                </a:lnTo>
                <a:lnTo>
                  <a:pt x="320" y="22"/>
                </a:lnTo>
                <a:lnTo>
                  <a:pt x="439" y="22"/>
                </a:lnTo>
                <a:lnTo>
                  <a:pt x="426" y="235"/>
                </a:lnTo>
                <a:lnTo>
                  <a:pt x="402" y="235"/>
                </a:lnTo>
                <a:lnTo>
                  <a:pt x="332" y="235"/>
                </a:lnTo>
                <a:lnTo>
                  <a:pt x="201" y="235"/>
                </a:lnTo>
                <a:lnTo>
                  <a:pt x="166" y="315"/>
                </a:lnTo>
                <a:lnTo>
                  <a:pt x="166" y="393"/>
                </a:lnTo>
                <a:lnTo>
                  <a:pt x="82" y="382"/>
                </a:lnTo>
                <a:lnTo>
                  <a:pt x="82" y="304"/>
                </a:lnTo>
                <a:lnTo>
                  <a:pt x="12" y="304"/>
                </a:lnTo>
                <a:lnTo>
                  <a:pt x="0" y="225"/>
                </a:lnTo>
                <a:lnTo>
                  <a:pt x="24" y="225"/>
                </a:lnTo>
                <a:lnTo>
                  <a:pt x="24" y="146"/>
                </a:lnTo>
                <a:lnTo>
                  <a:pt x="47" y="146"/>
                </a:lnTo>
                <a:lnTo>
                  <a:pt x="47" y="135"/>
                </a:lnTo>
                <a:lnTo>
                  <a:pt x="47" y="123"/>
                </a:lnTo>
                <a:lnTo>
                  <a:pt x="35" y="78"/>
                </a:lnTo>
                <a:lnTo>
                  <a:pt x="24" y="78"/>
                </a:lnTo>
                <a:lnTo>
                  <a:pt x="24" y="78"/>
                </a:lnTo>
              </a:path>
            </a:pathLst>
          </a:custGeom>
          <a:noFill/>
          <a:ln w="9207" cap="flat" cmpd="sng">
            <a:solidFill>
              <a:schemeClr val="bg1">
                <a:lumMod val="75000"/>
              </a:schemeClr>
            </a:solidFill>
            <a:prstDash val="solid"/>
            <a:round/>
            <a:headEnd type="none" w="med" len="med"/>
            <a:tailEnd type="none" w="med" len="med"/>
          </a:ln>
          <a:effectLst/>
        </p:spPr>
        <p:txBody>
          <a:bodyPr/>
          <a:lstStyle/>
          <a:p>
            <a:endParaRPr lang="en-US"/>
          </a:p>
        </p:txBody>
      </p:sp>
      <p:sp>
        <p:nvSpPr>
          <p:cNvPr id="65623" name="Freeform 87"/>
          <p:cNvSpPr>
            <a:spLocks/>
          </p:cNvSpPr>
          <p:nvPr/>
        </p:nvSpPr>
        <p:spPr bwMode="auto">
          <a:xfrm>
            <a:off x="5495925" y="4841879"/>
            <a:ext cx="857250" cy="595313"/>
          </a:xfrm>
          <a:custGeom>
            <a:avLst/>
            <a:gdLst/>
            <a:ahLst/>
            <a:cxnLst>
              <a:cxn ang="0">
                <a:pos x="47" y="213"/>
              </a:cxn>
              <a:cxn ang="0">
                <a:pos x="24" y="191"/>
              </a:cxn>
              <a:cxn ang="0">
                <a:pos x="24" y="169"/>
              </a:cxn>
              <a:cxn ang="0">
                <a:pos x="11" y="179"/>
              </a:cxn>
              <a:cxn ang="0">
                <a:pos x="0" y="124"/>
              </a:cxn>
              <a:cxn ang="0">
                <a:pos x="178" y="113"/>
              </a:cxn>
              <a:cxn ang="0">
                <a:pos x="272" y="34"/>
              </a:cxn>
              <a:cxn ang="0">
                <a:pos x="343" y="0"/>
              </a:cxn>
              <a:cxn ang="0">
                <a:pos x="343" y="22"/>
              </a:cxn>
              <a:cxn ang="0">
                <a:pos x="391" y="34"/>
              </a:cxn>
              <a:cxn ang="0">
                <a:pos x="426" y="34"/>
              </a:cxn>
              <a:cxn ang="0">
                <a:pos x="426" y="11"/>
              </a:cxn>
              <a:cxn ang="0">
                <a:pos x="486" y="34"/>
              </a:cxn>
              <a:cxn ang="0">
                <a:pos x="545" y="22"/>
              </a:cxn>
              <a:cxn ang="0">
                <a:pos x="521" y="90"/>
              </a:cxn>
              <a:cxn ang="0">
                <a:pos x="533" y="157"/>
              </a:cxn>
              <a:cxn ang="0">
                <a:pos x="557" y="191"/>
              </a:cxn>
              <a:cxn ang="0">
                <a:pos x="545" y="213"/>
              </a:cxn>
              <a:cxn ang="0">
                <a:pos x="545" y="225"/>
              </a:cxn>
              <a:cxn ang="0">
                <a:pos x="533" y="259"/>
              </a:cxn>
              <a:cxn ang="0">
                <a:pos x="368" y="404"/>
              </a:cxn>
              <a:cxn ang="0">
                <a:pos x="272" y="360"/>
              </a:cxn>
              <a:cxn ang="0">
                <a:pos x="47" y="236"/>
              </a:cxn>
              <a:cxn ang="0">
                <a:pos x="47" y="213"/>
              </a:cxn>
            </a:cxnLst>
            <a:rect l="0" t="0" r="r" b="b"/>
            <a:pathLst>
              <a:path w="558" h="405">
                <a:moveTo>
                  <a:pt x="47" y="213"/>
                </a:moveTo>
                <a:lnTo>
                  <a:pt x="24" y="191"/>
                </a:lnTo>
                <a:lnTo>
                  <a:pt x="24" y="169"/>
                </a:lnTo>
                <a:lnTo>
                  <a:pt x="11" y="179"/>
                </a:lnTo>
                <a:lnTo>
                  <a:pt x="0" y="124"/>
                </a:lnTo>
                <a:lnTo>
                  <a:pt x="178" y="113"/>
                </a:lnTo>
                <a:lnTo>
                  <a:pt x="272" y="34"/>
                </a:lnTo>
                <a:lnTo>
                  <a:pt x="343" y="0"/>
                </a:lnTo>
                <a:lnTo>
                  <a:pt x="343" y="22"/>
                </a:lnTo>
                <a:lnTo>
                  <a:pt x="391" y="34"/>
                </a:lnTo>
                <a:lnTo>
                  <a:pt x="426" y="34"/>
                </a:lnTo>
                <a:lnTo>
                  <a:pt x="426" y="11"/>
                </a:lnTo>
                <a:lnTo>
                  <a:pt x="486" y="34"/>
                </a:lnTo>
                <a:lnTo>
                  <a:pt x="545" y="22"/>
                </a:lnTo>
                <a:lnTo>
                  <a:pt x="521" y="90"/>
                </a:lnTo>
                <a:lnTo>
                  <a:pt x="533" y="157"/>
                </a:lnTo>
                <a:lnTo>
                  <a:pt x="557" y="191"/>
                </a:lnTo>
                <a:lnTo>
                  <a:pt x="545" y="213"/>
                </a:lnTo>
                <a:lnTo>
                  <a:pt x="545" y="225"/>
                </a:lnTo>
                <a:lnTo>
                  <a:pt x="533" y="259"/>
                </a:lnTo>
                <a:lnTo>
                  <a:pt x="368" y="404"/>
                </a:lnTo>
                <a:lnTo>
                  <a:pt x="272" y="360"/>
                </a:lnTo>
                <a:lnTo>
                  <a:pt x="47" y="236"/>
                </a:lnTo>
                <a:lnTo>
                  <a:pt x="47" y="213"/>
                </a:lnTo>
              </a:path>
            </a:pathLst>
          </a:custGeom>
          <a:noFill/>
          <a:ln w="9207" cap="flat" cmpd="sng">
            <a:solidFill>
              <a:schemeClr val="bg1">
                <a:lumMod val="75000"/>
              </a:schemeClr>
            </a:solidFill>
            <a:prstDash val="solid"/>
            <a:round/>
            <a:headEnd type="none" w="med" len="med"/>
            <a:tailEnd type="none" w="med" len="med"/>
          </a:ln>
          <a:effectLst/>
        </p:spPr>
        <p:txBody>
          <a:bodyPr/>
          <a:lstStyle/>
          <a:p>
            <a:endParaRPr lang="en-US"/>
          </a:p>
        </p:txBody>
      </p:sp>
      <p:sp>
        <p:nvSpPr>
          <p:cNvPr id="65624" name="Freeform 88"/>
          <p:cNvSpPr>
            <a:spLocks/>
          </p:cNvSpPr>
          <p:nvPr/>
        </p:nvSpPr>
        <p:spPr bwMode="auto">
          <a:xfrm>
            <a:off x="5495925" y="4841879"/>
            <a:ext cx="857250" cy="595313"/>
          </a:xfrm>
          <a:custGeom>
            <a:avLst/>
            <a:gdLst/>
            <a:ahLst/>
            <a:cxnLst>
              <a:cxn ang="0">
                <a:pos x="47" y="213"/>
              </a:cxn>
              <a:cxn ang="0">
                <a:pos x="47" y="213"/>
              </a:cxn>
              <a:cxn ang="0">
                <a:pos x="24" y="191"/>
              </a:cxn>
              <a:cxn ang="0">
                <a:pos x="24" y="169"/>
              </a:cxn>
              <a:cxn ang="0">
                <a:pos x="11" y="179"/>
              </a:cxn>
              <a:cxn ang="0">
                <a:pos x="0" y="124"/>
              </a:cxn>
              <a:cxn ang="0">
                <a:pos x="178" y="113"/>
              </a:cxn>
              <a:cxn ang="0">
                <a:pos x="272" y="34"/>
              </a:cxn>
              <a:cxn ang="0">
                <a:pos x="343" y="0"/>
              </a:cxn>
              <a:cxn ang="0">
                <a:pos x="343" y="22"/>
              </a:cxn>
              <a:cxn ang="0">
                <a:pos x="391" y="34"/>
              </a:cxn>
              <a:cxn ang="0">
                <a:pos x="426" y="34"/>
              </a:cxn>
              <a:cxn ang="0">
                <a:pos x="426" y="11"/>
              </a:cxn>
              <a:cxn ang="0">
                <a:pos x="486" y="34"/>
              </a:cxn>
              <a:cxn ang="0">
                <a:pos x="545" y="22"/>
              </a:cxn>
              <a:cxn ang="0">
                <a:pos x="521" y="90"/>
              </a:cxn>
              <a:cxn ang="0">
                <a:pos x="533" y="157"/>
              </a:cxn>
              <a:cxn ang="0">
                <a:pos x="557" y="191"/>
              </a:cxn>
              <a:cxn ang="0">
                <a:pos x="545" y="213"/>
              </a:cxn>
              <a:cxn ang="0">
                <a:pos x="545" y="225"/>
              </a:cxn>
              <a:cxn ang="0">
                <a:pos x="533" y="259"/>
              </a:cxn>
              <a:cxn ang="0">
                <a:pos x="368" y="404"/>
              </a:cxn>
              <a:cxn ang="0">
                <a:pos x="272" y="360"/>
              </a:cxn>
              <a:cxn ang="0">
                <a:pos x="47" y="236"/>
              </a:cxn>
              <a:cxn ang="0">
                <a:pos x="47" y="213"/>
              </a:cxn>
              <a:cxn ang="0">
                <a:pos x="47" y="213"/>
              </a:cxn>
            </a:cxnLst>
            <a:rect l="0" t="0" r="r" b="b"/>
            <a:pathLst>
              <a:path w="558" h="405">
                <a:moveTo>
                  <a:pt x="47" y="213"/>
                </a:moveTo>
                <a:lnTo>
                  <a:pt x="47" y="213"/>
                </a:lnTo>
                <a:lnTo>
                  <a:pt x="24" y="191"/>
                </a:lnTo>
                <a:lnTo>
                  <a:pt x="24" y="169"/>
                </a:lnTo>
                <a:lnTo>
                  <a:pt x="11" y="179"/>
                </a:lnTo>
                <a:lnTo>
                  <a:pt x="0" y="124"/>
                </a:lnTo>
                <a:lnTo>
                  <a:pt x="178" y="113"/>
                </a:lnTo>
                <a:lnTo>
                  <a:pt x="272" y="34"/>
                </a:lnTo>
                <a:lnTo>
                  <a:pt x="343" y="0"/>
                </a:lnTo>
                <a:lnTo>
                  <a:pt x="343" y="22"/>
                </a:lnTo>
                <a:lnTo>
                  <a:pt x="391" y="34"/>
                </a:lnTo>
                <a:lnTo>
                  <a:pt x="426" y="34"/>
                </a:lnTo>
                <a:lnTo>
                  <a:pt x="426" y="11"/>
                </a:lnTo>
                <a:lnTo>
                  <a:pt x="486" y="34"/>
                </a:lnTo>
                <a:lnTo>
                  <a:pt x="545" y="22"/>
                </a:lnTo>
                <a:lnTo>
                  <a:pt x="521" y="90"/>
                </a:lnTo>
                <a:lnTo>
                  <a:pt x="533" y="157"/>
                </a:lnTo>
                <a:lnTo>
                  <a:pt x="557" y="191"/>
                </a:lnTo>
                <a:lnTo>
                  <a:pt x="545" y="213"/>
                </a:lnTo>
                <a:lnTo>
                  <a:pt x="545" y="225"/>
                </a:lnTo>
                <a:lnTo>
                  <a:pt x="533" y="259"/>
                </a:lnTo>
                <a:lnTo>
                  <a:pt x="368" y="404"/>
                </a:lnTo>
                <a:lnTo>
                  <a:pt x="272" y="360"/>
                </a:lnTo>
                <a:lnTo>
                  <a:pt x="47" y="236"/>
                </a:lnTo>
                <a:lnTo>
                  <a:pt x="47" y="213"/>
                </a:lnTo>
                <a:lnTo>
                  <a:pt x="47" y="213"/>
                </a:lnTo>
              </a:path>
            </a:pathLst>
          </a:custGeom>
          <a:solidFill>
            <a:srgbClr val="FF0000"/>
          </a:solidFill>
          <a:ln w="9207" cap="flat" cmpd="sng">
            <a:solidFill>
              <a:schemeClr val="bg1">
                <a:lumMod val="75000"/>
              </a:schemeClr>
            </a:solidFill>
            <a:prstDash val="solid"/>
            <a:round/>
            <a:headEnd type="none" w="med" len="med"/>
            <a:tailEnd type="none" w="med" len="med"/>
          </a:ln>
          <a:effectLst/>
        </p:spPr>
        <p:txBody>
          <a:bodyPr/>
          <a:lstStyle/>
          <a:p>
            <a:endParaRPr lang="en-US"/>
          </a:p>
        </p:txBody>
      </p:sp>
      <p:sp>
        <p:nvSpPr>
          <p:cNvPr id="65625" name="Freeform 89"/>
          <p:cNvSpPr>
            <a:spLocks/>
          </p:cNvSpPr>
          <p:nvPr/>
        </p:nvSpPr>
        <p:spPr bwMode="auto">
          <a:xfrm>
            <a:off x="1751015" y="2641600"/>
            <a:ext cx="471487" cy="317500"/>
          </a:xfrm>
          <a:custGeom>
            <a:avLst/>
            <a:gdLst/>
            <a:ahLst/>
            <a:cxnLst>
              <a:cxn ang="0">
                <a:pos x="307" y="12"/>
              </a:cxn>
              <a:cxn ang="0">
                <a:pos x="307" y="214"/>
              </a:cxn>
              <a:cxn ang="0">
                <a:pos x="0" y="202"/>
              </a:cxn>
              <a:cxn ang="0">
                <a:pos x="0" y="0"/>
              </a:cxn>
            </a:cxnLst>
            <a:rect l="0" t="0" r="r" b="b"/>
            <a:pathLst>
              <a:path w="308" h="215">
                <a:moveTo>
                  <a:pt x="307" y="12"/>
                </a:moveTo>
                <a:lnTo>
                  <a:pt x="307" y="214"/>
                </a:lnTo>
                <a:lnTo>
                  <a:pt x="0" y="202"/>
                </a:lnTo>
                <a:lnTo>
                  <a:pt x="0" y="0"/>
                </a:lnTo>
              </a:path>
            </a:pathLst>
          </a:custGeom>
          <a:noFill/>
          <a:ln w="9207" cap="flat" cmpd="sng">
            <a:solidFill>
              <a:schemeClr val="bg1">
                <a:lumMod val="75000"/>
              </a:schemeClr>
            </a:solidFill>
            <a:prstDash val="solid"/>
            <a:round/>
            <a:headEnd type="none" w="med" len="med"/>
            <a:tailEnd type="none" w="med" len="med"/>
          </a:ln>
          <a:effectLst/>
        </p:spPr>
        <p:txBody>
          <a:bodyPr/>
          <a:lstStyle/>
          <a:p>
            <a:endParaRPr lang="en-US"/>
          </a:p>
        </p:txBody>
      </p:sp>
      <p:sp>
        <p:nvSpPr>
          <p:cNvPr id="65626" name="Freeform 90"/>
          <p:cNvSpPr>
            <a:spLocks/>
          </p:cNvSpPr>
          <p:nvPr/>
        </p:nvSpPr>
        <p:spPr bwMode="auto">
          <a:xfrm>
            <a:off x="1751015" y="2641600"/>
            <a:ext cx="471487" cy="317500"/>
          </a:xfrm>
          <a:custGeom>
            <a:avLst/>
            <a:gdLst/>
            <a:ahLst/>
            <a:cxnLst>
              <a:cxn ang="0">
                <a:pos x="307" y="12"/>
              </a:cxn>
              <a:cxn ang="0">
                <a:pos x="307" y="12"/>
              </a:cxn>
              <a:cxn ang="0">
                <a:pos x="307" y="214"/>
              </a:cxn>
              <a:cxn ang="0">
                <a:pos x="0" y="202"/>
              </a:cxn>
              <a:cxn ang="0">
                <a:pos x="0" y="0"/>
              </a:cxn>
              <a:cxn ang="0">
                <a:pos x="307" y="12"/>
              </a:cxn>
              <a:cxn ang="0">
                <a:pos x="307" y="12"/>
              </a:cxn>
            </a:cxnLst>
            <a:rect l="0" t="0" r="r" b="b"/>
            <a:pathLst>
              <a:path w="308" h="215">
                <a:moveTo>
                  <a:pt x="307" y="12"/>
                </a:moveTo>
                <a:lnTo>
                  <a:pt x="307" y="12"/>
                </a:lnTo>
                <a:lnTo>
                  <a:pt x="307" y="214"/>
                </a:lnTo>
                <a:lnTo>
                  <a:pt x="0" y="202"/>
                </a:lnTo>
                <a:lnTo>
                  <a:pt x="0" y="0"/>
                </a:lnTo>
                <a:lnTo>
                  <a:pt x="307" y="12"/>
                </a:lnTo>
                <a:lnTo>
                  <a:pt x="307" y="12"/>
                </a:lnTo>
              </a:path>
            </a:pathLst>
          </a:custGeom>
          <a:noFill/>
          <a:ln w="9207" cap="flat" cmpd="sng">
            <a:solidFill>
              <a:schemeClr val="bg1">
                <a:lumMod val="75000"/>
              </a:schemeClr>
            </a:solidFill>
            <a:prstDash val="solid"/>
            <a:round/>
            <a:headEnd type="none" w="med" len="med"/>
            <a:tailEnd type="none" w="med" len="med"/>
          </a:ln>
          <a:effectLst/>
        </p:spPr>
        <p:txBody>
          <a:bodyPr/>
          <a:lstStyle/>
          <a:p>
            <a:endParaRPr lang="en-US"/>
          </a:p>
        </p:txBody>
      </p:sp>
      <p:sp>
        <p:nvSpPr>
          <p:cNvPr id="65627" name="Freeform 91"/>
          <p:cNvSpPr>
            <a:spLocks/>
          </p:cNvSpPr>
          <p:nvPr/>
        </p:nvSpPr>
        <p:spPr bwMode="auto">
          <a:xfrm>
            <a:off x="3606800" y="2476504"/>
            <a:ext cx="417513" cy="415925"/>
          </a:xfrm>
          <a:custGeom>
            <a:avLst/>
            <a:gdLst/>
            <a:ahLst/>
            <a:cxnLst>
              <a:cxn ang="0">
                <a:pos x="272" y="271"/>
              </a:cxn>
              <a:cxn ang="0">
                <a:pos x="225" y="248"/>
              </a:cxn>
              <a:cxn ang="0">
                <a:pos x="225" y="281"/>
              </a:cxn>
              <a:cxn ang="0">
                <a:pos x="201" y="259"/>
              </a:cxn>
              <a:cxn ang="0">
                <a:pos x="94" y="259"/>
              </a:cxn>
              <a:cxn ang="0">
                <a:pos x="94" y="237"/>
              </a:cxn>
              <a:cxn ang="0">
                <a:pos x="11" y="237"/>
              </a:cxn>
              <a:cxn ang="0">
                <a:pos x="0" y="101"/>
              </a:cxn>
              <a:cxn ang="0">
                <a:pos x="130" y="12"/>
              </a:cxn>
              <a:cxn ang="0">
                <a:pos x="213" y="23"/>
              </a:cxn>
              <a:cxn ang="0">
                <a:pos x="260" y="0"/>
              </a:cxn>
            </a:cxnLst>
            <a:rect l="0" t="0" r="r" b="b"/>
            <a:pathLst>
              <a:path w="273" h="282">
                <a:moveTo>
                  <a:pt x="272" y="271"/>
                </a:moveTo>
                <a:lnTo>
                  <a:pt x="225" y="248"/>
                </a:lnTo>
                <a:lnTo>
                  <a:pt x="225" y="281"/>
                </a:lnTo>
                <a:lnTo>
                  <a:pt x="201" y="259"/>
                </a:lnTo>
                <a:lnTo>
                  <a:pt x="94" y="259"/>
                </a:lnTo>
                <a:lnTo>
                  <a:pt x="94" y="237"/>
                </a:lnTo>
                <a:lnTo>
                  <a:pt x="11" y="237"/>
                </a:lnTo>
                <a:lnTo>
                  <a:pt x="0" y="101"/>
                </a:lnTo>
                <a:lnTo>
                  <a:pt x="130" y="12"/>
                </a:lnTo>
                <a:lnTo>
                  <a:pt x="213" y="23"/>
                </a:lnTo>
                <a:lnTo>
                  <a:pt x="260" y="0"/>
                </a:lnTo>
              </a:path>
            </a:pathLst>
          </a:custGeom>
          <a:noFill/>
          <a:ln w="9207" cap="flat" cmpd="sng">
            <a:solidFill>
              <a:schemeClr val="bg1">
                <a:lumMod val="75000"/>
              </a:schemeClr>
            </a:solidFill>
            <a:prstDash val="solid"/>
            <a:round/>
            <a:headEnd type="none" w="med" len="med"/>
            <a:tailEnd type="none" w="med" len="med"/>
          </a:ln>
          <a:effectLst/>
        </p:spPr>
        <p:txBody>
          <a:bodyPr/>
          <a:lstStyle/>
          <a:p>
            <a:endParaRPr lang="en-US"/>
          </a:p>
        </p:txBody>
      </p:sp>
      <p:sp>
        <p:nvSpPr>
          <p:cNvPr id="65628" name="Freeform 92"/>
          <p:cNvSpPr>
            <a:spLocks/>
          </p:cNvSpPr>
          <p:nvPr/>
        </p:nvSpPr>
        <p:spPr bwMode="auto">
          <a:xfrm>
            <a:off x="3606802" y="2262188"/>
            <a:ext cx="873125" cy="696912"/>
          </a:xfrm>
          <a:custGeom>
            <a:avLst/>
            <a:gdLst/>
            <a:ahLst/>
            <a:cxnLst>
              <a:cxn ang="0">
                <a:pos x="272" y="417"/>
              </a:cxn>
              <a:cxn ang="0">
                <a:pos x="225" y="394"/>
              </a:cxn>
              <a:cxn ang="0">
                <a:pos x="225" y="427"/>
              </a:cxn>
              <a:cxn ang="0">
                <a:pos x="201" y="405"/>
              </a:cxn>
              <a:cxn ang="0">
                <a:pos x="94" y="405"/>
              </a:cxn>
              <a:cxn ang="0">
                <a:pos x="94" y="383"/>
              </a:cxn>
              <a:cxn ang="0">
                <a:pos x="11" y="383"/>
              </a:cxn>
              <a:cxn ang="0">
                <a:pos x="0" y="247"/>
              </a:cxn>
              <a:cxn ang="0">
                <a:pos x="130" y="158"/>
              </a:cxn>
              <a:cxn ang="0">
                <a:pos x="213" y="169"/>
              </a:cxn>
              <a:cxn ang="0">
                <a:pos x="260" y="146"/>
              </a:cxn>
              <a:cxn ang="0">
                <a:pos x="260" y="146"/>
              </a:cxn>
              <a:cxn ang="0">
                <a:pos x="272" y="112"/>
              </a:cxn>
              <a:cxn ang="0">
                <a:pos x="272" y="23"/>
              </a:cxn>
              <a:cxn ang="0">
                <a:pos x="391" y="34"/>
              </a:cxn>
              <a:cxn ang="0">
                <a:pos x="391" y="0"/>
              </a:cxn>
              <a:cxn ang="0">
                <a:pos x="557" y="12"/>
              </a:cxn>
              <a:cxn ang="0">
                <a:pos x="569" y="203"/>
              </a:cxn>
              <a:cxn ang="0">
                <a:pos x="532" y="192"/>
              </a:cxn>
              <a:cxn ang="0">
                <a:pos x="485" y="326"/>
              </a:cxn>
              <a:cxn ang="0">
                <a:pos x="497" y="326"/>
              </a:cxn>
              <a:cxn ang="0">
                <a:pos x="485" y="472"/>
              </a:cxn>
              <a:cxn ang="0">
                <a:pos x="414" y="450"/>
              </a:cxn>
              <a:cxn ang="0">
                <a:pos x="354" y="427"/>
              </a:cxn>
              <a:cxn ang="0">
                <a:pos x="354" y="417"/>
              </a:cxn>
              <a:cxn ang="0">
                <a:pos x="272" y="371"/>
              </a:cxn>
              <a:cxn ang="0">
                <a:pos x="272" y="417"/>
              </a:cxn>
            </a:cxnLst>
            <a:rect l="0" t="0" r="r" b="b"/>
            <a:pathLst>
              <a:path w="570" h="473">
                <a:moveTo>
                  <a:pt x="272" y="417"/>
                </a:moveTo>
                <a:lnTo>
                  <a:pt x="225" y="394"/>
                </a:lnTo>
                <a:lnTo>
                  <a:pt x="225" y="427"/>
                </a:lnTo>
                <a:lnTo>
                  <a:pt x="201" y="405"/>
                </a:lnTo>
                <a:lnTo>
                  <a:pt x="94" y="405"/>
                </a:lnTo>
                <a:lnTo>
                  <a:pt x="94" y="383"/>
                </a:lnTo>
                <a:lnTo>
                  <a:pt x="11" y="383"/>
                </a:lnTo>
                <a:lnTo>
                  <a:pt x="0" y="247"/>
                </a:lnTo>
                <a:lnTo>
                  <a:pt x="130" y="158"/>
                </a:lnTo>
                <a:lnTo>
                  <a:pt x="213" y="169"/>
                </a:lnTo>
                <a:lnTo>
                  <a:pt x="260" y="146"/>
                </a:lnTo>
                <a:lnTo>
                  <a:pt x="260" y="146"/>
                </a:lnTo>
                <a:lnTo>
                  <a:pt x="272" y="112"/>
                </a:lnTo>
                <a:lnTo>
                  <a:pt x="272" y="23"/>
                </a:lnTo>
                <a:lnTo>
                  <a:pt x="391" y="34"/>
                </a:lnTo>
                <a:lnTo>
                  <a:pt x="391" y="0"/>
                </a:lnTo>
                <a:lnTo>
                  <a:pt x="557" y="12"/>
                </a:lnTo>
                <a:lnTo>
                  <a:pt x="569" y="203"/>
                </a:lnTo>
                <a:lnTo>
                  <a:pt x="532" y="192"/>
                </a:lnTo>
                <a:lnTo>
                  <a:pt x="485" y="326"/>
                </a:lnTo>
                <a:lnTo>
                  <a:pt x="497" y="326"/>
                </a:lnTo>
                <a:lnTo>
                  <a:pt x="485" y="472"/>
                </a:lnTo>
                <a:lnTo>
                  <a:pt x="414" y="450"/>
                </a:lnTo>
                <a:lnTo>
                  <a:pt x="354" y="427"/>
                </a:lnTo>
                <a:lnTo>
                  <a:pt x="354" y="417"/>
                </a:lnTo>
                <a:lnTo>
                  <a:pt x="272" y="371"/>
                </a:lnTo>
                <a:lnTo>
                  <a:pt x="272" y="417"/>
                </a:lnTo>
              </a:path>
            </a:pathLst>
          </a:custGeom>
          <a:noFill/>
          <a:ln w="9207" cap="flat" cmpd="sng">
            <a:solidFill>
              <a:schemeClr val="bg1">
                <a:lumMod val="75000"/>
              </a:schemeClr>
            </a:solidFill>
            <a:prstDash val="solid"/>
            <a:round/>
            <a:headEnd type="none" w="med" len="med"/>
            <a:tailEnd type="none" w="med" len="med"/>
          </a:ln>
          <a:effectLst/>
        </p:spPr>
        <p:txBody>
          <a:bodyPr/>
          <a:lstStyle/>
          <a:p>
            <a:endParaRPr lang="en-US"/>
          </a:p>
        </p:txBody>
      </p:sp>
      <p:sp>
        <p:nvSpPr>
          <p:cNvPr id="65629" name="Freeform 93"/>
          <p:cNvSpPr>
            <a:spLocks/>
          </p:cNvSpPr>
          <p:nvPr/>
        </p:nvSpPr>
        <p:spPr bwMode="auto">
          <a:xfrm>
            <a:off x="3606802" y="2262188"/>
            <a:ext cx="873125" cy="696912"/>
          </a:xfrm>
          <a:custGeom>
            <a:avLst/>
            <a:gdLst/>
            <a:ahLst/>
            <a:cxnLst>
              <a:cxn ang="0">
                <a:pos x="272" y="417"/>
              </a:cxn>
              <a:cxn ang="0">
                <a:pos x="272" y="417"/>
              </a:cxn>
              <a:cxn ang="0">
                <a:pos x="225" y="394"/>
              </a:cxn>
              <a:cxn ang="0">
                <a:pos x="225" y="427"/>
              </a:cxn>
              <a:cxn ang="0">
                <a:pos x="201" y="405"/>
              </a:cxn>
              <a:cxn ang="0">
                <a:pos x="94" y="405"/>
              </a:cxn>
              <a:cxn ang="0">
                <a:pos x="94" y="383"/>
              </a:cxn>
              <a:cxn ang="0">
                <a:pos x="11" y="383"/>
              </a:cxn>
              <a:cxn ang="0">
                <a:pos x="0" y="247"/>
              </a:cxn>
              <a:cxn ang="0">
                <a:pos x="130" y="158"/>
              </a:cxn>
              <a:cxn ang="0">
                <a:pos x="213" y="169"/>
              </a:cxn>
              <a:cxn ang="0">
                <a:pos x="260" y="146"/>
              </a:cxn>
              <a:cxn ang="0">
                <a:pos x="260" y="146"/>
              </a:cxn>
              <a:cxn ang="0">
                <a:pos x="272" y="112"/>
              </a:cxn>
              <a:cxn ang="0">
                <a:pos x="272" y="23"/>
              </a:cxn>
              <a:cxn ang="0">
                <a:pos x="391" y="34"/>
              </a:cxn>
              <a:cxn ang="0">
                <a:pos x="391" y="0"/>
              </a:cxn>
              <a:cxn ang="0">
                <a:pos x="557" y="12"/>
              </a:cxn>
              <a:cxn ang="0">
                <a:pos x="569" y="203"/>
              </a:cxn>
              <a:cxn ang="0">
                <a:pos x="532" y="192"/>
              </a:cxn>
              <a:cxn ang="0">
                <a:pos x="485" y="326"/>
              </a:cxn>
              <a:cxn ang="0">
                <a:pos x="497" y="326"/>
              </a:cxn>
              <a:cxn ang="0">
                <a:pos x="485" y="472"/>
              </a:cxn>
              <a:cxn ang="0">
                <a:pos x="414" y="450"/>
              </a:cxn>
              <a:cxn ang="0">
                <a:pos x="354" y="427"/>
              </a:cxn>
              <a:cxn ang="0">
                <a:pos x="354" y="417"/>
              </a:cxn>
              <a:cxn ang="0">
                <a:pos x="272" y="371"/>
              </a:cxn>
              <a:cxn ang="0">
                <a:pos x="272" y="417"/>
              </a:cxn>
              <a:cxn ang="0">
                <a:pos x="272" y="417"/>
              </a:cxn>
            </a:cxnLst>
            <a:rect l="0" t="0" r="r" b="b"/>
            <a:pathLst>
              <a:path w="570" h="473">
                <a:moveTo>
                  <a:pt x="272" y="417"/>
                </a:moveTo>
                <a:lnTo>
                  <a:pt x="272" y="417"/>
                </a:lnTo>
                <a:lnTo>
                  <a:pt x="225" y="394"/>
                </a:lnTo>
                <a:lnTo>
                  <a:pt x="225" y="427"/>
                </a:lnTo>
                <a:lnTo>
                  <a:pt x="201" y="405"/>
                </a:lnTo>
                <a:lnTo>
                  <a:pt x="94" y="405"/>
                </a:lnTo>
                <a:lnTo>
                  <a:pt x="94" y="383"/>
                </a:lnTo>
                <a:lnTo>
                  <a:pt x="11" y="383"/>
                </a:lnTo>
                <a:lnTo>
                  <a:pt x="0" y="247"/>
                </a:lnTo>
                <a:lnTo>
                  <a:pt x="130" y="158"/>
                </a:lnTo>
                <a:lnTo>
                  <a:pt x="213" y="169"/>
                </a:lnTo>
                <a:lnTo>
                  <a:pt x="260" y="146"/>
                </a:lnTo>
                <a:lnTo>
                  <a:pt x="260" y="146"/>
                </a:lnTo>
                <a:lnTo>
                  <a:pt x="272" y="112"/>
                </a:lnTo>
                <a:lnTo>
                  <a:pt x="272" y="23"/>
                </a:lnTo>
                <a:lnTo>
                  <a:pt x="391" y="34"/>
                </a:lnTo>
                <a:lnTo>
                  <a:pt x="391" y="0"/>
                </a:lnTo>
                <a:lnTo>
                  <a:pt x="557" y="12"/>
                </a:lnTo>
                <a:lnTo>
                  <a:pt x="569" y="203"/>
                </a:lnTo>
                <a:lnTo>
                  <a:pt x="532" y="192"/>
                </a:lnTo>
                <a:lnTo>
                  <a:pt x="485" y="326"/>
                </a:lnTo>
                <a:lnTo>
                  <a:pt x="497" y="326"/>
                </a:lnTo>
                <a:lnTo>
                  <a:pt x="485" y="472"/>
                </a:lnTo>
                <a:lnTo>
                  <a:pt x="414" y="450"/>
                </a:lnTo>
                <a:lnTo>
                  <a:pt x="354" y="427"/>
                </a:lnTo>
                <a:lnTo>
                  <a:pt x="354" y="417"/>
                </a:lnTo>
                <a:lnTo>
                  <a:pt x="272" y="371"/>
                </a:lnTo>
                <a:lnTo>
                  <a:pt x="272" y="417"/>
                </a:lnTo>
                <a:lnTo>
                  <a:pt x="272" y="417"/>
                </a:lnTo>
              </a:path>
            </a:pathLst>
          </a:custGeom>
          <a:noFill/>
          <a:ln w="9207" cap="flat" cmpd="sng">
            <a:solidFill>
              <a:schemeClr val="bg1">
                <a:lumMod val="75000"/>
              </a:schemeClr>
            </a:solidFill>
            <a:prstDash val="solid"/>
            <a:round/>
            <a:headEnd type="none" w="med" len="med"/>
            <a:tailEnd type="none" w="med" len="med"/>
          </a:ln>
          <a:effectLst/>
        </p:spPr>
        <p:txBody>
          <a:bodyPr/>
          <a:lstStyle/>
          <a:p>
            <a:endParaRPr lang="en-US"/>
          </a:p>
        </p:txBody>
      </p:sp>
      <p:sp>
        <p:nvSpPr>
          <p:cNvPr id="65630" name="Freeform 94"/>
          <p:cNvSpPr>
            <a:spLocks/>
          </p:cNvSpPr>
          <p:nvPr/>
        </p:nvSpPr>
        <p:spPr bwMode="auto">
          <a:xfrm>
            <a:off x="4822827" y="3255963"/>
            <a:ext cx="803275" cy="744537"/>
          </a:xfrm>
          <a:custGeom>
            <a:avLst/>
            <a:gdLst/>
            <a:ahLst/>
            <a:cxnLst>
              <a:cxn ang="0">
                <a:pos x="59" y="248"/>
              </a:cxn>
              <a:cxn ang="0">
                <a:pos x="59" y="203"/>
              </a:cxn>
              <a:cxn ang="0">
                <a:pos x="72" y="146"/>
              </a:cxn>
              <a:cxn ang="0">
                <a:pos x="108" y="101"/>
              </a:cxn>
              <a:cxn ang="0">
                <a:pos x="108" y="34"/>
              </a:cxn>
              <a:cxn ang="0">
                <a:pos x="131" y="23"/>
              </a:cxn>
              <a:cxn ang="0">
                <a:pos x="131" y="46"/>
              </a:cxn>
              <a:cxn ang="0">
                <a:pos x="178" y="46"/>
              </a:cxn>
              <a:cxn ang="0">
                <a:pos x="201" y="0"/>
              </a:cxn>
              <a:cxn ang="0">
                <a:pos x="333" y="68"/>
              </a:cxn>
              <a:cxn ang="0">
                <a:pos x="356" y="11"/>
              </a:cxn>
              <a:cxn ang="0">
                <a:pos x="427" y="34"/>
              </a:cxn>
              <a:cxn ang="0">
                <a:pos x="498" y="68"/>
              </a:cxn>
              <a:cxn ang="0">
                <a:pos x="486" y="135"/>
              </a:cxn>
              <a:cxn ang="0">
                <a:pos x="522" y="236"/>
              </a:cxn>
              <a:cxn ang="0">
                <a:pos x="463" y="326"/>
              </a:cxn>
              <a:cxn ang="0">
                <a:pos x="380" y="338"/>
              </a:cxn>
              <a:cxn ang="0">
                <a:pos x="297" y="360"/>
              </a:cxn>
              <a:cxn ang="0">
                <a:pos x="284" y="394"/>
              </a:cxn>
              <a:cxn ang="0">
                <a:pos x="261" y="382"/>
              </a:cxn>
              <a:cxn ang="0">
                <a:pos x="261" y="405"/>
              </a:cxn>
              <a:cxn ang="0">
                <a:pos x="214" y="417"/>
              </a:cxn>
              <a:cxn ang="0">
                <a:pos x="142" y="473"/>
              </a:cxn>
              <a:cxn ang="0">
                <a:pos x="142" y="450"/>
              </a:cxn>
              <a:cxn ang="0">
                <a:pos x="108" y="461"/>
              </a:cxn>
              <a:cxn ang="0">
                <a:pos x="72" y="495"/>
              </a:cxn>
              <a:cxn ang="0">
                <a:pos x="0" y="506"/>
              </a:cxn>
              <a:cxn ang="0">
                <a:pos x="12" y="427"/>
              </a:cxn>
              <a:cxn ang="0">
                <a:pos x="24" y="427"/>
              </a:cxn>
              <a:cxn ang="0">
                <a:pos x="12" y="338"/>
              </a:cxn>
              <a:cxn ang="0">
                <a:pos x="59" y="292"/>
              </a:cxn>
              <a:cxn ang="0">
                <a:pos x="48" y="248"/>
              </a:cxn>
            </a:cxnLst>
            <a:rect l="0" t="0" r="r" b="b"/>
            <a:pathLst>
              <a:path w="523" h="507">
                <a:moveTo>
                  <a:pt x="59" y="248"/>
                </a:moveTo>
                <a:lnTo>
                  <a:pt x="59" y="203"/>
                </a:lnTo>
                <a:lnTo>
                  <a:pt x="72" y="146"/>
                </a:lnTo>
                <a:lnTo>
                  <a:pt x="108" y="101"/>
                </a:lnTo>
                <a:lnTo>
                  <a:pt x="108" y="34"/>
                </a:lnTo>
                <a:lnTo>
                  <a:pt x="131" y="23"/>
                </a:lnTo>
                <a:lnTo>
                  <a:pt x="131" y="46"/>
                </a:lnTo>
                <a:lnTo>
                  <a:pt x="178" y="46"/>
                </a:lnTo>
                <a:lnTo>
                  <a:pt x="201" y="0"/>
                </a:lnTo>
                <a:lnTo>
                  <a:pt x="333" y="68"/>
                </a:lnTo>
                <a:lnTo>
                  <a:pt x="356" y="11"/>
                </a:lnTo>
                <a:lnTo>
                  <a:pt x="427" y="34"/>
                </a:lnTo>
                <a:lnTo>
                  <a:pt x="498" y="68"/>
                </a:lnTo>
                <a:lnTo>
                  <a:pt x="486" y="135"/>
                </a:lnTo>
                <a:lnTo>
                  <a:pt x="522" y="236"/>
                </a:lnTo>
                <a:lnTo>
                  <a:pt x="463" y="326"/>
                </a:lnTo>
                <a:lnTo>
                  <a:pt x="380" y="338"/>
                </a:lnTo>
                <a:lnTo>
                  <a:pt x="297" y="360"/>
                </a:lnTo>
                <a:lnTo>
                  <a:pt x="284" y="394"/>
                </a:lnTo>
                <a:lnTo>
                  <a:pt x="261" y="382"/>
                </a:lnTo>
                <a:lnTo>
                  <a:pt x="261" y="405"/>
                </a:lnTo>
                <a:lnTo>
                  <a:pt x="214" y="417"/>
                </a:lnTo>
                <a:lnTo>
                  <a:pt x="142" y="473"/>
                </a:lnTo>
                <a:lnTo>
                  <a:pt x="142" y="450"/>
                </a:lnTo>
                <a:lnTo>
                  <a:pt x="108" y="461"/>
                </a:lnTo>
                <a:lnTo>
                  <a:pt x="72" y="495"/>
                </a:lnTo>
                <a:lnTo>
                  <a:pt x="0" y="506"/>
                </a:lnTo>
                <a:lnTo>
                  <a:pt x="12" y="427"/>
                </a:lnTo>
                <a:lnTo>
                  <a:pt x="24" y="427"/>
                </a:lnTo>
                <a:lnTo>
                  <a:pt x="12" y="338"/>
                </a:lnTo>
                <a:lnTo>
                  <a:pt x="59" y="292"/>
                </a:lnTo>
                <a:lnTo>
                  <a:pt x="48" y="248"/>
                </a:lnTo>
              </a:path>
            </a:pathLst>
          </a:custGeom>
          <a:noFill/>
          <a:ln w="9207" cap="flat" cmpd="sng">
            <a:solidFill>
              <a:schemeClr val="bg1">
                <a:lumMod val="75000"/>
              </a:schemeClr>
            </a:solidFill>
            <a:prstDash val="solid"/>
            <a:round/>
            <a:headEnd type="none" w="med" len="med"/>
            <a:tailEnd type="none" w="med" len="med"/>
          </a:ln>
          <a:effectLst/>
        </p:spPr>
        <p:txBody>
          <a:bodyPr/>
          <a:lstStyle/>
          <a:p>
            <a:endParaRPr lang="en-US"/>
          </a:p>
        </p:txBody>
      </p:sp>
      <p:sp>
        <p:nvSpPr>
          <p:cNvPr id="65631" name="Freeform 95"/>
          <p:cNvSpPr>
            <a:spLocks/>
          </p:cNvSpPr>
          <p:nvPr/>
        </p:nvSpPr>
        <p:spPr bwMode="auto">
          <a:xfrm>
            <a:off x="4822827" y="3255963"/>
            <a:ext cx="803275" cy="744537"/>
          </a:xfrm>
          <a:custGeom>
            <a:avLst/>
            <a:gdLst/>
            <a:ahLst/>
            <a:cxnLst>
              <a:cxn ang="0">
                <a:pos x="59" y="248"/>
              </a:cxn>
              <a:cxn ang="0">
                <a:pos x="59" y="248"/>
              </a:cxn>
              <a:cxn ang="0">
                <a:pos x="59" y="203"/>
              </a:cxn>
              <a:cxn ang="0">
                <a:pos x="72" y="146"/>
              </a:cxn>
              <a:cxn ang="0">
                <a:pos x="108" y="101"/>
              </a:cxn>
              <a:cxn ang="0">
                <a:pos x="108" y="34"/>
              </a:cxn>
              <a:cxn ang="0">
                <a:pos x="131" y="23"/>
              </a:cxn>
              <a:cxn ang="0">
                <a:pos x="131" y="46"/>
              </a:cxn>
              <a:cxn ang="0">
                <a:pos x="178" y="46"/>
              </a:cxn>
              <a:cxn ang="0">
                <a:pos x="201" y="0"/>
              </a:cxn>
              <a:cxn ang="0">
                <a:pos x="333" y="68"/>
              </a:cxn>
              <a:cxn ang="0">
                <a:pos x="356" y="11"/>
              </a:cxn>
              <a:cxn ang="0">
                <a:pos x="427" y="34"/>
              </a:cxn>
              <a:cxn ang="0">
                <a:pos x="498" y="68"/>
              </a:cxn>
              <a:cxn ang="0">
                <a:pos x="486" y="135"/>
              </a:cxn>
              <a:cxn ang="0">
                <a:pos x="522" y="236"/>
              </a:cxn>
              <a:cxn ang="0">
                <a:pos x="463" y="326"/>
              </a:cxn>
              <a:cxn ang="0">
                <a:pos x="380" y="338"/>
              </a:cxn>
              <a:cxn ang="0">
                <a:pos x="297" y="360"/>
              </a:cxn>
              <a:cxn ang="0">
                <a:pos x="284" y="394"/>
              </a:cxn>
              <a:cxn ang="0">
                <a:pos x="261" y="382"/>
              </a:cxn>
              <a:cxn ang="0">
                <a:pos x="261" y="405"/>
              </a:cxn>
              <a:cxn ang="0">
                <a:pos x="214" y="417"/>
              </a:cxn>
              <a:cxn ang="0">
                <a:pos x="142" y="473"/>
              </a:cxn>
              <a:cxn ang="0">
                <a:pos x="142" y="450"/>
              </a:cxn>
              <a:cxn ang="0">
                <a:pos x="108" y="461"/>
              </a:cxn>
              <a:cxn ang="0">
                <a:pos x="72" y="495"/>
              </a:cxn>
              <a:cxn ang="0">
                <a:pos x="0" y="506"/>
              </a:cxn>
              <a:cxn ang="0">
                <a:pos x="12" y="427"/>
              </a:cxn>
              <a:cxn ang="0">
                <a:pos x="24" y="427"/>
              </a:cxn>
              <a:cxn ang="0">
                <a:pos x="12" y="338"/>
              </a:cxn>
              <a:cxn ang="0">
                <a:pos x="59" y="292"/>
              </a:cxn>
              <a:cxn ang="0">
                <a:pos x="48" y="248"/>
              </a:cxn>
              <a:cxn ang="0">
                <a:pos x="59" y="248"/>
              </a:cxn>
              <a:cxn ang="0">
                <a:pos x="59" y="248"/>
              </a:cxn>
            </a:cxnLst>
            <a:rect l="0" t="0" r="r" b="b"/>
            <a:pathLst>
              <a:path w="523" h="507">
                <a:moveTo>
                  <a:pt x="59" y="248"/>
                </a:moveTo>
                <a:lnTo>
                  <a:pt x="59" y="248"/>
                </a:lnTo>
                <a:lnTo>
                  <a:pt x="59" y="203"/>
                </a:lnTo>
                <a:lnTo>
                  <a:pt x="72" y="146"/>
                </a:lnTo>
                <a:lnTo>
                  <a:pt x="108" y="101"/>
                </a:lnTo>
                <a:lnTo>
                  <a:pt x="108" y="34"/>
                </a:lnTo>
                <a:lnTo>
                  <a:pt x="131" y="23"/>
                </a:lnTo>
                <a:lnTo>
                  <a:pt x="131" y="46"/>
                </a:lnTo>
                <a:lnTo>
                  <a:pt x="178" y="46"/>
                </a:lnTo>
                <a:lnTo>
                  <a:pt x="201" y="0"/>
                </a:lnTo>
                <a:lnTo>
                  <a:pt x="333" y="68"/>
                </a:lnTo>
                <a:lnTo>
                  <a:pt x="356" y="11"/>
                </a:lnTo>
                <a:lnTo>
                  <a:pt x="427" y="34"/>
                </a:lnTo>
                <a:lnTo>
                  <a:pt x="498" y="68"/>
                </a:lnTo>
                <a:lnTo>
                  <a:pt x="486" y="135"/>
                </a:lnTo>
                <a:lnTo>
                  <a:pt x="522" y="236"/>
                </a:lnTo>
                <a:lnTo>
                  <a:pt x="463" y="326"/>
                </a:lnTo>
                <a:lnTo>
                  <a:pt x="380" y="338"/>
                </a:lnTo>
                <a:lnTo>
                  <a:pt x="297" y="360"/>
                </a:lnTo>
                <a:lnTo>
                  <a:pt x="284" y="394"/>
                </a:lnTo>
                <a:lnTo>
                  <a:pt x="261" y="382"/>
                </a:lnTo>
                <a:lnTo>
                  <a:pt x="261" y="405"/>
                </a:lnTo>
                <a:lnTo>
                  <a:pt x="214" y="417"/>
                </a:lnTo>
                <a:lnTo>
                  <a:pt x="142" y="473"/>
                </a:lnTo>
                <a:lnTo>
                  <a:pt x="142" y="450"/>
                </a:lnTo>
                <a:lnTo>
                  <a:pt x="108" y="461"/>
                </a:lnTo>
                <a:lnTo>
                  <a:pt x="72" y="495"/>
                </a:lnTo>
                <a:lnTo>
                  <a:pt x="0" y="506"/>
                </a:lnTo>
                <a:lnTo>
                  <a:pt x="12" y="427"/>
                </a:lnTo>
                <a:lnTo>
                  <a:pt x="24" y="427"/>
                </a:lnTo>
                <a:lnTo>
                  <a:pt x="12" y="338"/>
                </a:lnTo>
                <a:lnTo>
                  <a:pt x="59" y="292"/>
                </a:lnTo>
                <a:lnTo>
                  <a:pt x="48" y="248"/>
                </a:lnTo>
                <a:lnTo>
                  <a:pt x="59" y="248"/>
                </a:lnTo>
                <a:lnTo>
                  <a:pt x="59" y="248"/>
                </a:lnTo>
              </a:path>
            </a:pathLst>
          </a:custGeom>
          <a:noFill/>
          <a:ln w="9207" cap="flat" cmpd="sng">
            <a:solidFill>
              <a:schemeClr val="bg1">
                <a:lumMod val="75000"/>
              </a:schemeClr>
            </a:solidFill>
            <a:prstDash val="solid"/>
            <a:round/>
            <a:headEnd type="none" w="med" len="med"/>
            <a:tailEnd type="none" w="med" len="med"/>
          </a:ln>
          <a:effectLst/>
        </p:spPr>
        <p:txBody>
          <a:bodyPr/>
          <a:lstStyle/>
          <a:p>
            <a:endParaRPr lang="en-US"/>
          </a:p>
        </p:txBody>
      </p:sp>
      <p:sp>
        <p:nvSpPr>
          <p:cNvPr id="65632" name="Freeform 96"/>
          <p:cNvSpPr>
            <a:spLocks/>
          </p:cNvSpPr>
          <p:nvPr/>
        </p:nvSpPr>
        <p:spPr bwMode="auto">
          <a:xfrm>
            <a:off x="6316663" y="4959354"/>
            <a:ext cx="455612" cy="265113"/>
          </a:xfrm>
          <a:custGeom>
            <a:avLst/>
            <a:gdLst/>
            <a:ahLst/>
            <a:cxnLst>
              <a:cxn ang="0">
                <a:pos x="12" y="134"/>
              </a:cxn>
              <a:cxn ang="0">
                <a:pos x="24" y="112"/>
              </a:cxn>
              <a:cxn ang="0">
                <a:pos x="0" y="78"/>
              </a:cxn>
              <a:cxn ang="0">
                <a:pos x="24" y="34"/>
              </a:cxn>
              <a:cxn ang="0">
                <a:pos x="296" y="0"/>
              </a:cxn>
              <a:cxn ang="0">
                <a:pos x="296" y="134"/>
              </a:cxn>
              <a:cxn ang="0">
                <a:pos x="213" y="146"/>
              </a:cxn>
              <a:cxn ang="0">
                <a:pos x="131" y="157"/>
              </a:cxn>
              <a:cxn ang="0">
                <a:pos x="0" y="180"/>
              </a:cxn>
              <a:cxn ang="0">
                <a:pos x="12" y="146"/>
              </a:cxn>
            </a:cxnLst>
            <a:rect l="0" t="0" r="r" b="b"/>
            <a:pathLst>
              <a:path w="297" h="181">
                <a:moveTo>
                  <a:pt x="12" y="134"/>
                </a:moveTo>
                <a:lnTo>
                  <a:pt x="24" y="112"/>
                </a:lnTo>
                <a:lnTo>
                  <a:pt x="0" y="78"/>
                </a:lnTo>
                <a:lnTo>
                  <a:pt x="24" y="34"/>
                </a:lnTo>
                <a:lnTo>
                  <a:pt x="296" y="0"/>
                </a:lnTo>
                <a:lnTo>
                  <a:pt x="296" y="134"/>
                </a:lnTo>
                <a:lnTo>
                  <a:pt x="213" y="146"/>
                </a:lnTo>
                <a:lnTo>
                  <a:pt x="131" y="157"/>
                </a:lnTo>
                <a:lnTo>
                  <a:pt x="0" y="180"/>
                </a:lnTo>
                <a:lnTo>
                  <a:pt x="12" y="146"/>
                </a:lnTo>
              </a:path>
            </a:pathLst>
          </a:custGeom>
          <a:solidFill>
            <a:srgbClr val="FF0000"/>
          </a:solidFill>
          <a:ln w="9207" cap="flat" cmpd="sng">
            <a:solidFill>
              <a:schemeClr val="bg1">
                <a:lumMod val="75000"/>
              </a:schemeClr>
            </a:solidFill>
            <a:prstDash val="solid"/>
            <a:round/>
            <a:headEnd type="none" w="med" len="med"/>
            <a:tailEnd type="none" w="med" len="med"/>
          </a:ln>
          <a:effectLst/>
        </p:spPr>
        <p:txBody>
          <a:bodyPr/>
          <a:lstStyle/>
          <a:p>
            <a:endParaRPr lang="en-US"/>
          </a:p>
        </p:txBody>
      </p:sp>
      <p:sp>
        <p:nvSpPr>
          <p:cNvPr id="65633" name="Freeform 97"/>
          <p:cNvSpPr>
            <a:spLocks/>
          </p:cNvSpPr>
          <p:nvPr/>
        </p:nvSpPr>
        <p:spPr bwMode="auto">
          <a:xfrm>
            <a:off x="6316663" y="4959354"/>
            <a:ext cx="455612" cy="265113"/>
          </a:xfrm>
          <a:custGeom>
            <a:avLst/>
            <a:gdLst/>
            <a:ahLst/>
            <a:cxnLst>
              <a:cxn ang="0">
                <a:pos x="12" y="134"/>
              </a:cxn>
              <a:cxn ang="0">
                <a:pos x="12" y="134"/>
              </a:cxn>
              <a:cxn ang="0">
                <a:pos x="24" y="112"/>
              </a:cxn>
              <a:cxn ang="0">
                <a:pos x="0" y="78"/>
              </a:cxn>
              <a:cxn ang="0">
                <a:pos x="24" y="34"/>
              </a:cxn>
              <a:cxn ang="0">
                <a:pos x="296" y="0"/>
              </a:cxn>
              <a:cxn ang="0">
                <a:pos x="296" y="134"/>
              </a:cxn>
              <a:cxn ang="0">
                <a:pos x="213" y="146"/>
              </a:cxn>
              <a:cxn ang="0">
                <a:pos x="131" y="157"/>
              </a:cxn>
              <a:cxn ang="0">
                <a:pos x="0" y="180"/>
              </a:cxn>
              <a:cxn ang="0">
                <a:pos x="12" y="146"/>
              </a:cxn>
              <a:cxn ang="0">
                <a:pos x="12" y="134"/>
              </a:cxn>
              <a:cxn ang="0">
                <a:pos x="12" y="134"/>
              </a:cxn>
            </a:cxnLst>
            <a:rect l="0" t="0" r="r" b="b"/>
            <a:pathLst>
              <a:path w="297" h="181">
                <a:moveTo>
                  <a:pt x="12" y="134"/>
                </a:moveTo>
                <a:lnTo>
                  <a:pt x="12" y="134"/>
                </a:lnTo>
                <a:lnTo>
                  <a:pt x="24" y="112"/>
                </a:lnTo>
                <a:lnTo>
                  <a:pt x="0" y="78"/>
                </a:lnTo>
                <a:lnTo>
                  <a:pt x="24" y="34"/>
                </a:lnTo>
                <a:lnTo>
                  <a:pt x="296" y="0"/>
                </a:lnTo>
                <a:lnTo>
                  <a:pt x="296" y="134"/>
                </a:lnTo>
                <a:lnTo>
                  <a:pt x="213" y="146"/>
                </a:lnTo>
                <a:lnTo>
                  <a:pt x="131" y="157"/>
                </a:lnTo>
                <a:lnTo>
                  <a:pt x="0" y="180"/>
                </a:lnTo>
                <a:lnTo>
                  <a:pt x="12" y="146"/>
                </a:lnTo>
                <a:lnTo>
                  <a:pt x="12" y="134"/>
                </a:lnTo>
                <a:lnTo>
                  <a:pt x="12" y="134"/>
                </a:lnTo>
              </a:path>
            </a:pathLst>
          </a:custGeom>
          <a:noFill/>
          <a:ln w="9207" cap="flat" cmpd="sng">
            <a:solidFill>
              <a:schemeClr val="bg1">
                <a:lumMod val="75000"/>
              </a:schemeClr>
            </a:solidFill>
            <a:prstDash val="solid"/>
            <a:round/>
            <a:headEnd type="none" w="med" len="med"/>
            <a:tailEnd type="none" w="med" len="med"/>
          </a:ln>
          <a:effectLst/>
        </p:spPr>
        <p:txBody>
          <a:bodyPr/>
          <a:lstStyle/>
          <a:p>
            <a:endParaRPr lang="en-US"/>
          </a:p>
        </p:txBody>
      </p:sp>
      <p:sp>
        <p:nvSpPr>
          <p:cNvPr id="65634" name="Freeform 98"/>
          <p:cNvSpPr>
            <a:spLocks/>
          </p:cNvSpPr>
          <p:nvPr/>
        </p:nvSpPr>
        <p:spPr bwMode="auto">
          <a:xfrm>
            <a:off x="6424613" y="6000754"/>
            <a:ext cx="38100" cy="49213"/>
          </a:xfrm>
          <a:custGeom>
            <a:avLst/>
            <a:gdLst/>
            <a:ahLst/>
            <a:cxnLst>
              <a:cxn ang="0">
                <a:pos x="24" y="33"/>
              </a:cxn>
              <a:cxn ang="0">
                <a:pos x="12" y="0"/>
              </a:cxn>
              <a:cxn ang="0">
                <a:pos x="0" y="11"/>
              </a:cxn>
            </a:cxnLst>
            <a:rect l="0" t="0" r="r" b="b"/>
            <a:pathLst>
              <a:path w="25" h="34">
                <a:moveTo>
                  <a:pt x="24" y="33"/>
                </a:moveTo>
                <a:lnTo>
                  <a:pt x="12" y="0"/>
                </a:lnTo>
                <a:lnTo>
                  <a:pt x="0" y="11"/>
                </a:lnTo>
              </a:path>
            </a:pathLst>
          </a:custGeom>
          <a:noFill/>
          <a:ln w="9207" cap="flat" cmpd="sng">
            <a:solidFill>
              <a:schemeClr val="bg1">
                <a:lumMod val="75000"/>
              </a:schemeClr>
            </a:solidFill>
            <a:prstDash val="solid"/>
            <a:round/>
            <a:headEnd type="none" w="med" len="med"/>
            <a:tailEnd type="none" w="med" len="med"/>
          </a:ln>
          <a:effectLst/>
        </p:spPr>
        <p:txBody>
          <a:bodyPr/>
          <a:lstStyle/>
          <a:p>
            <a:endParaRPr lang="en-US"/>
          </a:p>
        </p:txBody>
      </p:sp>
      <p:sp>
        <p:nvSpPr>
          <p:cNvPr id="65635" name="Freeform 99"/>
          <p:cNvSpPr>
            <a:spLocks/>
          </p:cNvSpPr>
          <p:nvPr/>
        </p:nvSpPr>
        <p:spPr bwMode="auto">
          <a:xfrm>
            <a:off x="6351590" y="5867400"/>
            <a:ext cx="274637" cy="217488"/>
          </a:xfrm>
          <a:custGeom>
            <a:avLst/>
            <a:gdLst/>
            <a:ahLst/>
            <a:cxnLst>
              <a:cxn ang="0">
                <a:pos x="71" y="124"/>
              </a:cxn>
              <a:cxn ang="0">
                <a:pos x="59" y="91"/>
              </a:cxn>
              <a:cxn ang="0">
                <a:pos x="47" y="102"/>
              </a:cxn>
              <a:cxn ang="0">
                <a:pos x="47" y="102"/>
              </a:cxn>
              <a:cxn ang="0">
                <a:pos x="23" y="56"/>
              </a:cxn>
              <a:cxn ang="0">
                <a:pos x="0" y="56"/>
              </a:cxn>
              <a:cxn ang="0">
                <a:pos x="35" y="11"/>
              </a:cxn>
              <a:cxn ang="0">
                <a:pos x="83" y="34"/>
              </a:cxn>
              <a:cxn ang="0">
                <a:pos x="71" y="11"/>
              </a:cxn>
              <a:cxn ang="0">
                <a:pos x="71" y="0"/>
              </a:cxn>
              <a:cxn ang="0">
                <a:pos x="130" y="0"/>
              </a:cxn>
              <a:cxn ang="0">
                <a:pos x="142" y="22"/>
              </a:cxn>
              <a:cxn ang="0">
                <a:pos x="142" y="11"/>
              </a:cxn>
              <a:cxn ang="0">
                <a:pos x="178" y="45"/>
              </a:cxn>
              <a:cxn ang="0">
                <a:pos x="165" y="68"/>
              </a:cxn>
              <a:cxn ang="0">
                <a:pos x="165" y="124"/>
              </a:cxn>
              <a:cxn ang="0">
                <a:pos x="142" y="147"/>
              </a:cxn>
              <a:cxn ang="0">
                <a:pos x="95" y="124"/>
              </a:cxn>
              <a:cxn ang="0">
                <a:pos x="107" y="113"/>
              </a:cxn>
            </a:cxnLst>
            <a:rect l="0" t="0" r="r" b="b"/>
            <a:pathLst>
              <a:path w="179" h="148">
                <a:moveTo>
                  <a:pt x="71" y="124"/>
                </a:moveTo>
                <a:lnTo>
                  <a:pt x="59" y="91"/>
                </a:lnTo>
                <a:lnTo>
                  <a:pt x="47" y="102"/>
                </a:lnTo>
                <a:lnTo>
                  <a:pt x="47" y="102"/>
                </a:lnTo>
                <a:lnTo>
                  <a:pt x="23" y="56"/>
                </a:lnTo>
                <a:lnTo>
                  <a:pt x="0" y="56"/>
                </a:lnTo>
                <a:lnTo>
                  <a:pt x="35" y="11"/>
                </a:lnTo>
                <a:lnTo>
                  <a:pt x="83" y="34"/>
                </a:lnTo>
                <a:lnTo>
                  <a:pt x="71" y="11"/>
                </a:lnTo>
                <a:lnTo>
                  <a:pt x="71" y="0"/>
                </a:lnTo>
                <a:lnTo>
                  <a:pt x="130" y="0"/>
                </a:lnTo>
                <a:lnTo>
                  <a:pt x="142" y="22"/>
                </a:lnTo>
                <a:lnTo>
                  <a:pt x="142" y="11"/>
                </a:lnTo>
                <a:lnTo>
                  <a:pt x="178" y="45"/>
                </a:lnTo>
                <a:lnTo>
                  <a:pt x="165" y="68"/>
                </a:lnTo>
                <a:lnTo>
                  <a:pt x="165" y="124"/>
                </a:lnTo>
                <a:lnTo>
                  <a:pt x="142" y="147"/>
                </a:lnTo>
                <a:lnTo>
                  <a:pt x="95" y="124"/>
                </a:lnTo>
                <a:lnTo>
                  <a:pt x="107" y="113"/>
                </a:lnTo>
              </a:path>
            </a:pathLst>
          </a:custGeom>
          <a:solidFill>
            <a:srgbClr val="FF0000"/>
          </a:solidFill>
          <a:ln w="9207" cap="flat" cmpd="sng">
            <a:solidFill>
              <a:schemeClr val="bg1">
                <a:lumMod val="75000"/>
              </a:schemeClr>
            </a:solidFill>
            <a:prstDash val="solid"/>
            <a:round/>
            <a:headEnd type="none" w="med" len="med"/>
            <a:tailEnd type="none" w="med" len="med"/>
          </a:ln>
          <a:effectLst/>
        </p:spPr>
        <p:txBody>
          <a:bodyPr/>
          <a:lstStyle/>
          <a:p>
            <a:endParaRPr lang="en-US"/>
          </a:p>
        </p:txBody>
      </p:sp>
      <p:sp>
        <p:nvSpPr>
          <p:cNvPr id="65636" name="Freeform 100"/>
          <p:cNvSpPr>
            <a:spLocks/>
          </p:cNvSpPr>
          <p:nvPr/>
        </p:nvSpPr>
        <p:spPr bwMode="auto">
          <a:xfrm>
            <a:off x="6386514" y="6099175"/>
            <a:ext cx="203200" cy="82550"/>
          </a:xfrm>
          <a:custGeom>
            <a:avLst/>
            <a:gdLst/>
            <a:ahLst/>
            <a:cxnLst>
              <a:cxn ang="0">
                <a:pos x="0" y="56"/>
              </a:cxn>
              <a:cxn ang="0">
                <a:pos x="119" y="0"/>
              </a:cxn>
              <a:cxn ang="0">
                <a:pos x="131" y="11"/>
              </a:cxn>
            </a:cxnLst>
            <a:rect l="0" t="0" r="r" b="b"/>
            <a:pathLst>
              <a:path w="132" h="57">
                <a:moveTo>
                  <a:pt x="0" y="56"/>
                </a:moveTo>
                <a:lnTo>
                  <a:pt x="119" y="0"/>
                </a:lnTo>
                <a:lnTo>
                  <a:pt x="131" y="11"/>
                </a:lnTo>
              </a:path>
            </a:pathLst>
          </a:custGeom>
          <a:noFill/>
          <a:ln w="9207" cap="flat" cmpd="sng">
            <a:solidFill>
              <a:schemeClr val="bg1">
                <a:lumMod val="75000"/>
              </a:schemeClr>
            </a:solidFill>
            <a:prstDash val="solid"/>
            <a:round/>
            <a:headEnd type="none" w="med" len="med"/>
            <a:tailEnd type="none" w="med" len="med"/>
          </a:ln>
          <a:effectLst/>
        </p:spPr>
        <p:txBody>
          <a:bodyPr/>
          <a:lstStyle/>
          <a:p>
            <a:endParaRPr lang="en-US"/>
          </a:p>
        </p:txBody>
      </p:sp>
      <p:sp>
        <p:nvSpPr>
          <p:cNvPr id="65637" name="Freeform 101"/>
          <p:cNvSpPr>
            <a:spLocks/>
          </p:cNvSpPr>
          <p:nvPr/>
        </p:nvSpPr>
        <p:spPr bwMode="auto">
          <a:xfrm>
            <a:off x="6386514" y="6099175"/>
            <a:ext cx="203200" cy="82550"/>
          </a:xfrm>
          <a:custGeom>
            <a:avLst/>
            <a:gdLst/>
            <a:ahLst/>
            <a:cxnLst>
              <a:cxn ang="0">
                <a:pos x="0" y="56"/>
              </a:cxn>
              <a:cxn ang="0">
                <a:pos x="0" y="56"/>
              </a:cxn>
              <a:cxn ang="0">
                <a:pos x="119" y="0"/>
              </a:cxn>
              <a:cxn ang="0">
                <a:pos x="131" y="11"/>
              </a:cxn>
              <a:cxn ang="0">
                <a:pos x="0" y="56"/>
              </a:cxn>
              <a:cxn ang="0">
                <a:pos x="0" y="56"/>
              </a:cxn>
            </a:cxnLst>
            <a:rect l="0" t="0" r="r" b="b"/>
            <a:pathLst>
              <a:path w="132" h="57">
                <a:moveTo>
                  <a:pt x="0" y="56"/>
                </a:moveTo>
                <a:lnTo>
                  <a:pt x="0" y="56"/>
                </a:lnTo>
                <a:lnTo>
                  <a:pt x="119" y="0"/>
                </a:lnTo>
                <a:lnTo>
                  <a:pt x="131" y="11"/>
                </a:lnTo>
                <a:lnTo>
                  <a:pt x="0" y="56"/>
                </a:lnTo>
                <a:lnTo>
                  <a:pt x="0" y="56"/>
                </a:lnTo>
              </a:path>
            </a:pathLst>
          </a:custGeom>
          <a:noFill/>
          <a:ln w="9207" cap="flat" cmpd="sng">
            <a:solidFill>
              <a:schemeClr val="bg1">
                <a:lumMod val="75000"/>
              </a:schemeClr>
            </a:solidFill>
            <a:prstDash val="solid"/>
            <a:round/>
            <a:headEnd type="none" w="med" len="med"/>
            <a:tailEnd type="none" w="med" len="med"/>
          </a:ln>
          <a:effectLst/>
        </p:spPr>
        <p:txBody>
          <a:bodyPr/>
          <a:lstStyle/>
          <a:p>
            <a:endParaRPr lang="en-US"/>
          </a:p>
        </p:txBody>
      </p:sp>
      <p:sp>
        <p:nvSpPr>
          <p:cNvPr id="65638" name="Freeform 102"/>
          <p:cNvSpPr>
            <a:spLocks/>
          </p:cNvSpPr>
          <p:nvPr/>
        </p:nvSpPr>
        <p:spPr bwMode="auto">
          <a:xfrm>
            <a:off x="6499225" y="6083300"/>
            <a:ext cx="0" cy="33338"/>
          </a:xfrm>
          <a:custGeom>
            <a:avLst/>
            <a:gdLst/>
            <a:ahLst/>
            <a:cxnLst>
              <a:cxn ang="0">
                <a:pos x="0" y="0"/>
              </a:cxn>
              <a:cxn ang="0">
                <a:pos x="0" y="22"/>
              </a:cxn>
              <a:cxn ang="0">
                <a:pos x="0" y="11"/>
              </a:cxn>
            </a:cxnLst>
            <a:rect l="0" t="0" r="r" b="b"/>
            <a:pathLst>
              <a:path w="1" h="23">
                <a:moveTo>
                  <a:pt x="0" y="0"/>
                </a:moveTo>
                <a:lnTo>
                  <a:pt x="0" y="22"/>
                </a:lnTo>
                <a:lnTo>
                  <a:pt x="0" y="11"/>
                </a:lnTo>
              </a:path>
            </a:pathLst>
          </a:custGeom>
          <a:noFill/>
          <a:ln w="9207" cap="flat" cmpd="sng">
            <a:solidFill>
              <a:schemeClr val="bg1">
                <a:lumMod val="75000"/>
              </a:schemeClr>
            </a:solidFill>
            <a:prstDash val="solid"/>
            <a:round/>
            <a:headEnd type="none" w="med" len="med"/>
            <a:tailEnd type="none" w="med" len="med"/>
          </a:ln>
          <a:effectLst/>
        </p:spPr>
        <p:txBody>
          <a:bodyPr/>
          <a:lstStyle/>
          <a:p>
            <a:endParaRPr lang="en-US"/>
          </a:p>
        </p:txBody>
      </p:sp>
      <p:sp>
        <p:nvSpPr>
          <p:cNvPr id="65639" name="Freeform 103"/>
          <p:cNvSpPr>
            <a:spLocks/>
          </p:cNvSpPr>
          <p:nvPr/>
        </p:nvSpPr>
        <p:spPr bwMode="auto">
          <a:xfrm>
            <a:off x="6499225" y="6083300"/>
            <a:ext cx="0" cy="33338"/>
          </a:xfrm>
          <a:custGeom>
            <a:avLst/>
            <a:gdLst/>
            <a:ahLst/>
            <a:cxnLst>
              <a:cxn ang="0">
                <a:pos x="0" y="0"/>
              </a:cxn>
              <a:cxn ang="0">
                <a:pos x="0" y="0"/>
              </a:cxn>
              <a:cxn ang="0">
                <a:pos x="0" y="22"/>
              </a:cxn>
              <a:cxn ang="0">
                <a:pos x="0" y="11"/>
              </a:cxn>
              <a:cxn ang="0">
                <a:pos x="0" y="0"/>
              </a:cxn>
              <a:cxn ang="0">
                <a:pos x="0" y="0"/>
              </a:cxn>
            </a:cxnLst>
            <a:rect l="0" t="0" r="r" b="b"/>
            <a:pathLst>
              <a:path w="1" h="23">
                <a:moveTo>
                  <a:pt x="0" y="0"/>
                </a:moveTo>
                <a:lnTo>
                  <a:pt x="0" y="0"/>
                </a:lnTo>
                <a:lnTo>
                  <a:pt x="0" y="22"/>
                </a:lnTo>
                <a:lnTo>
                  <a:pt x="0" y="11"/>
                </a:lnTo>
                <a:lnTo>
                  <a:pt x="0" y="0"/>
                </a:lnTo>
                <a:lnTo>
                  <a:pt x="0" y="0"/>
                </a:lnTo>
              </a:path>
            </a:pathLst>
          </a:custGeom>
          <a:noFill/>
          <a:ln w="9207" cap="flat" cmpd="sng">
            <a:solidFill>
              <a:schemeClr val="bg1">
                <a:lumMod val="75000"/>
              </a:schemeClr>
            </a:solidFill>
            <a:prstDash val="solid"/>
            <a:round/>
            <a:headEnd type="none" w="med" len="med"/>
            <a:tailEnd type="none" w="med" len="med"/>
          </a:ln>
          <a:effectLst/>
        </p:spPr>
        <p:txBody>
          <a:bodyPr/>
          <a:lstStyle/>
          <a:p>
            <a:endParaRPr lang="en-US"/>
          </a:p>
        </p:txBody>
      </p:sp>
      <p:sp>
        <p:nvSpPr>
          <p:cNvPr id="65640" name="Freeform 104"/>
          <p:cNvSpPr>
            <a:spLocks/>
          </p:cNvSpPr>
          <p:nvPr/>
        </p:nvSpPr>
        <p:spPr bwMode="auto">
          <a:xfrm>
            <a:off x="6534150" y="6083304"/>
            <a:ext cx="1588" cy="17463"/>
          </a:xfrm>
          <a:custGeom>
            <a:avLst/>
            <a:gdLst/>
            <a:ahLst/>
            <a:cxnLst>
              <a:cxn ang="0">
                <a:pos x="0" y="0"/>
              </a:cxn>
              <a:cxn ang="0">
                <a:pos x="0" y="0"/>
              </a:cxn>
              <a:cxn ang="0">
                <a:pos x="0" y="11"/>
              </a:cxn>
              <a:cxn ang="0">
                <a:pos x="0" y="0"/>
              </a:cxn>
              <a:cxn ang="0">
                <a:pos x="0" y="0"/>
              </a:cxn>
            </a:cxnLst>
            <a:rect l="0" t="0" r="r" b="b"/>
            <a:pathLst>
              <a:path w="1" h="12">
                <a:moveTo>
                  <a:pt x="0" y="0"/>
                </a:moveTo>
                <a:lnTo>
                  <a:pt x="0" y="0"/>
                </a:lnTo>
                <a:lnTo>
                  <a:pt x="0" y="11"/>
                </a:lnTo>
                <a:lnTo>
                  <a:pt x="0" y="0"/>
                </a:lnTo>
                <a:lnTo>
                  <a:pt x="0" y="0"/>
                </a:lnTo>
              </a:path>
            </a:pathLst>
          </a:custGeom>
          <a:noFill/>
          <a:ln w="9207" cap="flat" cmpd="sng">
            <a:solidFill>
              <a:schemeClr val="bg1">
                <a:lumMod val="75000"/>
              </a:schemeClr>
            </a:solidFill>
            <a:prstDash val="solid"/>
            <a:round/>
            <a:headEnd type="none" w="med" len="med"/>
            <a:tailEnd type="none" w="med" len="med"/>
          </a:ln>
          <a:effectLst/>
        </p:spPr>
        <p:txBody>
          <a:bodyPr/>
          <a:lstStyle/>
          <a:p>
            <a:endParaRPr lang="en-US"/>
          </a:p>
        </p:txBody>
      </p:sp>
      <p:sp>
        <p:nvSpPr>
          <p:cNvPr id="65641" name="Freeform 105"/>
          <p:cNvSpPr>
            <a:spLocks/>
          </p:cNvSpPr>
          <p:nvPr/>
        </p:nvSpPr>
        <p:spPr bwMode="auto">
          <a:xfrm>
            <a:off x="6478590" y="3171825"/>
            <a:ext cx="528637" cy="614363"/>
          </a:xfrm>
          <a:custGeom>
            <a:avLst/>
            <a:gdLst/>
            <a:ahLst/>
            <a:cxnLst>
              <a:cxn ang="0">
                <a:pos x="36" y="417"/>
              </a:cxn>
              <a:cxn ang="0">
                <a:pos x="0" y="417"/>
              </a:cxn>
              <a:cxn ang="0">
                <a:pos x="24" y="338"/>
              </a:cxn>
              <a:cxn ang="0">
                <a:pos x="12" y="293"/>
              </a:cxn>
              <a:cxn ang="0">
                <a:pos x="71" y="147"/>
              </a:cxn>
              <a:cxn ang="0">
                <a:pos x="82" y="125"/>
              </a:cxn>
              <a:cxn ang="0">
                <a:pos x="59" y="45"/>
              </a:cxn>
              <a:cxn ang="0">
                <a:pos x="95" y="12"/>
              </a:cxn>
              <a:cxn ang="0">
                <a:pos x="225" y="0"/>
              </a:cxn>
              <a:cxn ang="0">
                <a:pos x="331" y="12"/>
              </a:cxn>
              <a:cxn ang="0">
                <a:pos x="319" y="125"/>
              </a:cxn>
              <a:cxn ang="0">
                <a:pos x="343" y="170"/>
              </a:cxn>
              <a:cxn ang="0">
                <a:pos x="284" y="371"/>
              </a:cxn>
              <a:cxn ang="0">
                <a:pos x="82" y="406"/>
              </a:cxn>
            </a:cxnLst>
            <a:rect l="0" t="0" r="r" b="b"/>
            <a:pathLst>
              <a:path w="344" h="418">
                <a:moveTo>
                  <a:pt x="36" y="417"/>
                </a:moveTo>
                <a:lnTo>
                  <a:pt x="0" y="417"/>
                </a:lnTo>
                <a:lnTo>
                  <a:pt x="24" y="338"/>
                </a:lnTo>
                <a:lnTo>
                  <a:pt x="12" y="293"/>
                </a:lnTo>
                <a:lnTo>
                  <a:pt x="71" y="147"/>
                </a:lnTo>
                <a:lnTo>
                  <a:pt x="82" y="125"/>
                </a:lnTo>
                <a:lnTo>
                  <a:pt x="59" y="45"/>
                </a:lnTo>
                <a:lnTo>
                  <a:pt x="95" y="12"/>
                </a:lnTo>
                <a:lnTo>
                  <a:pt x="225" y="0"/>
                </a:lnTo>
                <a:lnTo>
                  <a:pt x="331" y="12"/>
                </a:lnTo>
                <a:lnTo>
                  <a:pt x="319" y="125"/>
                </a:lnTo>
                <a:lnTo>
                  <a:pt x="343" y="170"/>
                </a:lnTo>
                <a:lnTo>
                  <a:pt x="284" y="371"/>
                </a:lnTo>
                <a:lnTo>
                  <a:pt x="82" y="406"/>
                </a:lnTo>
              </a:path>
            </a:pathLst>
          </a:custGeom>
          <a:noFill/>
          <a:ln w="9207" cap="flat" cmpd="sng">
            <a:solidFill>
              <a:schemeClr val="bg1">
                <a:lumMod val="75000"/>
              </a:schemeClr>
            </a:solidFill>
            <a:prstDash val="solid"/>
            <a:round/>
            <a:headEnd type="none" w="med" len="med"/>
            <a:tailEnd type="none" w="med" len="med"/>
          </a:ln>
          <a:effectLst/>
        </p:spPr>
        <p:txBody>
          <a:bodyPr/>
          <a:lstStyle/>
          <a:p>
            <a:endParaRPr lang="en-US"/>
          </a:p>
        </p:txBody>
      </p:sp>
      <p:sp>
        <p:nvSpPr>
          <p:cNvPr id="65642" name="Freeform 106"/>
          <p:cNvSpPr>
            <a:spLocks/>
          </p:cNvSpPr>
          <p:nvPr/>
        </p:nvSpPr>
        <p:spPr bwMode="auto">
          <a:xfrm>
            <a:off x="6478590" y="3171825"/>
            <a:ext cx="528637" cy="614363"/>
          </a:xfrm>
          <a:custGeom>
            <a:avLst/>
            <a:gdLst/>
            <a:ahLst/>
            <a:cxnLst>
              <a:cxn ang="0">
                <a:pos x="36" y="417"/>
              </a:cxn>
              <a:cxn ang="0">
                <a:pos x="36" y="417"/>
              </a:cxn>
              <a:cxn ang="0">
                <a:pos x="0" y="417"/>
              </a:cxn>
              <a:cxn ang="0">
                <a:pos x="24" y="338"/>
              </a:cxn>
              <a:cxn ang="0">
                <a:pos x="12" y="293"/>
              </a:cxn>
              <a:cxn ang="0">
                <a:pos x="71" y="147"/>
              </a:cxn>
              <a:cxn ang="0">
                <a:pos x="82" y="125"/>
              </a:cxn>
              <a:cxn ang="0">
                <a:pos x="59" y="45"/>
              </a:cxn>
              <a:cxn ang="0">
                <a:pos x="95" y="12"/>
              </a:cxn>
              <a:cxn ang="0">
                <a:pos x="225" y="0"/>
              </a:cxn>
              <a:cxn ang="0">
                <a:pos x="331" y="12"/>
              </a:cxn>
              <a:cxn ang="0">
                <a:pos x="319" y="125"/>
              </a:cxn>
              <a:cxn ang="0">
                <a:pos x="343" y="170"/>
              </a:cxn>
              <a:cxn ang="0">
                <a:pos x="284" y="371"/>
              </a:cxn>
              <a:cxn ang="0">
                <a:pos x="82" y="406"/>
              </a:cxn>
              <a:cxn ang="0">
                <a:pos x="36" y="417"/>
              </a:cxn>
              <a:cxn ang="0">
                <a:pos x="36" y="417"/>
              </a:cxn>
            </a:cxnLst>
            <a:rect l="0" t="0" r="r" b="b"/>
            <a:pathLst>
              <a:path w="344" h="418">
                <a:moveTo>
                  <a:pt x="36" y="417"/>
                </a:moveTo>
                <a:lnTo>
                  <a:pt x="36" y="417"/>
                </a:lnTo>
                <a:lnTo>
                  <a:pt x="0" y="417"/>
                </a:lnTo>
                <a:lnTo>
                  <a:pt x="24" y="338"/>
                </a:lnTo>
                <a:lnTo>
                  <a:pt x="12" y="293"/>
                </a:lnTo>
                <a:lnTo>
                  <a:pt x="71" y="147"/>
                </a:lnTo>
                <a:lnTo>
                  <a:pt x="82" y="125"/>
                </a:lnTo>
                <a:lnTo>
                  <a:pt x="59" y="45"/>
                </a:lnTo>
                <a:lnTo>
                  <a:pt x="95" y="12"/>
                </a:lnTo>
                <a:lnTo>
                  <a:pt x="225" y="0"/>
                </a:lnTo>
                <a:lnTo>
                  <a:pt x="331" y="12"/>
                </a:lnTo>
                <a:lnTo>
                  <a:pt x="319" y="125"/>
                </a:lnTo>
                <a:lnTo>
                  <a:pt x="343" y="170"/>
                </a:lnTo>
                <a:lnTo>
                  <a:pt x="284" y="371"/>
                </a:lnTo>
                <a:lnTo>
                  <a:pt x="82" y="406"/>
                </a:lnTo>
                <a:lnTo>
                  <a:pt x="36" y="417"/>
                </a:lnTo>
                <a:lnTo>
                  <a:pt x="36" y="417"/>
                </a:lnTo>
              </a:path>
            </a:pathLst>
          </a:custGeom>
          <a:solidFill>
            <a:srgbClr val="FF0000"/>
          </a:solidFill>
          <a:ln w="9144" cap="flat" cmpd="sng">
            <a:solidFill>
              <a:schemeClr val="bg1">
                <a:lumMod val="75000"/>
              </a:schemeClr>
            </a:solidFill>
            <a:prstDash val="solid"/>
            <a:round/>
            <a:headEnd type="none" w="med" len="med"/>
            <a:tailEnd type="none" w="med" len="med"/>
          </a:ln>
          <a:effectLst/>
        </p:spPr>
        <p:txBody>
          <a:bodyPr/>
          <a:lstStyle/>
          <a:p>
            <a:endParaRPr lang="en-US"/>
          </a:p>
        </p:txBody>
      </p:sp>
      <p:sp>
        <p:nvSpPr>
          <p:cNvPr id="65643" name="Freeform 107"/>
          <p:cNvSpPr>
            <a:spLocks/>
          </p:cNvSpPr>
          <p:nvPr/>
        </p:nvSpPr>
        <p:spPr bwMode="auto">
          <a:xfrm>
            <a:off x="6043615" y="6048379"/>
            <a:ext cx="217487" cy="200025"/>
          </a:xfrm>
          <a:custGeom>
            <a:avLst/>
            <a:gdLst/>
            <a:ahLst/>
            <a:cxnLst>
              <a:cxn ang="0">
                <a:pos x="142" y="45"/>
              </a:cxn>
              <a:cxn ang="0">
                <a:pos x="83" y="101"/>
              </a:cxn>
              <a:cxn ang="0">
                <a:pos x="83" y="90"/>
              </a:cxn>
              <a:cxn ang="0">
                <a:pos x="0" y="135"/>
              </a:cxn>
              <a:cxn ang="0">
                <a:pos x="13" y="90"/>
              </a:cxn>
              <a:cxn ang="0">
                <a:pos x="36" y="79"/>
              </a:cxn>
              <a:cxn ang="0">
                <a:pos x="36" y="56"/>
              </a:cxn>
              <a:cxn ang="0">
                <a:pos x="36" y="23"/>
              </a:cxn>
              <a:cxn ang="0">
                <a:pos x="71" y="12"/>
              </a:cxn>
              <a:cxn ang="0">
                <a:pos x="131" y="0"/>
              </a:cxn>
            </a:cxnLst>
            <a:rect l="0" t="0" r="r" b="b"/>
            <a:pathLst>
              <a:path w="143" h="136">
                <a:moveTo>
                  <a:pt x="142" y="45"/>
                </a:moveTo>
                <a:lnTo>
                  <a:pt x="83" y="101"/>
                </a:lnTo>
                <a:lnTo>
                  <a:pt x="83" y="90"/>
                </a:lnTo>
                <a:lnTo>
                  <a:pt x="0" y="135"/>
                </a:lnTo>
                <a:lnTo>
                  <a:pt x="13" y="90"/>
                </a:lnTo>
                <a:lnTo>
                  <a:pt x="36" y="79"/>
                </a:lnTo>
                <a:lnTo>
                  <a:pt x="36" y="56"/>
                </a:lnTo>
                <a:lnTo>
                  <a:pt x="36" y="23"/>
                </a:lnTo>
                <a:lnTo>
                  <a:pt x="71" y="12"/>
                </a:lnTo>
                <a:lnTo>
                  <a:pt x="131" y="0"/>
                </a:lnTo>
              </a:path>
            </a:pathLst>
          </a:custGeom>
          <a:solidFill>
            <a:srgbClr val="FF0000"/>
          </a:solidFill>
          <a:ln w="9207" cap="flat" cmpd="sng">
            <a:solidFill>
              <a:schemeClr val="bg1">
                <a:lumMod val="75000"/>
              </a:schemeClr>
            </a:solidFill>
            <a:prstDash val="solid"/>
            <a:round/>
            <a:headEnd type="none" w="med" len="med"/>
            <a:tailEnd type="none" w="med" len="med"/>
          </a:ln>
          <a:effectLst/>
        </p:spPr>
        <p:txBody>
          <a:bodyPr/>
          <a:lstStyle/>
          <a:p>
            <a:endParaRPr lang="en-US"/>
          </a:p>
        </p:txBody>
      </p:sp>
      <p:sp>
        <p:nvSpPr>
          <p:cNvPr id="65644" name="Freeform 108"/>
          <p:cNvSpPr>
            <a:spLocks/>
          </p:cNvSpPr>
          <p:nvPr/>
        </p:nvSpPr>
        <p:spPr bwMode="auto">
          <a:xfrm>
            <a:off x="6043615" y="6048379"/>
            <a:ext cx="217487" cy="200025"/>
          </a:xfrm>
          <a:custGeom>
            <a:avLst/>
            <a:gdLst/>
            <a:ahLst/>
            <a:cxnLst>
              <a:cxn ang="0">
                <a:pos x="142" y="45"/>
              </a:cxn>
              <a:cxn ang="0">
                <a:pos x="142" y="45"/>
              </a:cxn>
              <a:cxn ang="0">
                <a:pos x="83" y="101"/>
              </a:cxn>
              <a:cxn ang="0">
                <a:pos x="83" y="90"/>
              </a:cxn>
              <a:cxn ang="0">
                <a:pos x="0" y="135"/>
              </a:cxn>
              <a:cxn ang="0">
                <a:pos x="13" y="90"/>
              </a:cxn>
              <a:cxn ang="0">
                <a:pos x="36" y="79"/>
              </a:cxn>
              <a:cxn ang="0">
                <a:pos x="36" y="56"/>
              </a:cxn>
              <a:cxn ang="0">
                <a:pos x="36" y="23"/>
              </a:cxn>
              <a:cxn ang="0">
                <a:pos x="71" y="12"/>
              </a:cxn>
              <a:cxn ang="0">
                <a:pos x="131" y="0"/>
              </a:cxn>
              <a:cxn ang="0">
                <a:pos x="142" y="45"/>
              </a:cxn>
              <a:cxn ang="0">
                <a:pos x="142" y="45"/>
              </a:cxn>
            </a:cxnLst>
            <a:rect l="0" t="0" r="r" b="b"/>
            <a:pathLst>
              <a:path w="143" h="136">
                <a:moveTo>
                  <a:pt x="142" y="45"/>
                </a:moveTo>
                <a:lnTo>
                  <a:pt x="142" y="45"/>
                </a:lnTo>
                <a:lnTo>
                  <a:pt x="83" y="101"/>
                </a:lnTo>
                <a:lnTo>
                  <a:pt x="83" y="90"/>
                </a:lnTo>
                <a:lnTo>
                  <a:pt x="0" y="135"/>
                </a:lnTo>
                <a:lnTo>
                  <a:pt x="13" y="90"/>
                </a:lnTo>
                <a:lnTo>
                  <a:pt x="36" y="79"/>
                </a:lnTo>
                <a:lnTo>
                  <a:pt x="36" y="56"/>
                </a:lnTo>
                <a:lnTo>
                  <a:pt x="36" y="23"/>
                </a:lnTo>
                <a:lnTo>
                  <a:pt x="71" y="12"/>
                </a:lnTo>
                <a:lnTo>
                  <a:pt x="131" y="0"/>
                </a:lnTo>
                <a:lnTo>
                  <a:pt x="142" y="45"/>
                </a:lnTo>
                <a:lnTo>
                  <a:pt x="142" y="45"/>
                </a:lnTo>
              </a:path>
            </a:pathLst>
          </a:custGeom>
          <a:noFill/>
          <a:ln w="9207" cap="flat" cmpd="sng">
            <a:solidFill>
              <a:schemeClr val="bg1">
                <a:lumMod val="75000"/>
              </a:schemeClr>
            </a:solidFill>
            <a:prstDash val="solid"/>
            <a:round/>
            <a:headEnd type="none" w="med" len="med"/>
            <a:tailEnd type="none" w="med" len="med"/>
          </a:ln>
          <a:effectLst/>
        </p:spPr>
        <p:txBody>
          <a:bodyPr/>
          <a:lstStyle/>
          <a:p>
            <a:endParaRPr lang="en-US"/>
          </a:p>
        </p:txBody>
      </p:sp>
      <p:sp>
        <p:nvSpPr>
          <p:cNvPr id="65645" name="Freeform 109"/>
          <p:cNvSpPr>
            <a:spLocks/>
          </p:cNvSpPr>
          <p:nvPr/>
        </p:nvSpPr>
        <p:spPr bwMode="auto">
          <a:xfrm>
            <a:off x="6062665" y="5222879"/>
            <a:ext cx="346075" cy="398463"/>
          </a:xfrm>
          <a:custGeom>
            <a:avLst/>
            <a:gdLst/>
            <a:ahLst/>
            <a:cxnLst>
              <a:cxn ang="0">
                <a:pos x="212" y="145"/>
              </a:cxn>
              <a:cxn ang="0">
                <a:pos x="212" y="213"/>
              </a:cxn>
              <a:cxn ang="0">
                <a:pos x="224" y="270"/>
              </a:cxn>
              <a:cxn ang="0">
                <a:pos x="118" y="213"/>
              </a:cxn>
              <a:cxn ang="0">
                <a:pos x="93" y="202"/>
              </a:cxn>
              <a:cxn ang="0">
                <a:pos x="11" y="157"/>
              </a:cxn>
              <a:cxn ang="0">
                <a:pos x="0" y="145"/>
              </a:cxn>
              <a:cxn ang="0">
                <a:pos x="165" y="0"/>
              </a:cxn>
              <a:cxn ang="0">
                <a:pos x="189" y="23"/>
              </a:cxn>
              <a:cxn ang="0">
                <a:pos x="165" y="45"/>
              </a:cxn>
              <a:cxn ang="0">
                <a:pos x="177" y="101"/>
              </a:cxn>
            </a:cxnLst>
            <a:rect l="0" t="0" r="r" b="b"/>
            <a:pathLst>
              <a:path w="225" h="271">
                <a:moveTo>
                  <a:pt x="212" y="145"/>
                </a:moveTo>
                <a:lnTo>
                  <a:pt x="212" y="213"/>
                </a:lnTo>
                <a:lnTo>
                  <a:pt x="224" y="270"/>
                </a:lnTo>
                <a:lnTo>
                  <a:pt x="118" y="213"/>
                </a:lnTo>
                <a:lnTo>
                  <a:pt x="93" y="202"/>
                </a:lnTo>
                <a:lnTo>
                  <a:pt x="11" y="157"/>
                </a:lnTo>
                <a:lnTo>
                  <a:pt x="0" y="145"/>
                </a:lnTo>
                <a:lnTo>
                  <a:pt x="165" y="0"/>
                </a:lnTo>
                <a:lnTo>
                  <a:pt x="189" y="23"/>
                </a:lnTo>
                <a:lnTo>
                  <a:pt x="165" y="45"/>
                </a:lnTo>
                <a:lnTo>
                  <a:pt x="177" y="101"/>
                </a:lnTo>
              </a:path>
            </a:pathLst>
          </a:custGeom>
          <a:solidFill>
            <a:srgbClr val="FFC000"/>
          </a:solidFill>
          <a:ln w="9207" cap="flat" cmpd="sng">
            <a:solidFill>
              <a:schemeClr val="bg1">
                <a:lumMod val="75000"/>
              </a:schemeClr>
            </a:solidFill>
            <a:prstDash val="solid"/>
            <a:round/>
            <a:headEnd type="none" w="med" len="med"/>
            <a:tailEnd type="none" w="med" len="med"/>
          </a:ln>
          <a:effectLst/>
        </p:spPr>
        <p:txBody>
          <a:bodyPr/>
          <a:lstStyle/>
          <a:p>
            <a:endParaRPr lang="en-US"/>
          </a:p>
        </p:txBody>
      </p:sp>
      <p:sp>
        <p:nvSpPr>
          <p:cNvPr id="65646" name="Freeform 110"/>
          <p:cNvSpPr>
            <a:spLocks/>
          </p:cNvSpPr>
          <p:nvPr/>
        </p:nvSpPr>
        <p:spPr bwMode="auto">
          <a:xfrm>
            <a:off x="4387852" y="660400"/>
            <a:ext cx="1309688" cy="1176338"/>
          </a:xfrm>
          <a:custGeom>
            <a:avLst/>
            <a:gdLst/>
            <a:ahLst/>
            <a:cxnLst>
              <a:cxn ang="0">
                <a:pos x="273" y="663"/>
              </a:cxn>
              <a:cxn ang="0">
                <a:pos x="260" y="663"/>
              </a:cxn>
              <a:cxn ang="0">
                <a:pos x="0" y="506"/>
              </a:cxn>
              <a:cxn ang="0">
                <a:pos x="60" y="461"/>
              </a:cxn>
              <a:cxn ang="0">
                <a:pos x="36" y="450"/>
              </a:cxn>
              <a:cxn ang="0">
                <a:pos x="71" y="394"/>
              </a:cxn>
              <a:cxn ang="0">
                <a:pos x="356" y="135"/>
              </a:cxn>
              <a:cxn ang="0">
                <a:pos x="485" y="68"/>
              </a:cxn>
              <a:cxn ang="0">
                <a:pos x="521" y="68"/>
              </a:cxn>
              <a:cxn ang="0">
                <a:pos x="557" y="34"/>
              </a:cxn>
              <a:cxn ang="0">
                <a:pos x="711" y="0"/>
              </a:cxn>
              <a:cxn ang="0">
                <a:pos x="711" y="34"/>
              </a:cxn>
              <a:cxn ang="0">
                <a:pos x="770" y="34"/>
              </a:cxn>
              <a:cxn ang="0">
                <a:pos x="852" y="697"/>
              </a:cxn>
              <a:cxn ang="0">
                <a:pos x="840" y="697"/>
              </a:cxn>
              <a:cxn ang="0">
                <a:pos x="840" y="754"/>
              </a:cxn>
              <a:cxn ang="0">
                <a:pos x="640" y="777"/>
              </a:cxn>
              <a:cxn ang="0">
                <a:pos x="509" y="799"/>
              </a:cxn>
              <a:cxn ang="0">
                <a:pos x="439" y="765"/>
              </a:cxn>
              <a:cxn ang="0">
                <a:pos x="392" y="731"/>
              </a:cxn>
            </a:cxnLst>
            <a:rect l="0" t="0" r="r" b="b"/>
            <a:pathLst>
              <a:path w="853" h="800">
                <a:moveTo>
                  <a:pt x="273" y="663"/>
                </a:moveTo>
                <a:lnTo>
                  <a:pt x="260" y="663"/>
                </a:lnTo>
                <a:lnTo>
                  <a:pt x="0" y="506"/>
                </a:lnTo>
                <a:lnTo>
                  <a:pt x="60" y="461"/>
                </a:lnTo>
                <a:lnTo>
                  <a:pt x="36" y="450"/>
                </a:lnTo>
                <a:lnTo>
                  <a:pt x="71" y="394"/>
                </a:lnTo>
                <a:lnTo>
                  <a:pt x="356" y="135"/>
                </a:lnTo>
                <a:lnTo>
                  <a:pt x="485" y="68"/>
                </a:lnTo>
                <a:lnTo>
                  <a:pt x="521" y="68"/>
                </a:lnTo>
                <a:lnTo>
                  <a:pt x="557" y="34"/>
                </a:lnTo>
                <a:lnTo>
                  <a:pt x="711" y="0"/>
                </a:lnTo>
                <a:lnTo>
                  <a:pt x="711" y="34"/>
                </a:lnTo>
                <a:lnTo>
                  <a:pt x="770" y="34"/>
                </a:lnTo>
                <a:lnTo>
                  <a:pt x="852" y="697"/>
                </a:lnTo>
                <a:lnTo>
                  <a:pt x="840" y="697"/>
                </a:lnTo>
                <a:lnTo>
                  <a:pt x="840" y="754"/>
                </a:lnTo>
                <a:lnTo>
                  <a:pt x="640" y="777"/>
                </a:lnTo>
                <a:lnTo>
                  <a:pt x="509" y="799"/>
                </a:lnTo>
                <a:lnTo>
                  <a:pt x="439" y="765"/>
                </a:lnTo>
                <a:lnTo>
                  <a:pt x="392" y="731"/>
                </a:lnTo>
              </a:path>
            </a:pathLst>
          </a:custGeom>
          <a:noFill/>
          <a:ln w="9207" cap="flat" cmpd="sng">
            <a:solidFill>
              <a:schemeClr val="bg1">
                <a:lumMod val="75000"/>
              </a:schemeClr>
            </a:solidFill>
            <a:prstDash val="solid"/>
            <a:round/>
            <a:headEnd type="none" w="med" len="med"/>
            <a:tailEnd type="none" w="med" len="med"/>
          </a:ln>
          <a:effectLst/>
        </p:spPr>
        <p:txBody>
          <a:bodyPr/>
          <a:lstStyle/>
          <a:p>
            <a:endParaRPr lang="en-US"/>
          </a:p>
        </p:txBody>
      </p:sp>
      <p:sp>
        <p:nvSpPr>
          <p:cNvPr id="65647" name="Freeform 111"/>
          <p:cNvSpPr>
            <a:spLocks/>
          </p:cNvSpPr>
          <p:nvPr/>
        </p:nvSpPr>
        <p:spPr bwMode="auto">
          <a:xfrm>
            <a:off x="6296027" y="3236917"/>
            <a:ext cx="239713" cy="168275"/>
          </a:xfrm>
          <a:custGeom>
            <a:avLst/>
            <a:gdLst/>
            <a:ahLst/>
            <a:cxnLst>
              <a:cxn ang="0">
                <a:pos x="155" y="68"/>
              </a:cxn>
              <a:cxn ang="0">
                <a:pos x="95" y="113"/>
              </a:cxn>
              <a:cxn ang="0">
                <a:pos x="36" y="46"/>
              </a:cxn>
              <a:cxn ang="0">
                <a:pos x="36" y="0"/>
              </a:cxn>
              <a:cxn ang="0">
                <a:pos x="0" y="12"/>
              </a:cxn>
            </a:cxnLst>
            <a:rect l="0" t="0" r="r" b="b"/>
            <a:pathLst>
              <a:path w="156" h="114">
                <a:moveTo>
                  <a:pt x="155" y="68"/>
                </a:moveTo>
                <a:lnTo>
                  <a:pt x="95" y="113"/>
                </a:lnTo>
                <a:lnTo>
                  <a:pt x="36" y="46"/>
                </a:lnTo>
                <a:lnTo>
                  <a:pt x="36" y="0"/>
                </a:lnTo>
                <a:lnTo>
                  <a:pt x="0" y="12"/>
                </a:lnTo>
              </a:path>
            </a:pathLst>
          </a:custGeom>
          <a:noFill/>
          <a:ln w="9207" cap="flat" cmpd="sng">
            <a:solidFill>
              <a:schemeClr val="bg1">
                <a:lumMod val="75000"/>
              </a:schemeClr>
            </a:solidFill>
            <a:prstDash val="solid"/>
            <a:round/>
            <a:headEnd type="none" w="med" len="med"/>
            <a:tailEnd type="none" w="med" len="med"/>
          </a:ln>
          <a:effectLst/>
        </p:spPr>
        <p:txBody>
          <a:bodyPr/>
          <a:lstStyle/>
          <a:p>
            <a:endParaRPr lang="en-US"/>
          </a:p>
        </p:txBody>
      </p:sp>
      <p:sp>
        <p:nvSpPr>
          <p:cNvPr id="65648" name="Freeform 112"/>
          <p:cNvSpPr>
            <a:spLocks/>
          </p:cNvSpPr>
          <p:nvPr/>
        </p:nvSpPr>
        <p:spPr bwMode="auto">
          <a:xfrm>
            <a:off x="6078538" y="2641600"/>
            <a:ext cx="582612" cy="763588"/>
          </a:xfrm>
          <a:custGeom>
            <a:avLst/>
            <a:gdLst/>
            <a:ahLst/>
            <a:cxnLst>
              <a:cxn ang="0">
                <a:pos x="297" y="473"/>
              </a:cxn>
              <a:cxn ang="0">
                <a:pos x="237" y="518"/>
              </a:cxn>
              <a:cxn ang="0">
                <a:pos x="178" y="451"/>
              </a:cxn>
              <a:cxn ang="0">
                <a:pos x="178" y="405"/>
              </a:cxn>
              <a:cxn ang="0">
                <a:pos x="142" y="417"/>
              </a:cxn>
              <a:cxn ang="0">
                <a:pos x="142" y="417"/>
              </a:cxn>
              <a:cxn ang="0">
                <a:pos x="47" y="372"/>
              </a:cxn>
              <a:cxn ang="0">
                <a:pos x="47" y="350"/>
              </a:cxn>
              <a:cxn ang="0">
                <a:pos x="12" y="113"/>
              </a:cxn>
              <a:cxn ang="0">
                <a:pos x="0" y="23"/>
              </a:cxn>
              <a:cxn ang="0">
                <a:pos x="189" y="0"/>
              </a:cxn>
              <a:cxn ang="0">
                <a:pos x="189" y="12"/>
              </a:cxn>
              <a:cxn ang="0">
                <a:pos x="213" y="68"/>
              </a:cxn>
              <a:cxn ang="0">
                <a:pos x="213" y="113"/>
              </a:cxn>
              <a:cxn ang="0">
                <a:pos x="261" y="136"/>
              </a:cxn>
              <a:cxn ang="0">
                <a:pos x="285" y="103"/>
              </a:cxn>
              <a:cxn ang="0">
                <a:pos x="308" y="91"/>
              </a:cxn>
              <a:cxn ang="0">
                <a:pos x="320" y="103"/>
              </a:cxn>
              <a:cxn ang="0">
                <a:pos x="320" y="80"/>
              </a:cxn>
              <a:cxn ang="0">
                <a:pos x="367" y="68"/>
              </a:cxn>
              <a:cxn ang="0">
                <a:pos x="379" y="271"/>
              </a:cxn>
              <a:cxn ang="0">
                <a:pos x="356" y="372"/>
              </a:cxn>
              <a:cxn ang="0">
                <a:pos x="320" y="405"/>
              </a:cxn>
              <a:cxn ang="0">
                <a:pos x="343" y="485"/>
              </a:cxn>
              <a:cxn ang="0">
                <a:pos x="332" y="507"/>
              </a:cxn>
              <a:cxn ang="0">
                <a:pos x="320" y="507"/>
              </a:cxn>
              <a:cxn ang="0">
                <a:pos x="308" y="507"/>
              </a:cxn>
              <a:cxn ang="0">
                <a:pos x="297" y="485"/>
              </a:cxn>
            </a:cxnLst>
            <a:rect l="0" t="0" r="r" b="b"/>
            <a:pathLst>
              <a:path w="380" h="519">
                <a:moveTo>
                  <a:pt x="297" y="473"/>
                </a:moveTo>
                <a:lnTo>
                  <a:pt x="237" y="518"/>
                </a:lnTo>
                <a:lnTo>
                  <a:pt x="178" y="451"/>
                </a:lnTo>
                <a:lnTo>
                  <a:pt x="178" y="405"/>
                </a:lnTo>
                <a:lnTo>
                  <a:pt x="142" y="417"/>
                </a:lnTo>
                <a:lnTo>
                  <a:pt x="142" y="417"/>
                </a:lnTo>
                <a:lnTo>
                  <a:pt x="47" y="372"/>
                </a:lnTo>
                <a:lnTo>
                  <a:pt x="47" y="350"/>
                </a:lnTo>
                <a:lnTo>
                  <a:pt x="12" y="113"/>
                </a:lnTo>
                <a:lnTo>
                  <a:pt x="0" y="23"/>
                </a:lnTo>
                <a:lnTo>
                  <a:pt x="189" y="0"/>
                </a:lnTo>
                <a:lnTo>
                  <a:pt x="189" y="12"/>
                </a:lnTo>
                <a:lnTo>
                  <a:pt x="213" y="68"/>
                </a:lnTo>
                <a:lnTo>
                  <a:pt x="213" y="113"/>
                </a:lnTo>
                <a:lnTo>
                  <a:pt x="261" y="136"/>
                </a:lnTo>
                <a:lnTo>
                  <a:pt x="285" y="103"/>
                </a:lnTo>
                <a:lnTo>
                  <a:pt x="308" y="91"/>
                </a:lnTo>
                <a:lnTo>
                  <a:pt x="320" y="103"/>
                </a:lnTo>
                <a:lnTo>
                  <a:pt x="320" y="80"/>
                </a:lnTo>
                <a:lnTo>
                  <a:pt x="367" y="68"/>
                </a:lnTo>
                <a:lnTo>
                  <a:pt x="379" y="271"/>
                </a:lnTo>
                <a:lnTo>
                  <a:pt x="356" y="372"/>
                </a:lnTo>
                <a:lnTo>
                  <a:pt x="320" y="405"/>
                </a:lnTo>
                <a:lnTo>
                  <a:pt x="343" y="485"/>
                </a:lnTo>
                <a:lnTo>
                  <a:pt x="332" y="507"/>
                </a:lnTo>
                <a:lnTo>
                  <a:pt x="320" y="507"/>
                </a:lnTo>
                <a:lnTo>
                  <a:pt x="308" y="507"/>
                </a:lnTo>
                <a:lnTo>
                  <a:pt x="297" y="485"/>
                </a:lnTo>
              </a:path>
            </a:pathLst>
          </a:custGeom>
          <a:solidFill>
            <a:srgbClr val="FF0000"/>
          </a:solidFill>
          <a:ln w="9207" cap="flat" cmpd="sng">
            <a:solidFill>
              <a:schemeClr val="bg1">
                <a:lumMod val="75000"/>
              </a:schemeClr>
            </a:solidFill>
            <a:prstDash val="solid"/>
            <a:round/>
            <a:headEnd type="none" w="med" len="med"/>
            <a:tailEnd type="none" w="med" len="med"/>
          </a:ln>
          <a:effectLst/>
        </p:spPr>
        <p:txBody>
          <a:bodyPr/>
          <a:lstStyle/>
          <a:p>
            <a:endParaRPr lang="en-US"/>
          </a:p>
        </p:txBody>
      </p:sp>
      <p:sp>
        <p:nvSpPr>
          <p:cNvPr id="65649" name="Freeform 113"/>
          <p:cNvSpPr>
            <a:spLocks/>
          </p:cNvSpPr>
          <p:nvPr/>
        </p:nvSpPr>
        <p:spPr bwMode="auto">
          <a:xfrm>
            <a:off x="6078538" y="2641600"/>
            <a:ext cx="582612" cy="763588"/>
          </a:xfrm>
          <a:custGeom>
            <a:avLst/>
            <a:gdLst/>
            <a:ahLst/>
            <a:cxnLst>
              <a:cxn ang="0">
                <a:pos x="297" y="473"/>
              </a:cxn>
              <a:cxn ang="0">
                <a:pos x="297" y="473"/>
              </a:cxn>
              <a:cxn ang="0">
                <a:pos x="237" y="518"/>
              </a:cxn>
              <a:cxn ang="0">
                <a:pos x="178" y="451"/>
              </a:cxn>
              <a:cxn ang="0">
                <a:pos x="178" y="405"/>
              </a:cxn>
              <a:cxn ang="0">
                <a:pos x="142" y="417"/>
              </a:cxn>
              <a:cxn ang="0">
                <a:pos x="142" y="417"/>
              </a:cxn>
              <a:cxn ang="0">
                <a:pos x="47" y="372"/>
              </a:cxn>
              <a:cxn ang="0">
                <a:pos x="47" y="350"/>
              </a:cxn>
              <a:cxn ang="0">
                <a:pos x="12" y="113"/>
              </a:cxn>
              <a:cxn ang="0">
                <a:pos x="0" y="23"/>
              </a:cxn>
              <a:cxn ang="0">
                <a:pos x="189" y="0"/>
              </a:cxn>
              <a:cxn ang="0">
                <a:pos x="189" y="12"/>
              </a:cxn>
              <a:cxn ang="0">
                <a:pos x="213" y="68"/>
              </a:cxn>
              <a:cxn ang="0">
                <a:pos x="213" y="113"/>
              </a:cxn>
              <a:cxn ang="0">
                <a:pos x="261" y="136"/>
              </a:cxn>
              <a:cxn ang="0">
                <a:pos x="285" y="103"/>
              </a:cxn>
              <a:cxn ang="0">
                <a:pos x="308" y="91"/>
              </a:cxn>
              <a:cxn ang="0">
                <a:pos x="320" y="103"/>
              </a:cxn>
              <a:cxn ang="0">
                <a:pos x="320" y="80"/>
              </a:cxn>
              <a:cxn ang="0">
                <a:pos x="367" y="68"/>
              </a:cxn>
              <a:cxn ang="0">
                <a:pos x="379" y="271"/>
              </a:cxn>
              <a:cxn ang="0">
                <a:pos x="356" y="372"/>
              </a:cxn>
              <a:cxn ang="0">
                <a:pos x="320" y="405"/>
              </a:cxn>
              <a:cxn ang="0">
                <a:pos x="343" y="485"/>
              </a:cxn>
              <a:cxn ang="0">
                <a:pos x="332" y="507"/>
              </a:cxn>
              <a:cxn ang="0">
                <a:pos x="320" y="507"/>
              </a:cxn>
              <a:cxn ang="0">
                <a:pos x="308" y="507"/>
              </a:cxn>
              <a:cxn ang="0">
                <a:pos x="297" y="485"/>
              </a:cxn>
              <a:cxn ang="0">
                <a:pos x="297" y="473"/>
              </a:cxn>
              <a:cxn ang="0">
                <a:pos x="297" y="473"/>
              </a:cxn>
            </a:cxnLst>
            <a:rect l="0" t="0" r="r" b="b"/>
            <a:pathLst>
              <a:path w="380" h="519">
                <a:moveTo>
                  <a:pt x="297" y="473"/>
                </a:moveTo>
                <a:lnTo>
                  <a:pt x="297" y="473"/>
                </a:lnTo>
                <a:lnTo>
                  <a:pt x="237" y="518"/>
                </a:lnTo>
                <a:lnTo>
                  <a:pt x="178" y="451"/>
                </a:lnTo>
                <a:lnTo>
                  <a:pt x="178" y="405"/>
                </a:lnTo>
                <a:lnTo>
                  <a:pt x="142" y="417"/>
                </a:lnTo>
                <a:lnTo>
                  <a:pt x="142" y="417"/>
                </a:lnTo>
                <a:lnTo>
                  <a:pt x="47" y="372"/>
                </a:lnTo>
                <a:lnTo>
                  <a:pt x="47" y="350"/>
                </a:lnTo>
                <a:lnTo>
                  <a:pt x="12" y="113"/>
                </a:lnTo>
                <a:lnTo>
                  <a:pt x="0" y="23"/>
                </a:lnTo>
                <a:lnTo>
                  <a:pt x="189" y="0"/>
                </a:lnTo>
                <a:lnTo>
                  <a:pt x="189" y="12"/>
                </a:lnTo>
                <a:lnTo>
                  <a:pt x="213" y="68"/>
                </a:lnTo>
                <a:lnTo>
                  <a:pt x="213" y="113"/>
                </a:lnTo>
                <a:lnTo>
                  <a:pt x="261" y="136"/>
                </a:lnTo>
                <a:lnTo>
                  <a:pt x="285" y="103"/>
                </a:lnTo>
                <a:lnTo>
                  <a:pt x="308" y="91"/>
                </a:lnTo>
                <a:lnTo>
                  <a:pt x="320" y="103"/>
                </a:lnTo>
                <a:lnTo>
                  <a:pt x="320" y="80"/>
                </a:lnTo>
                <a:lnTo>
                  <a:pt x="367" y="68"/>
                </a:lnTo>
                <a:lnTo>
                  <a:pt x="379" y="271"/>
                </a:lnTo>
                <a:lnTo>
                  <a:pt x="356" y="372"/>
                </a:lnTo>
                <a:lnTo>
                  <a:pt x="320" y="405"/>
                </a:lnTo>
                <a:lnTo>
                  <a:pt x="343" y="485"/>
                </a:lnTo>
                <a:lnTo>
                  <a:pt x="332" y="507"/>
                </a:lnTo>
                <a:lnTo>
                  <a:pt x="320" y="507"/>
                </a:lnTo>
                <a:lnTo>
                  <a:pt x="308" y="507"/>
                </a:lnTo>
                <a:lnTo>
                  <a:pt x="297" y="485"/>
                </a:lnTo>
                <a:lnTo>
                  <a:pt x="297" y="473"/>
                </a:lnTo>
                <a:lnTo>
                  <a:pt x="297" y="473"/>
                </a:lnTo>
              </a:path>
            </a:pathLst>
          </a:custGeom>
          <a:noFill/>
          <a:ln w="9207" cap="flat" cmpd="sng">
            <a:solidFill>
              <a:schemeClr val="bg1">
                <a:lumMod val="75000"/>
              </a:schemeClr>
            </a:solidFill>
            <a:prstDash val="solid"/>
            <a:round/>
            <a:headEnd type="none" w="med" len="med"/>
            <a:tailEnd type="none" w="med" len="med"/>
          </a:ln>
          <a:effectLst/>
        </p:spPr>
        <p:txBody>
          <a:bodyPr/>
          <a:lstStyle/>
          <a:p>
            <a:endParaRPr lang="en-US"/>
          </a:p>
        </p:txBody>
      </p:sp>
      <p:sp>
        <p:nvSpPr>
          <p:cNvPr id="65650" name="Freeform 114"/>
          <p:cNvSpPr>
            <a:spLocks/>
          </p:cNvSpPr>
          <p:nvPr/>
        </p:nvSpPr>
        <p:spPr bwMode="auto">
          <a:xfrm>
            <a:off x="5949950" y="3189288"/>
            <a:ext cx="493713" cy="298450"/>
          </a:xfrm>
          <a:custGeom>
            <a:avLst/>
            <a:gdLst/>
            <a:ahLst/>
            <a:cxnLst>
              <a:cxn ang="0">
                <a:pos x="72" y="202"/>
              </a:cxn>
              <a:cxn ang="0">
                <a:pos x="24" y="202"/>
              </a:cxn>
              <a:cxn ang="0">
                <a:pos x="0" y="168"/>
              </a:cxn>
              <a:cxn ang="0">
                <a:pos x="36" y="158"/>
              </a:cxn>
              <a:cxn ang="0">
                <a:pos x="24" y="135"/>
              </a:cxn>
              <a:cxn ang="0">
                <a:pos x="142" y="45"/>
              </a:cxn>
              <a:cxn ang="0">
                <a:pos x="130" y="0"/>
              </a:cxn>
              <a:cxn ang="0">
                <a:pos x="225" y="45"/>
              </a:cxn>
              <a:cxn ang="0">
                <a:pos x="261" y="33"/>
              </a:cxn>
              <a:cxn ang="0">
                <a:pos x="261" y="79"/>
              </a:cxn>
              <a:cxn ang="0">
                <a:pos x="320" y="146"/>
              </a:cxn>
              <a:cxn ang="0">
                <a:pos x="83" y="191"/>
              </a:cxn>
            </a:cxnLst>
            <a:rect l="0" t="0" r="r" b="b"/>
            <a:pathLst>
              <a:path w="321" h="203">
                <a:moveTo>
                  <a:pt x="72" y="202"/>
                </a:moveTo>
                <a:lnTo>
                  <a:pt x="24" y="202"/>
                </a:lnTo>
                <a:lnTo>
                  <a:pt x="0" y="168"/>
                </a:lnTo>
                <a:lnTo>
                  <a:pt x="36" y="158"/>
                </a:lnTo>
                <a:lnTo>
                  <a:pt x="24" y="135"/>
                </a:lnTo>
                <a:lnTo>
                  <a:pt x="142" y="45"/>
                </a:lnTo>
                <a:lnTo>
                  <a:pt x="130" y="0"/>
                </a:lnTo>
                <a:lnTo>
                  <a:pt x="225" y="45"/>
                </a:lnTo>
                <a:lnTo>
                  <a:pt x="261" y="33"/>
                </a:lnTo>
                <a:lnTo>
                  <a:pt x="261" y="79"/>
                </a:lnTo>
                <a:lnTo>
                  <a:pt x="320" y="146"/>
                </a:lnTo>
                <a:lnTo>
                  <a:pt x="83" y="191"/>
                </a:lnTo>
              </a:path>
            </a:pathLst>
          </a:custGeom>
          <a:noFill/>
          <a:ln w="9207" cap="flat" cmpd="sng">
            <a:solidFill>
              <a:schemeClr val="bg1">
                <a:lumMod val="75000"/>
              </a:schemeClr>
            </a:solidFill>
            <a:prstDash val="solid"/>
            <a:round/>
            <a:headEnd type="none" w="med" len="med"/>
            <a:tailEnd type="none" w="med" len="med"/>
          </a:ln>
          <a:effectLst/>
        </p:spPr>
        <p:txBody>
          <a:bodyPr/>
          <a:lstStyle/>
          <a:p>
            <a:endParaRPr lang="en-US"/>
          </a:p>
        </p:txBody>
      </p:sp>
      <p:sp>
        <p:nvSpPr>
          <p:cNvPr id="65651" name="Freeform 115"/>
          <p:cNvSpPr>
            <a:spLocks/>
          </p:cNvSpPr>
          <p:nvPr/>
        </p:nvSpPr>
        <p:spPr bwMode="auto">
          <a:xfrm>
            <a:off x="5534025" y="3354392"/>
            <a:ext cx="546100" cy="579437"/>
          </a:xfrm>
          <a:custGeom>
            <a:avLst/>
            <a:gdLst/>
            <a:ahLst/>
            <a:cxnLst>
              <a:cxn ang="0">
                <a:pos x="319" y="270"/>
              </a:cxn>
              <a:cxn ang="0">
                <a:pos x="308" y="349"/>
              </a:cxn>
              <a:cxn ang="0">
                <a:pos x="319" y="382"/>
              </a:cxn>
              <a:cxn ang="0">
                <a:pos x="284" y="393"/>
              </a:cxn>
              <a:cxn ang="0">
                <a:pos x="224" y="382"/>
              </a:cxn>
              <a:cxn ang="0">
                <a:pos x="178" y="393"/>
              </a:cxn>
              <a:cxn ang="0">
                <a:pos x="70" y="337"/>
              </a:cxn>
              <a:cxn ang="0">
                <a:pos x="0" y="258"/>
              </a:cxn>
              <a:cxn ang="0">
                <a:pos x="59" y="168"/>
              </a:cxn>
              <a:cxn ang="0">
                <a:pos x="23" y="67"/>
              </a:cxn>
              <a:cxn ang="0">
                <a:pos x="35" y="0"/>
              </a:cxn>
              <a:cxn ang="0">
                <a:pos x="165" y="45"/>
              </a:cxn>
              <a:cxn ang="0">
                <a:pos x="296" y="22"/>
              </a:cxn>
              <a:cxn ang="0">
                <a:pos x="308" y="45"/>
              </a:cxn>
              <a:cxn ang="0">
                <a:pos x="272" y="55"/>
              </a:cxn>
              <a:cxn ang="0">
                <a:pos x="296" y="89"/>
              </a:cxn>
              <a:cxn ang="0">
                <a:pos x="344" y="89"/>
              </a:cxn>
              <a:cxn ang="0">
                <a:pos x="355" y="78"/>
              </a:cxn>
              <a:cxn ang="0">
                <a:pos x="355" y="124"/>
              </a:cxn>
              <a:cxn ang="0">
                <a:pos x="319" y="213"/>
              </a:cxn>
              <a:cxn ang="0">
                <a:pos x="319" y="258"/>
              </a:cxn>
            </a:cxnLst>
            <a:rect l="0" t="0" r="r" b="b"/>
            <a:pathLst>
              <a:path w="356" h="394">
                <a:moveTo>
                  <a:pt x="319" y="270"/>
                </a:moveTo>
                <a:lnTo>
                  <a:pt x="308" y="349"/>
                </a:lnTo>
                <a:lnTo>
                  <a:pt x="319" y="382"/>
                </a:lnTo>
                <a:lnTo>
                  <a:pt x="284" y="393"/>
                </a:lnTo>
                <a:lnTo>
                  <a:pt x="224" y="382"/>
                </a:lnTo>
                <a:lnTo>
                  <a:pt x="178" y="393"/>
                </a:lnTo>
                <a:lnTo>
                  <a:pt x="70" y="337"/>
                </a:lnTo>
                <a:lnTo>
                  <a:pt x="0" y="258"/>
                </a:lnTo>
                <a:lnTo>
                  <a:pt x="59" y="168"/>
                </a:lnTo>
                <a:lnTo>
                  <a:pt x="23" y="67"/>
                </a:lnTo>
                <a:lnTo>
                  <a:pt x="35" y="0"/>
                </a:lnTo>
                <a:lnTo>
                  <a:pt x="165" y="45"/>
                </a:lnTo>
                <a:lnTo>
                  <a:pt x="296" y="22"/>
                </a:lnTo>
                <a:lnTo>
                  <a:pt x="308" y="45"/>
                </a:lnTo>
                <a:lnTo>
                  <a:pt x="272" y="55"/>
                </a:lnTo>
                <a:lnTo>
                  <a:pt x="296" y="89"/>
                </a:lnTo>
                <a:lnTo>
                  <a:pt x="344" y="89"/>
                </a:lnTo>
                <a:lnTo>
                  <a:pt x="355" y="78"/>
                </a:lnTo>
                <a:lnTo>
                  <a:pt x="355" y="124"/>
                </a:lnTo>
                <a:lnTo>
                  <a:pt x="319" y="213"/>
                </a:lnTo>
                <a:lnTo>
                  <a:pt x="319" y="258"/>
                </a:lnTo>
              </a:path>
            </a:pathLst>
          </a:custGeom>
          <a:noFill/>
          <a:ln w="9207" cap="flat" cmpd="sng">
            <a:solidFill>
              <a:schemeClr val="bg1">
                <a:lumMod val="75000"/>
              </a:schemeClr>
            </a:solidFill>
            <a:prstDash val="solid"/>
            <a:round/>
            <a:headEnd type="none" w="med" len="med"/>
            <a:tailEnd type="none" w="med" len="med"/>
          </a:ln>
          <a:effectLst/>
        </p:spPr>
        <p:txBody>
          <a:bodyPr/>
          <a:lstStyle/>
          <a:p>
            <a:endParaRPr lang="en-US"/>
          </a:p>
        </p:txBody>
      </p:sp>
      <p:sp>
        <p:nvSpPr>
          <p:cNvPr id="65652" name="Freeform 116"/>
          <p:cNvSpPr>
            <a:spLocks/>
          </p:cNvSpPr>
          <p:nvPr/>
        </p:nvSpPr>
        <p:spPr bwMode="auto">
          <a:xfrm>
            <a:off x="5534025" y="3354392"/>
            <a:ext cx="546100" cy="579437"/>
          </a:xfrm>
          <a:custGeom>
            <a:avLst/>
            <a:gdLst/>
            <a:ahLst/>
            <a:cxnLst>
              <a:cxn ang="0">
                <a:pos x="319" y="270"/>
              </a:cxn>
              <a:cxn ang="0">
                <a:pos x="319" y="270"/>
              </a:cxn>
              <a:cxn ang="0">
                <a:pos x="308" y="349"/>
              </a:cxn>
              <a:cxn ang="0">
                <a:pos x="319" y="382"/>
              </a:cxn>
              <a:cxn ang="0">
                <a:pos x="284" y="393"/>
              </a:cxn>
              <a:cxn ang="0">
                <a:pos x="224" y="382"/>
              </a:cxn>
              <a:cxn ang="0">
                <a:pos x="178" y="393"/>
              </a:cxn>
              <a:cxn ang="0">
                <a:pos x="70" y="337"/>
              </a:cxn>
              <a:cxn ang="0">
                <a:pos x="0" y="258"/>
              </a:cxn>
              <a:cxn ang="0">
                <a:pos x="59" y="168"/>
              </a:cxn>
              <a:cxn ang="0">
                <a:pos x="23" y="67"/>
              </a:cxn>
              <a:cxn ang="0">
                <a:pos x="35" y="0"/>
              </a:cxn>
              <a:cxn ang="0">
                <a:pos x="165" y="45"/>
              </a:cxn>
              <a:cxn ang="0">
                <a:pos x="296" y="22"/>
              </a:cxn>
              <a:cxn ang="0">
                <a:pos x="308" y="45"/>
              </a:cxn>
              <a:cxn ang="0">
                <a:pos x="272" y="55"/>
              </a:cxn>
              <a:cxn ang="0">
                <a:pos x="296" y="89"/>
              </a:cxn>
              <a:cxn ang="0">
                <a:pos x="344" y="89"/>
              </a:cxn>
              <a:cxn ang="0">
                <a:pos x="355" y="78"/>
              </a:cxn>
              <a:cxn ang="0">
                <a:pos x="355" y="124"/>
              </a:cxn>
              <a:cxn ang="0">
                <a:pos x="319" y="213"/>
              </a:cxn>
              <a:cxn ang="0">
                <a:pos x="319" y="258"/>
              </a:cxn>
              <a:cxn ang="0">
                <a:pos x="319" y="270"/>
              </a:cxn>
              <a:cxn ang="0">
                <a:pos x="319" y="270"/>
              </a:cxn>
            </a:cxnLst>
            <a:rect l="0" t="0" r="r" b="b"/>
            <a:pathLst>
              <a:path w="356" h="394">
                <a:moveTo>
                  <a:pt x="319" y="270"/>
                </a:moveTo>
                <a:lnTo>
                  <a:pt x="319" y="270"/>
                </a:lnTo>
                <a:lnTo>
                  <a:pt x="308" y="349"/>
                </a:lnTo>
                <a:lnTo>
                  <a:pt x="319" y="382"/>
                </a:lnTo>
                <a:lnTo>
                  <a:pt x="284" y="393"/>
                </a:lnTo>
                <a:lnTo>
                  <a:pt x="224" y="382"/>
                </a:lnTo>
                <a:lnTo>
                  <a:pt x="178" y="393"/>
                </a:lnTo>
                <a:lnTo>
                  <a:pt x="70" y="337"/>
                </a:lnTo>
                <a:lnTo>
                  <a:pt x="0" y="258"/>
                </a:lnTo>
                <a:lnTo>
                  <a:pt x="59" y="168"/>
                </a:lnTo>
                <a:lnTo>
                  <a:pt x="23" y="67"/>
                </a:lnTo>
                <a:lnTo>
                  <a:pt x="35" y="0"/>
                </a:lnTo>
                <a:lnTo>
                  <a:pt x="165" y="45"/>
                </a:lnTo>
                <a:lnTo>
                  <a:pt x="296" y="22"/>
                </a:lnTo>
                <a:lnTo>
                  <a:pt x="308" y="45"/>
                </a:lnTo>
                <a:lnTo>
                  <a:pt x="272" y="55"/>
                </a:lnTo>
                <a:lnTo>
                  <a:pt x="296" y="89"/>
                </a:lnTo>
                <a:lnTo>
                  <a:pt x="344" y="89"/>
                </a:lnTo>
                <a:lnTo>
                  <a:pt x="355" y="78"/>
                </a:lnTo>
                <a:lnTo>
                  <a:pt x="355" y="124"/>
                </a:lnTo>
                <a:lnTo>
                  <a:pt x="319" y="213"/>
                </a:lnTo>
                <a:lnTo>
                  <a:pt x="319" y="258"/>
                </a:lnTo>
                <a:lnTo>
                  <a:pt x="319" y="270"/>
                </a:lnTo>
                <a:lnTo>
                  <a:pt x="319" y="270"/>
                </a:lnTo>
              </a:path>
            </a:pathLst>
          </a:custGeom>
          <a:noFill/>
          <a:ln w="9207" cap="flat" cmpd="sng">
            <a:solidFill>
              <a:schemeClr val="bg1">
                <a:lumMod val="75000"/>
              </a:schemeClr>
            </a:solidFill>
            <a:prstDash val="solid"/>
            <a:round/>
            <a:headEnd type="none" w="med" len="med"/>
            <a:tailEnd type="none" w="med" len="med"/>
          </a:ln>
          <a:effectLst/>
        </p:spPr>
        <p:txBody>
          <a:bodyPr/>
          <a:lstStyle/>
          <a:p>
            <a:endParaRPr lang="en-US"/>
          </a:p>
        </p:txBody>
      </p:sp>
      <p:sp>
        <p:nvSpPr>
          <p:cNvPr id="65653" name="Freeform 117"/>
          <p:cNvSpPr>
            <a:spLocks/>
          </p:cNvSpPr>
          <p:nvPr/>
        </p:nvSpPr>
        <p:spPr bwMode="auto">
          <a:xfrm>
            <a:off x="3294063" y="3700463"/>
            <a:ext cx="296862" cy="400050"/>
          </a:xfrm>
          <a:custGeom>
            <a:avLst/>
            <a:gdLst/>
            <a:ahLst/>
            <a:cxnLst>
              <a:cxn ang="0">
                <a:pos x="13" y="79"/>
              </a:cxn>
              <a:cxn ang="0">
                <a:pos x="0" y="11"/>
              </a:cxn>
              <a:cxn ang="0">
                <a:pos x="144" y="0"/>
              </a:cxn>
              <a:cxn ang="0">
                <a:pos x="144" y="225"/>
              </a:cxn>
              <a:cxn ang="0">
                <a:pos x="191" y="225"/>
              </a:cxn>
              <a:cxn ang="0">
                <a:pos x="179" y="271"/>
              </a:cxn>
              <a:cxn ang="0">
                <a:pos x="119" y="260"/>
              </a:cxn>
            </a:cxnLst>
            <a:rect l="0" t="0" r="r" b="b"/>
            <a:pathLst>
              <a:path w="192" h="272">
                <a:moveTo>
                  <a:pt x="13" y="79"/>
                </a:moveTo>
                <a:lnTo>
                  <a:pt x="0" y="11"/>
                </a:lnTo>
                <a:lnTo>
                  <a:pt x="144" y="0"/>
                </a:lnTo>
                <a:lnTo>
                  <a:pt x="144" y="225"/>
                </a:lnTo>
                <a:lnTo>
                  <a:pt x="191" y="225"/>
                </a:lnTo>
                <a:lnTo>
                  <a:pt x="179" y="271"/>
                </a:lnTo>
                <a:lnTo>
                  <a:pt x="119" y="260"/>
                </a:lnTo>
              </a:path>
            </a:pathLst>
          </a:custGeom>
          <a:noFill/>
          <a:ln w="9207" cap="flat" cmpd="sng">
            <a:solidFill>
              <a:schemeClr val="bg1">
                <a:lumMod val="75000"/>
              </a:schemeClr>
            </a:solidFill>
            <a:prstDash val="solid"/>
            <a:round/>
            <a:headEnd type="none" w="med" len="med"/>
            <a:tailEnd type="none" w="med" len="med"/>
          </a:ln>
          <a:effectLst/>
        </p:spPr>
        <p:txBody>
          <a:bodyPr/>
          <a:lstStyle/>
          <a:p>
            <a:endParaRPr lang="en-US"/>
          </a:p>
        </p:txBody>
      </p:sp>
      <p:sp>
        <p:nvSpPr>
          <p:cNvPr id="65654" name="Freeform 118"/>
          <p:cNvSpPr>
            <a:spLocks/>
          </p:cNvSpPr>
          <p:nvPr/>
        </p:nvSpPr>
        <p:spPr bwMode="auto">
          <a:xfrm>
            <a:off x="3097213" y="3700463"/>
            <a:ext cx="493712" cy="400050"/>
          </a:xfrm>
          <a:custGeom>
            <a:avLst/>
            <a:gdLst/>
            <a:ahLst/>
            <a:cxnLst>
              <a:cxn ang="0">
                <a:pos x="142" y="79"/>
              </a:cxn>
              <a:cxn ang="0">
                <a:pos x="129" y="11"/>
              </a:cxn>
              <a:cxn ang="0">
                <a:pos x="273" y="0"/>
              </a:cxn>
              <a:cxn ang="0">
                <a:pos x="273" y="225"/>
              </a:cxn>
              <a:cxn ang="0">
                <a:pos x="320" y="225"/>
              </a:cxn>
              <a:cxn ang="0">
                <a:pos x="308" y="271"/>
              </a:cxn>
              <a:cxn ang="0">
                <a:pos x="248" y="260"/>
              </a:cxn>
              <a:cxn ang="0">
                <a:pos x="248" y="260"/>
              </a:cxn>
              <a:cxn ang="0">
                <a:pos x="248" y="214"/>
              </a:cxn>
              <a:cxn ang="0">
                <a:pos x="94" y="225"/>
              </a:cxn>
              <a:cxn ang="0">
                <a:pos x="0" y="237"/>
              </a:cxn>
              <a:cxn ang="0">
                <a:pos x="0" y="57"/>
              </a:cxn>
              <a:cxn ang="0">
                <a:pos x="82" y="57"/>
              </a:cxn>
              <a:cxn ang="0">
                <a:pos x="82" y="68"/>
              </a:cxn>
              <a:cxn ang="0">
                <a:pos x="107" y="79"/>
              </a:cxn>
            </a:cxnLst>
            <a:rect l="0" t="0" r="r" b="b"/>
            <a:pathLst>
              <a:path w="321" h="272">
                <a:moveTo>
                  <a:pt x="142" y="79"/>
                </a:moveTo>
                <a:lnTo>
                  <a:pt x="129" y="11"/>
                </a:lnTo>
                <a:lnTo>
                  <a:pt x="273" y="0"/>
                </a:lnTo>
                <a:lnTo>
                  <a:pt x="273" y="225"/>
                </a:lnTo>
                <a:lnTo>
                  <a:pt x="320" y="225"/>
                </a:lnTo>
                <a:lnTo>
                  <a:pt x="308" y="271"/>
                </a:lnTo>
                <a:lnTo>
                  <a:pt x="248" y="260"/>
                </a:lnTo>
                <a:lnTo>
                  <a:pt x="248" y="260"/>
                </a:lnTo>
                <a:lnTo>
                  <a:pt x="248" y="214"/>
                </a:lnTo>
                <a:lnTo>
                  <a:pt x="94" y="225"/>
                </a:lnTo>
                <a:lnTo>
                  <a:pt x="0" y="237"/>
                </a:lnTo>
                <a:lnTo>
                  <a:pt x="0" y="57"/>
                </a:lnTo>
                <a:lnTo>
                  <a:pt x="82" y="57"/>
                </a:lnTo>
                <a:lnTo>
                  <a:pt x="82" y="68"/>
                </a:lnTo>
                <a:lnTo>
                  <a:pt x="107" y="79"/>
                </a:lnTo>
              </a:path>
            </a:pathLst>
          </a:custGeom>
          <a:noFill/>
          <a:ln w="9207" cap="flat" cmpd="sng">
            <a:solidFill>
              <a:schemeClr val="bg1">
                <a:lumMod val="75000"/>
              </a:schemeClr>
            </a:solidFill>
            <a:prstDash val="solid"/>
            <a:round/>
            <a:headEnd type="none" w="med" len="med"/>
            <a:tailEnd type="none" w="med" len="med"/>
          </a:ln>
          <a:effectLst/>
        </p:spPr>
        <p:txBody>
          <a:bodyPr/>
          <a:lstStyle/>
          <a:p>
            <a:endParaRPr lang="en-US"/>
          </a:p>
        </p:txBody>
      </p:sp>
      <p:sp>
        <p:nvSpPr>
          <p:cNvPr id="65655" name="Freeform 119"/>
          <p:cNvSpPr>
            <a:spLocks/>
          </p:cNvSpPr>
          <p:nvPr/>
        </p:nvSpPr>
        <p:spPr bwMode="auto">
          <a:xfrm>
            <a:off x="3097213" y="3700463"/>
            <a:ext cx="493712" cy="400050"/>
          </a:xfrm>
          <a:custGeom>
            <a:avLst/>
            <a:gdLst/>
            <a:ahLst/>
            <a:cxnLst>
              <a:cxn ang="0">
                <a:pos x="142" y="79"/>
              </a:cxn>
              <a:cxn ang="0">
                <a:pos x="142" y="79"/>
              </a:cxn>
              <a:cxn ang="0">
                <a:pos x="129" y="11"/>
              </a:cxn>
              <a:cxn ang="0">
                <a:pos x="273" y="0"/>
              </a:cxn>
              <a:cxn ang="0">
                <a:pos x="273" y="225"/>
              </a:cxn>
              <a:cxn ang="0">
                <a:pos x="320" y="225"/>
              </a:cxn>
              <a:cxn ang="0">
                <a:pos x="308" y="271"/>
              </a:cxn>
              <a:cxn ang="0">
                <a:pos x="248" y="260"/>
              </a:cxn>
              <a:cxn ang="0">
                <a:pos x="248" y="260"/>
              </a:cxn>
              <a:cxn ang="0">
                <a:pos x="248" y="214"/>
              </a:cxn>
              <a:cxn ang="0">
                <a:pos x="94" y="225"/>
              </a:cxn>
              <a:cxn ang="0">
                <a:pos x="0" y="237"/>
              </a:cxn>
              <a:cxn ang="0">
                <a:pos x="0" y="57"/>
              </a:cxn>
              <a:cxn ang="0">
                <a:pos x="82" y="57"/>
              </a:cxn>
              <a:cxn ang="0">
                <a:pos x="82" y="68"/>
              </a:cxn>
              <a:cxn ang="0">
                <a:pos x="107" y="79"/>
              </a:cxn>
              <a:cxn ang="0">
                <a:pos x="142" y="79"/>
              </a:cxn>
              <a:cxn ang="0">
                <a:pos x="142" y="79"/>
              </a:cxn>
            </a:cxnLst>
            <a:rect l="0" t="0" r="r" b="b"/>
            <a:pathLst>
              <a:path w="321" h="272">
                <a:moveTo>
                  <a:pt x="142" y="79"/>
                </a:moveTo>
                <a:lnTo>
                  <a:pt x="142" y="79"/>
                </a:lnTo>
                <a:lnTo>
                  <a:pt x="129" y="11"/>
                </a:lnTo>
                <a:lnTo>
                  <a:pt x="273" y="0"/>
                </a:lnTo>
                <a:lnTo>
                  <a:pt x="273" y="225"/>
                </a:lnTo>
                <a:lnTo>
                  <a:pt x="320" y="225"/>
                </a:lnTo>
                <a:lnTo>
                  <a:pt x="308" y="271"/>
                </a:lnTo>
                <a:lnTo>
                  <a:pt x="248" y="260"/>
                </a:lnTo>
                <a:lnTo>
                  <a:pt x="248" y="260"/>
                </a:lnTo>
                <a:lnTo>
                  <a:pt x="248" y="214"/>
                </a:lnTo>
                <a:lnTo>
                  <a:pt x="94" y="225"/>
                </a:lnTo>
                <a:lnTo>
                  <a:pt x="0" y="237"/>
                </a:lnTo>
                <a:lnTo>
                  <a:pt x="0" y="57"/>
                </a:lnTo>
                <a:lnTo>
                  <a:pt x="82" y="57"/>
                </a:lnTo>
                <a:lnTo>
                  <a:pt x="82" y="68"/>
                </a:lnTo>
                <a:lnTo>
                  <a:pt x="107" y="79"/>
                </a:lnTo>
                <a:lnTo>
                  <a:pt x="142" y="79"/>
                </a:lnTo>
                <a:lnTo>
                  <a:pt x="142" y="79"/>
                </a:lnTo>
              </a:path>
            </a:pathLst>
          </a:custGeom>
          <a:noFill/>
          <a:ln w="9207" cap="flat" cmpd="sng">
            <a:solidFill>
              <a:schemeClr val="bg1">
                <a:lumMod val="75000"/>
              </a:schemeClr>
            </a:solidFill>
            <a:prstDash val="solid"/>
            <a:round/>
            <a:headEnd type="none" w="med" len="med"/>
            <a:tailEnd type="none" w="med" len="med"/>
          </a:ln>
          <a:effectLst/>
        </p:spPr>
        <p:txBody>
          <a:bodyPr/>
          <a:lstStyle/>
          <a:p>
            <a:endParaRPr lang="en-US"/>
          </a:p>
        </p:txBody>
      </p:sp>
      <p:sp>
        <p:nvSpPr>
          <p:cNvPr id="65656" name="Freeform 120"/>
          <p:cNvSpPr>
            <a:spLocks/>
          </p:cNvSpPr>
          <p:nvPr/>
        </p:nvSpPr>
        <p:spPr bwMode="auto">
          <a:xfrm>
            <a:off x="3241677" y="3106742"/>
            <a:ext cx="382588" cy="611187"/>
          </a:xfrm>
          <a:custGeom>
            <a:avLst/>
            <a:gdLst/>
            <a:ahLst/>
            <a:cxnLst>
              <a:cxn ang="0">
                <a:pos x="179" y="404"/>
              </a:cxn>
              <a:cxn ang="0">
                <a:pos x="35" y="415"/>
              </a:cxn>
              <a:cxn ang="0">
                <a:pos x="35" y="315"/>
              </a:cxn>
              <a:cxn ang="0">
                <a:pos x="13" y="281"/>
              </a:cxn>
              <a:cxn ang="0">
                <a:pos x="0" y="224"/>
              </a:cxn>
              <a:cxn ang="0">
                <a:pos x="13" y="11"/>
              </a:cxn>
              <a:cxn ang="0">
                <a:pos x="179" y="0"/>
              </a:cxn>
              <a:cxn ang="0">
                <a:pos x="154" y="56"/>
              </a:cxn>
              <a:cxn ang="0">
                <a:pos x="166" y="169"/>
              </a:cxn>
              <a:cxn ang="0">
                <a:pos x="154" y="224"/>
              </a:cxn>
              <a:cxn ang="0">
                <a:pos x="166" y="270"/>
              </a:cxn>
              <a:cxn ang="0">
                <a:pos x="202" y="349"/>
              </a:cxn>
              <a:cxn ang="0">
                <a:pos x="249" y="404"/>
              </a:cxn>
            </a:cxnLst>
            <a:rect l="0" t="0" r="r" b="b"/>
            <a:pathLst>
              <a:path w="250" h="416">
                <a:moveTo>
                  <a:pt x="179" y="404"/>
                </a:moveTo>
                <a:lnTo>
                  <a:pt x="35" y="415"/>
                </a:lnTo>
                <a:lnTo>
                  <a:pt x="35" y="315"/>
                </a:lnTo>
                <a:lnTo>
                  <a:pt x="13" y="281"/>
                </a:lnTo>
                <a:lnTo>
                  <a:pt x="0" y="224"/>
                </a:lnTo>
                <a:lnTo>
                  <a:pt x="13" y="11"/>
                </a:lnTo>
                <a:lnTo>
                  <a:pt x="179" y="0"/>
                </a:lnTo>
                <a:lnTo>
                  <a:pt x="154" y="56"/>
                </a:lnTo>
                <a:lnTo>
                  <a:pt x="166" y="169"/>
                </a:lnTo>
                <a:lnTo>
                  <a:pt x="154" y="224"/>
                </a:lnTo>
                <a:lnTo>
                  <a:pt x="166" y="270"/>
                </a:lnTo>
                <a:lnTo>
                  <a:pt x="202" y="349"/>
                </a:lnTo>
                <a:lnTo>
                  <a:pt x="249" y="404"/>
                </a:lnTo>
              </a:path>
            </a:pathLst>
          </a:custGeom>
          <a:noFill/>
          <a:ln w="9207" cap="flat" cmpd="sng">
            <a:solidFill>
              <a:schemeClr val="bg1">
                <a:lumMod val="75000"/>
              </a:schemeClr>
            </a:solidFill>
            <a:prstDash val="solid"/>
            <a:round/>
            <a:headEnd type="none" w="med" len="med"/>
            <a:tailEnd type="none" w="med" len="med"/>
          </a:ln>
          <a:effectLst/>
        </p:spPr>
        <p:txBody>
          <a:bodyPr/>
          <a:lstStyle/>
          <a:p>
            <a:endParaRPr lang="en-US"/>
          </a:p>
        </p:txBody>
      </p:sp>
      <p:sp>
        <p:nvSpPr>
          <p:cNvPr id="65657" name="Freeform 121"/>
          <p:cNvSpPr>
            <a:spLocks/>
          </p:cNvSpPr>
          <p:nvPr/>
        </p:nvSpPr>
        <p:spPr bwMode="auto">
          <a:xfrm>
            <a:off x="3241677" y="3106742"/>
            <a:ext cx="382588" cy="611187"/>
          </a:xfrm>
          <a:custGeom>
            <a:avLst/>
            <a:gdLst/>
            <a:ahLst/>
            <a:cxnLst>
              <a:cxn ang="0">
                <a:pos x="179" y="404"/>
              </a:cxn>
              <a:cxn ang="0">
                <a:pos x="179" y="404"/>
              </a:cxn>
              <a:cxn ang="0">
                <a:pos x="35" y="415"/>
              </a:cxn>
              <a:cxn ang="0">
                <a:pos x="35" y="315"/>
              </a:cxn>
              <a:cxn ang="0">
                <a:pos x="13" y="281"/>
              </a:cxn>
              <a:cxn ang="0">
                <a:pos x="0" y="224"/>
              </a:cxn>
              <a:cxn ang="0">
                <a:pos x="13" y="11"/>
              </a:cxn>
              <a:cxn ang="0">
                <a:pos x="179" y="0"/>
              </a:cxn>
              <a:cxn ang="0">
                <a:pos x="154" y="56"/>
              </a:cxn>
              <a:cxn ang="0">
                <a:pos x="166" y="169"/>
              </a:cxn>
              <a:cxn ang="0">
                <a:pos x="154" y="224"/>
              </a:cxn>
              <a:cxn ang="0">
                <a:pos x="166" y="270"/>
              </a:cxn>
              <a:cxn ang="0">
                <a:pos x="202" y="349"/>
              </a:cxn>
              <a:cxn ang="0">
                <a:pos x="249" y="404"/>
              </a:cxn>
              <a:cxn ang="0">
                <a:pos x="179" y="404"/>
              </a:cxn>
              <a:cxn ang="0">
                <a:pos x="179" y="404"/>
              </a:cxn>
            </a:cxnLst>
            <a:rect l="0" t="0" r="r" b="b"/>
            <a:pathLst>
              <a:path w="250" h="416">
                <a:moveTo>
                  <a:pt x="179" y="404"/>
                </a:moveTo>
                <a:lnTo>
                  <a:pt x="179" y="404"/>
                </a:lnTo>
                <a:lnTo>
                  <a:pt x="35" y="415"/>
                </a:lnTo>
                <a:lnTo>
                  <a:pt x="35" y="315"/>
                </a:lnTo>
                <a:lnTo>
                  <a:pt x="13" y="281"/>
                </a:lnTo>
                <a:lnTo>
                  <a:pt x="0" y="224"/>
                </a:lnTo>
                <a:lnTo>
                  <a:pt x="13" y="11"/>
                </a:lnTo>
                <a:lnTo>
                  <a:pt x="179" y="0"/>
                </a:lnTo>
                <a:lnTo>
                  <a:pt x="154" y="56"/>
                </a:lnTo>
                <a:lnTo>
                  <a:pt x="166" y="169"/>
                </a:lnTo>
                <a:lnTo>
                  <a:pt x="154" y="224"/>
                </a:lnTo>
                <a:lnTo>
                  <a:pt x="166" y="270"/>
                </a:lnTo>
                <a:lnTo>
                  <a:pt x="202" y="349"/>
                </a:lnTo>
                <a:lnTo>
                  <a:pt x="249" y="404"/>
                </a:lnTo>
                <a:lnTo>
                  <a:pt x="179" y="404"/>
                </a:lnTo>
                <a:lnTo>
                  <a:pt x="179" y="404"/>
                </a:lnTo>
              </a:path>
            </a:pathLst>
          </a:custGeom>
          <a:noFill/>
          <a:ln w="9207" cap="flat" cmpd="sng">
            <a:solidFill>
              <a:schemeClr val="bg1">
                <a:lumMod val="75000"/>
              </a:schemeClr>
            </a:solidFill>
            <a:prstDash val="solid"/>
            <a:round/>
            <a:headEnd type="none" w="med" len="med"/>
            <a:tailEnd type="none" w="med" len="med"/>
          </a:ln>
          <a:effectLst/>
        </p:spPr>
        <p:txBody>
          <a:bodyPr/>
          <a:lstStyle/>
          <a:p>
            <a:endParaRPr lang="en-US"/>
          </a:p>
        </p:txBody>
      </p:sp>
      <p:sp>
        <p:nvSpPr>
          <p:cNvPr id="65658" name="Freeform 122"/>
          <p:cNvSpPr>
            <a:spLocks/>
          </p:cNvSpPr>
          <p:nvPr/>
        </p:nvSpPr>
        <p:spPr bwMode="auto">
          <a:xfrm>
            <a:off x="2425700" y="3651250"/>
            <a:ext cx="817563" cy="730250"/>
          </a:xfrm>
          <a:custGeom>
            <a:avLst/>
            <a:gdLst/>
            <a:ahLst/>
            <a:cxnLst>
              <a:cxn ang="0">
                <a:pos x="449" y="495"/>
              </a:cxn>
              <a:cxn ang="0">
                <a:pos x="295" y="495"/>
              </a:cxn>
              <a:cxn ang="0">
                <a:pos x="283" y="495"/>
              </a:cxn>
              <a:cxn ang="0">
                <a:pos x="95" y="495"/>
              </a:cxn>
              <a:cxn ang="0">
                <a:pos x="0" y="495"/>
              </a:cxn>
              <a:cxn ang="0">
                <a:pos x="23" y="247"/>
              </a:cxn>
              <a:cxn ang="0">
                <a:pos x="23" y="147"/>
              </a:cxn>
              <a:cxn ang="0">
                <a:pos x="35" y="90"/>
              </a:cxn>
              <a:cxn ang="0">
                <a:pos x="35" y="33"/>
              </a:cxn>
              <a:cxn ang="0">
                <a:pos x="70" y="33"/>
              </a:cxn>
              <a:cxn ang="0">
                <a:pos x="70" y="0"/>
              </a:cxn>
              <a:cxn ang="0">
                <a:pos x="188" y="0"/>
              </a:cxn>
              <a:cxn ang="0">
                <a:pos x="272" y="11"/>
              </a:cxn>
              <a:cxn ang="0">
                <a:pos x="414" y="11"/>
              </a:cxn>
              <a:cxn ang="0">
                <a:pos x="414" y="68"/>
              </a:cxn>
              <a:cxn ang="0">
                <a:pos x="438" y="68"/>
              </a:cxn>
              <a:cxn ang="0">
                <a:pos x="438" y="90"/>
              </a:cxn>
              <a:cxn ang="0">
                <a:pos x="438" y="270"/>
              </a:cxn>
              <a:cxn ang="0">
                <a:pos x="532" y="258"/>
              </a:cxn>
              <a:cxn ang="0">
                <a:pos x="532" y="495"/>
              </a:cxn>
              <a:cxn ang="0">
                <a:pos x="473" y="495"/>
              </a:cxn>
            </a:cxnLst>
            <a:rect l="0" t="0" r="r" b="b"/>
            <a:pathLst>
              <a:path w="533" h="496">
                <a:moveTo>
                  <a:pt x="449" y="495"/>
                </a:moveTo>
                <a:lnTo>
                  <a:pt x="295" y="495"/>
                </a:lnTo>
                <a:lnTo>
                  <a:pt x="283" y="495"/>
                </a:lnTo>
                <a:lnTo>
                  <a:pt x="95" y="495"/>
                </a:lnTo>
                <a:lnTo>
                  <a:pt x="0" y="495"/>
                </a:lnTo>
                <a:lnTo>
                  <a:pt x="23" y="247"/>
                </a:lnTo>
                <a:lnTo>
                  <a:pt x="23" y="147"/>
                </a:lnTo>
                <a:lnTo>
                  <a:pt x="35" y="90"/>
                </a:lnTo>
                <a:lnTo>
                  <a:pt x="35" y="33"/>
                </a:lnTo>
                <a:lnTo>
                  <a:pt x="70" y="33"/>
                </a:lnTo>
                <a:lnTo>
                  <a:pt x="70" y="0"/>
                </a:lnTo>
                <a:lnTo>
                  <a:pt x="188" y="0"/>
                </a:lnTo>
                <a:lnTo>
                  <a:pt x="272" y="11"/>
                </a:lnTo>
                <a:lnTo>
                  <a:pt x="414" y="11"/>
                </a:lnTo>
                <a:lnTo>
                  <a:pt x="414" y="68"/>
                </a:lnTo>
                <a:lnTo>
                  <a:pt x="438" y="68"/>
                </a:lnTo>
                <a:lnTo>
                  <a:pt x="438" y="90"/>
                </a:lnTo>
                <a:lnTo>
                  <a:pt x="438" y="270"/>
                </a:lnTo>
                <a:lnTo>
                  <a:pt x="532" y="258"/>
                </a:lnTo>
                <a:lnTo>
                  <a:pt x="532" y="495"/>
                </a:lnTo>
                <a:lnTo>
                  <a:pt x="473" y="495"/>
                </a:lnTo>
              </a:path>
            </a:pathLst>
          </a:custGeom>
          <a:noFill/>
          <a:ln w="9207" cap="flat" cmpd="sng">
            <a:solidFill>
              <a:schemeClr val="bg1">
                <a:lumMod val="75000"/>
              </a:schemeClr>
            </a:solidFill>
            <a:prstDash val="solid"/>
            <a:round/>
            <a:headEnd type="none" w="med" len="med"/>
            <a:tailEnd type="none" w="med" len="med"/>
          </a:ln>
          <a:effectLst/>
        </p:spPr>
        <p:txBody>
          <a:bodyPr/>
          <a:lstStyle/>
          <a:p>
            <a:endParaRPr lang="en-US"/>
          </a:p>
        </p:txBody>
      </p:sp>
      <p:sp>
        <p:nvSpPr>
          <p:cNvPr id="65659" name="Freeform 123"/>
          <p:cNvSpPr>
            <a:spLocks/>
          </p:cNvSpPr>
          <p:nvPr/>
        </p:nvSpPr>
        <p:spPr bwMode="auto">
          <a:xfrm>
            <a:off x="2425700" y="3651250"/>
            <a:ext cx="817563" cy="730250"/>
          </a:xfrm>
          <a:custGeom>
            <a:avLst/>
            <a:gdLst/>
            <a:ahLst/>
            <a:cxnLst>
              <a:cxn ang="0">
                <a:pos x="449" y="495"/>
              </a:cxn>
              <a:cxn ang="0">
                <a:pos x="449" y="495"/>
              </a:cxn>
              <a:cxn ang="0">
                <a:pos x="295" y="495"/>
              </a:cxn>
              <a:cxn ang="0">
                <a:pos x="283" y="495"/>
              </a:cxn>
              <a:cxn ang="0">
                <a:pos x="95" y="495"/>
              </a:cxn>
              <a:cxn ang="0">
                <a:pos x="0" y="495"/>
              </a:cxn>
              <a:cxn ang="0">
                <a:pos x="23" y="247"/>
              </a:cxn>
              <a:cxn ang="0">
                <a:pos x="23" y="147"/>
              </a:cxn>
              <a:cxn ang="0">
                <a:pos x="35" y="90"/>
              </a:cxn>
              <a:cxn ang="0">
                <a:pos x="35" y="33"/>
              </a:cxn>
              <a:cxn ang="0">
                <a:pos x="70" y="33"/>
              </a:cxn>
              <a:cxn ang="0">
                <a:pos x="70" y="0"/>
              </a:cxn>
              <a:cxn ang="0">
                <a:pos x="188" y="0"/>
              </a:cxn>
              <a:cxn ang="0">
                <a:pos x="272" y="11"/>
              </a:cxn>
              <a:cxn ang="0">
                <a:pos x="414" y="11"/>
              </a:cxn>
              <a:cxn ang="0">
                <a:pos x="414" y="68"/>
              </a:cxn>
              <a:cxn ang="0">
                <a:pos x="438" y="68"/>
              </a:cxn>
              <a:cxn ang="0">
                <a:pos x="438" y="90"/>
              </a:cxn>
              <a:cxn ang="0">
                <a:pos x="438" y="270"/>
              </a:cxn>
              <a:cxn ang="0">
                <a:pos x="532" y="258"/>
              </a:cxn>
              <a:cxn ang="0">
                <a:pos x="532" y="495"/>
              </a:cxn>
              <a:cxn ang="0">
                <a:pos x="473" y="495"/>
              </a:cxn>
              <a:cxn ang="0">
                <a:pos x="449" y="495"/>
              </a:cxn>
              <a:cxn ang="0">
                <a:pos x="449" y="495"/>
              </a:cxn>
            </a:cxnLst>
            <a:rect l="0" t="0" r="r" b="b"/>
            <a:pathLst>
              <a:path w="533" h="496">
                <a:moveTo>
                  <a:pt x="449" y="495"/>
                </a:moveTo>
                <a:lnTo>
                  <a:pt x="449" y="495"/>
                </a:lnTo>
                <a:lnTo>
                  <a:pt x="295" y="495"/>
                </a:lnTo>
                <a:lnTo>
                  <a:pt x="283" y="495"/>
                </a:lnTo>
                <a:lnTo>
                  <a:pt x="95" y="495"/>
                </a:lnTo>
                <a:lnTo>
                  <a:pt x="0" y="495"/>
                </a:lnTo>
                <a:lnTo>
                  <a:pt x="23" y="247"/>
                </a:lnTo>
                <a:lnTo>
                  <a:pt x="23" y="147"/>
                </a:lnTo>
                <a:lnTo>
                  <a:pt x="35" y="90"/>
                </a:lnTo>
                <a:lnTo>
                  <a:pt x="35" y="33"/>
                </a:lnTo>
                <a:lnTo>
                  <a:pt x="70" y="33"/>
                </a:lnTo>
                <a:lnTo>
                  <a:pt x="70" y="0"/>
                </a:lnTo>
                <a:lnTo>
                  <a:pt x="188" y="0"/>
                </a:lnTo>
                <a:lnTo>
                  <a:pt x="272" y="11"/>
                </a:lnTo>
                <a:lnTo>
                  <a:pt x="414" y="11"/>
                </a:lnTo>
                <a:lnTo>
                  <a:pt x="414" y="68"/>
                </a:lnTo>
                <a:lnTo>
                  <a:pt x="438" y="68"/>
                </a:lnTo>
                <a:lnTo>
                  <a:pt x="438" y="90"/>
                </a:lnTo>
                <a:lnTo>
                  <a:pt x="438" y="270"/>
                </a:lnTo>
                <a:lnTo>
                  <a:pt x="532" y="258"/>
                </a:lnTo>
                <a:lnTo>
                  <a:pt x="532" y="495"/>
                </a:lnTo>
                <a:lnTo>
                  <a:pt x="473" y="495"/>
                </a:lnTo>
                <a:lnTo>
                  <a:pt x="449" y="495"/>
                </a:lnTo>
                <a:lnTo>
                  <a:pt x="449" y="495"/>
                </a:lnTo>
              </a:path>
            </a:pathLst>
          </a:custGeom>
          <a:noFill/>
          <a:ln w="9207" cap="flat" cmpd="sng">
            <a:solidFill>
              <a:schemeClr val="bg1">
                <a:lumMod val="75000"/>
              </a:schemeClr>
            </a:solidFill>
            <a:prstDash val="solid"/>
            <a:round/>
            <a:headEnd type="none" w="med" len="med"/>
            <a:tailEnd type="none" w="med" len="med"/>
          </a:ln>
          <a:effectLst/>
        </p:spPr>
        <p:txBody>
          <a:bodyPr/>
          <a:lstStyle/>
          <a:p>
            <a:endParaRPr lang="en-US"/>
          </a:p>
        </p:txBody>
      </p:sp>
      <p:sp>
        <p:nvSpPr>
          <p:cNvPr id="65660" name="Freeform 124"/>
          <p:cNvSpPr>
            <a:spLocks/>
          </p:cNvSpPr>
          <p:nvPr/>
        </p:nvSpPr>
        <p:spPr bwMode="auto">
          <a:xfrm>
            <a:off x="6862763" y="5619750"/>
            <a:ext cx="400050" cy="166688"/>
          </a:xfrm>
          <a:custGeom>
            <a:avLst/>
            <a:gdLst/>
            <a:ahLst/>
            <a:cxnLst>
              <a:cxn ang="0">
                <a:pos x="11" y="112"/>
              </a:cxn>
              <a:cxn ang="0">
                <a:pos x="0" y="101"/>
              </a:cxn>
              <a:cxn ang="0">
                <a:pos x="0" y="22"/>
              </a:cxn>
              <a:cxn ang="0">
                <a:pos x="23" y="33"/>
              </a:cxn>
              <a:cxn ang="0">
                <a:pos x="35" y="55"/>
              </a:cxn>
              <a:cxn ang="0">
                <a:pos x="0" y="55"/>
              </a:cxn>
              <a:cxn ang="0">
                <a:pos x="47" y="78"/>
              </a:cxn>
              <a:cxn ang="0">
                <a:pos x="35" y="67"/>
              </a:cxn>
              <a:cxn ang="0">
                <a:pos x="70" y="55"/>
              </a:cxn>
              <a:cxn ang="0">
                <a:pos x="82" y="78"/>
              </a:cxn>
              <a:cxn ang="0">
                <a:pos x="59" y="33"/>
              </a:cxn>
              <a:cxn ang="0">
                <a:pos x="47" y="55"/>
              </a:cxn>
              <a:cxn ang="0">
                <a:pos x="59" y="22"/>
              </a:cxn>
              <a:cxn ang="0">
                <a:pos x="94" y="55"/>
              </a:cxn>
              <a:cxn ang="0">
                <a:pos x="165" y="55"/>
              </a:cxn>
              <a:cxn ang="0">
                <a:pos x="225" y="44"/>
              </a:cxn>
              <a:cxn ang="0">
                <a:pos x="201" y="55"/>
              </a:cxn>
              <a:cxn ang="0">
                <a:pos x="213" y="67"/>
              </a:cxn>
              <a:cxn ang="0">
                <a:pos x="225" y="33"/>
              </a:cxn>
              <a:cxn ang="0">
                <a:pos x="213" y="11"/>
              </a:cxn>
              <a:cxn ang="0">
                <a:pos x="260" y="0"/>
              </a:cxn>
            </a:cxnLst>
            <a:rect l="0" t="0" r="r" b="b"/>
            <a:pathLst>
              <a:path w="261" h="113">
                <a:moveTo>
                  <a:pt x="11" y="112"/>
                </a:moveTo>
                <a:lnTo>
                  <a:pt x="0" y="101"/>
                </a:lnTo>
                <a:lnTo>
                  <a:pt x="0" y="22"/>
                </a:lnTo>
                <a:lnTo>
                  <a:pt x="23" y="33"/>
                </a:lnTo>
                <a:lnTo>
                  <a:pt x="35" y="55"/>
                </a:lnTo>
                <a:lnTo>
                  <a:pt x="0" y="55"/>
                </a:lnTo>
                <a:lnTo>
                  <a:pt x="47" y="78"/>
                </a:lnTo>
                <a:lnTo>
                  <a:pt x="35" y="67"/>
                </a:lnTo>
                <a:lnTo>
                  <a:pt x="70" y="55"/>
                </a:lnTo>
                <a:lnTo>
                  <a:pt x="82" y="78"/>
                </a:lnTo>
                <a:lnTo>
                  <a:pt x="59" y="33"/>
                </a:lnTo>
                <a:lnTo>
                  <a:pt x="47" y="55"/>
                </a:lnTo>
                <a:lnTo>
                  <a:pt x="59" y="22"/>
                </a:lnTo>
                <a:lnTo>
                  <a:pt x="94" y="55"/>
                </a:lnTo>
                <a:lnTo>
                  <a:pt x="165" y="55"/>
                </a:lnTo>
                <a:lnTo>
                  <a:pt x="225" y="44"/>
                </a:lnTo>
                <a:lnTo>
                  <a:pt x="201" y="55"/>
                </a:lnTo>
                <a:lnTo>
                  <a:pt x="213" y="67"/>
                </a:lnTo>
                <a:lnTo>
                  <a:pt x="225" y="33"/>
                </a:lnTo>
                <a:lnTo>
                  <a:pt x="213" y="11"/>
                </a:lnTo>
                <a:lnTo>
                  <a:pt x="260" y="0"/>
                </a:lnTo>
              </a:path>
            </a:pathLst>
          </a:custGeom>
          <a:noFill/>
          <a:ln w="9207" cap="flat" cmpd="sng">
            <a:solidFill>
              <a:schemeClr val="bg1">
                <a:lumMod val="75000"/>
              </a:schemeClr>
            </a:solidFill>
            <a:prstDash val="solid"/>
            <a:round/>
            <a:headEnd type="none" w="med" len="med"/>
            <a:tailEnd type="none" w="med" len="med"/>
          </a:ln>
          <a:effectLst/>
        </p:spPr>
        <p:txBody>
          <a:bodyPr/>
          <a:lstStyle/>
          <a:p>
            <a:endParaRPr lang="en-US"/>
          </a:p>
        </p:txBody>
      </p:sp>
      <p:sp>
        <p:nvSpPr>
          <p:cNvPr id="65661" name="Freeform 125"/>
          <p:cNvSpPr>
            <a:spLocks/>
          </p:cNvSpPr>
          <p:nvPr/>
        </p:nvSpPr>
        <p:spPr bwMode="auto">
          <a:xfrm>
            <a:off x="7988302" y="5435600"/>
            <a:ext cx="128588" cy="101600"/>
          </a:xfrm>
          <a:custGeom>
            <a:avLst/>
            <a:gdLst/>
            <a:ahLst/>
            <a:cxnLst>
              <a:cxn ang="0">
                <a:pos x="60" y="23"/>
              </a:cxn>
              <a:cxn ang="0">
                <a:pos x="48" y="23"/>
              </a:cxn>
              <a:cxn ang="0">
                <a:pos x="48" y="35"/>
              </a:cxn>
              <a:cxn ang="0">
                <a:pos x="71" y="35"/>
              </a:cxn>
              <a:cxn ang="0">
                <a:pos x="83" y="68"/>
              </a:cxn>
              <a:cxn ang="0">
                <a:pos x="24" y="35"/>
              </a:cxn>
              <a:cxn ang="0">
                <a:pos x="24" y="57"/>
              </a:cxn>
              <a:cxn ang="0">
                <a:pos x="0" y="35"/>
              </a:cxn>
              <a:cxn ang="0">
                <a:pos x="36" y="0"/>
              </a:cxn>
            </a:cxnLst>
            <a:rect l="0" t="0" r="r" b="b"/>
            <a:pathLst>
              <a:path w="84" h="69">
                <a:moveTo>
                  <a:pt x="60" y="23"/>
                </a:moveTo>
                <a:lnTo>
                  <a:pt x="48" y="23"/>
                </a:lnTo>
                <a:lnTo>
                  <a:pt x="48" y="35"/>
                </a:lnTo>
                <a:lnTo>
                  <a:pt x="71" y="35"/>
                </a:lnTo>
                <a:lnTo>
                  <a:pt x="83" y="68"/>
                </a:lnTo>
                <a:lnTo>
                  <a:pt x="24" y="35"/>
                </a:lnTo>
                <a:lnTo>
                  <a:pt x="24" y="57"/>
                </a:lnTo>
                <a:lnTo>
                  <a:pt x="0" y="35"/>
                </a:lnTo>
                <a:lnTo>
                  <a:pt x="36" y="0"/>
                </a:lnTo>
              </a:path>
            </a:pathLst>
          </a:custGeom>
          <a:noFill/>
          <a:ln w="9207" cap="flat" cmpd="sng">
            <a:solidFill>
              <a:schemeClr val="bg1">
                <a:lumMod val="75000"/>
              </a:schemeClr>
            </a:solidFill>
            <a:prstDash val="solid"/>
            <a:round/>
            <a:headEnd type="none" w="med" len="med"/>
            <a:tailEnd type="none" w="med" len="med"/>
          </a:ln>
          <a:effectLst/>
        </p:spPr>
        <p:txBody>
          <a:bodyPr/>
          <a:lstStyle/>
          <a:p>
            <a:endParaRPr lang="en-US"/>
          </a:p>
        </p:txBody>
      </p:sp>
      <p:sp>
        <p:nvSpPr>
          <p:cNvPr id="65662" name="Freeform 126"/>
          <p:cNvSpPr>
            <a:spLocks/>
          </p:cNvSpPr>
          <p:nvPr/>
        </p:nvSpPr>
        <p:spPr bwMode="auto">
          <a:xfrm>
            <a:off x="8243888" y="5403854"/>
            <a:ext cx="57150" cy="85725"/>
          </a:xfrm>
          <a:custGeom>
            <a:avLst/>
            <a:gdLst/>
            <a:ahLst/>
            <a:cxnLst>
              <a:cxn ang="0">
                <a:pos x="22" y="45"/>
              </a:cxn>
              <a:cxn ang="0">
                <a:pos x="0" y="22"/>
              </a:cxn>
              <a:cxn ang="0">
                <a:pos x="0" y="0"/>
              </a:cxn>
              <a:cxn ang="0">
                <a:pos x="35" y="22"/>
              </a:cxn>
              <a:cxn ang="0">
                <a:pos x="35" y="57"/>
              </a:cxn>
            </a:cxnLst>
            <a:rect l="0" t="0" r="r" b="b"/>
            <a:pathLst>
              <a:path w="36" h="58">
                <a:moveTo>
                  <a:pt x="22" y="45"/>
                </a:moveTo>
                <a:lnTo>
                  <a:pt x="0" y="22"/>
                </a:lnTo>
                <a:lnTo>
                  <a:pt x="0" y="0"/>
                </a:lnTo>
                <a:lnTo>
                  <a:pt x="35" y="22"/>
                </a:lnTo>
                <a:lnTo>
                  <a:pt x="35" y="57"/>
                </a:lnTo>
              </a:path>
            </a:pathLst>
          </a:custGeom>
          <a:noFill/>
          <a:ln w="9207" cap="flat" cmpd="sng">
            <a:solidFill>
              <a:schemeClr val="bg1">
                <a:lumMod val="75000"/>
              </a:schemeClr>
            </a:solidFill>
            <a:prstDash val="solid"/>
            <a:round/>
            <a:headEnd type="none" w="med" len="med"/>
            <a:tailEnd type="none" w="med" len="med"/>
          </a:ln>
          <a:effectLst/>
        </p:spPr>
        <p:txBody>
          <a:bodyPr/>
          <a:lstStyle/>
          <a:p>
            <a:endParaRPr lang="en-US"/>
          </a:p>
        </p:txBody>
      </p:sp>
      <p:sp>
        <p:nvSpPr>
          <p:cNvPr id="65663" name="Freeform 127"/>
          <p:cNvSpPr>
            <a:spLocks/>
          </p:cNvSpPr>
          <p:nvPr/>
        </p:nvSpPr>
        <p:spPr bwMode="auto">
          <a:xfrm>
            <a:off x="6953252" y="6048379"/>
            <a:ext cx="144463" cy="36513"/>
          </a:xfrm>
          <a:custGeom>
            <a:avLst/>
            <a:gdLst/>
            <a:ahLst/>
            <a:cxnLst>
              <a:cxn ang="0">
                <a:pos x="0" y="23"/>
              </a:cxn>
              <a:cxn ang="0">
                <a:pos x="48" y="0"/>
              </a:cxn>
              <a:cxn ang="0">
                <a:pos x="94" y="0"/>
              </a:cxn>
            </a:cxnLst>
            <a:rect l="0" t="0" r="r" b="b"/>
            <a:pathLst>
              <a:path w="95" h="24">
                <a:moveTo>
                  <a:pt x="0" y="23"/>
                </a:moveTo>
                <a:lnTo>
                  <a:pt x="48" y="0"/>
                </a:lnTo>
                <a:lnTo>
                  <a:pt x="94" y="0"/>
                </a:lnTo>
              </a:path>
            </a:pathLst>
          </a:custGeom>
          <a:noFill/>
          <a:ln w="9207" cap="flat" cmpd="sng">
            <a:solidFill>
              <a:schemeClr val="bg1">
                <a:lumMod val="75000"/>
              </a:schemeClr>
            </a:solidFill>
            <a:prstDash val="solid"/>
            <a:round/>
            <a:headEnd type="none" w="med" len="med"/>
            <a:tailEnd type="none" w="med" len="med"/>
          </a:ln>
          <a:effectLst/>
        </p:spPr>
        <p:txBody>
          <a:bodyPr/>
          <a:lstStyle/>
          <a:p>
            <a:endParaRPr lang="en-US"/>
          </a:p>
        </p:txBody>
      </p:sp>
      <p:sp>
        <p:nvSpPr>
          <p:cNvPr id="65664" name="Freeform 128"/>
          <p:cNvSpPr>
            <a:spLocks/>
          </p:cNvSpPr>
          <p:nvPr/>
        </p:nvSpPr>
        <p:spPr bwMode="auto">
          <a:xfrm>
            <a:off x="7045327" y="5897563"/>
            <a:ext cx="490538" cy="171450"/>
          </a:xfrm>
          <a:custGeom>
            <a:avLst/>
            <a:gdLst/>
            <a:ahLst/>
            <a:cxnLst>
              <a:cxn ang="0">
                <a:pos x="319" y="0"/>
              </a:cxn>
              <a:cxn ang="0">
                <a:pos x="141" y="91"/>
              </a:cxn>
              <a:cxn ang="0">
                <a:pos x="0" y="114"/>
              </a:cxn>
              <a:cxn ang="0">
                <a:pos x="129" y="80"/>
              </a:cxn>
            </a:cxnLst>
            <a:rect l="0" t="0" r="r" b="b"/>
            <a:pathLst>
              <a:path w="320" h="115">
                <a:moveTo>
                  <a:pt x="319" y="0"/>
                </a:moveTo>
                <a:lnTo>
                  <a:pt x="141" y="91"/>
                </a:lnTo>
                <a:lnTo>
                  <a:pt x="0" y="114"/>
                </a:lnTo>
                <a:lnTo>
                  <a:pt x="129" y="80"/>
                </a:lnTo>
              </a:path>
            </a:pathLst>
          </a:custGeom>
          <a:noFill/>
          <a:ln w="9207" cap="flat" cmpd="sng">
            <a:solidFill>
              <a:schemeClr val="bg1">
                <a:lumMod val="75000"/>
              </a:schemeClr>
            </a:solidFill>
            <a:prstDash val="solid"/>
            <a:round/>
            <a:headEnd type="none" w="med" len="med"/>
            <a:tailEnd type="none" w="med" len="med"/>
          </a:ln>
          <a:effectLst/>
        </p:spPr>
        <p:txBody>
          <a:bodyPr/>
          <a:lstStyle/>
          <a:p>
            <a:endParaRPr lang="en-US"/>
          </a:p>
        </p:txBody>
      </p:sp>
      <p:sp>
        <p:nvSpPr>
          <p:cNvPr id="65665" name="Freeform 129"/>
          <p:cNvSpPr>
            <a:spLocks/>
          </p:cNvSpPr>
          <p:nvPr/>
        </p:nvSpPr>
        <p:spPr bwMode="auto">
          <a:xfrm>
            <a:off x="8334377" y="5205417"/>
            <a:ext cx="111125" cy="52387"/>
          </a:xfrm>
          <a:custGeom>
            <a:avLst/>
            <a:gdLst/>
            <a:ahLst/>
            <a:cxnLst>
              <a:cxn ang="0">
                <a:pos x="36" y="0"/>
              </a:cxn>
              <a:cxn ang="0">
                <a:pos x="72" y="0"/>
              </a:cxn>
              <a:cxn ang="0">
                <a:pos x="0" y="35"/>
              </a:cxn>
            </a:cxnLst>
            <a:rect l="0" t="0" r="r" b="b"/>
            <a:pathLst>
              <a:path w="73" h="36">
                <a:moveTo>
                  <a:pt x="36" y="0"/>
                </a:moveTo>
                <a:lnTo>
                  <a:pt x="72" y="0"/>
                </a:lnTo>
                <a:lnTo>
                  <a:pt x="0" y="35"/>
                </a:lnTo>
              </a:path>
            </a:pathLst>
          </a:custGeom>
          <a:noFill/>
          <a:ln w="9207" cap="flat" cmpd="sng">
            <a:solidFill>
              <a:schemeClr val="bg1">
                <a:lumMod val="75000"/>
              </a:schemeClr>
            </a:solidFill>
            <a:prstDash val="solid"/>
            <a:round/>
            <a:headEnd type="none" w="med" len="med"/>
            <a:tailEnd type="none" w="med" len="med"/>
          </a:ln>
          <a:effectLst/>
        </p:spPr>
        <p:txBody>
          <a:bodyPr/>
          <a:lstStyle/>
          <a:p>
            <a:endParaRPr lang="en-US"/>
          </a:p>
        </p:txBody>
      </p:sp>
      <p:sp>
        <p:nvSpPr>
          <p:cNvPr id="65666" name="Freeform 130"/>
          <p:cNvSpPr>
            <a:spLocks/>
          </p:cNvSpPr>
          <p:nvPr/>
        </p:nvSpPr>
        <p:spPr bwMode="auto">
          <a:xfrm>
            <a:off x="5095875" y="4362450"/>
            <a:ext cx="820738" cy="744538"/>
          </a:xfrm>
          <a:custGeom>
            <a:avLst/>
            <a:gdLst/>
            <a:ahLst/>
            <a:cxnLst>
              <a:cxn ang="0">
                <a:pos x="71" y="338"/>
              </a:cxn>
              <a:cxn ang="0">
                <a:pos x="59" y="259"/>
              </a:cxn>
              <a:cxn ang="0">
                <a:pos x="71" y="259"/>
              </a:cxn>
              <a:cxn ang="0">
                <a:pos x="71" y="225"/>
              </a:cxn>
              <a:cxn ang="0">
                <a:pos x="36" y="214"/>
              </a:cxn>
              <a:cxn ang="0">
                <a:pos x="47" y="169"/>
              </a:cxn>
              <a:cxn ang="0">
                <a:pos x="47" y="181"/>
              </a:cxn>
              <a:cxn ang="0">
                <a:pos x="0" y="146"/>
              </a:cxn>
              <a:cxn ang="0">
                <a:pos x="249" y="0"/>
              </a:cxn>
              <a:cxn ang="0">
                <a:pos x="463" y="124"/>
              </a:cxn>
              <a:cxn ang="0">
                <a:pos x="390" y="225"/>
              </a:cxn>
              <a:cxn ang="0">
                <a:pos x="509" y="316"/>
              </a:cxn>
              <a:cxn ang="0">
                <a:pos x="533" y="361"/>
              </a:cxn>
              <a:cxn ang="0">
                <a:pos x="439" y="440"/>
              </a:cxn>
              <a:cxn ang="0">
                <a:pos x="261" y="451"/>
              </a:cxn>
              <a:cxn ang="0">
                <a:pos x="272" y="506"/>
              </a:cxn>
              <a:cxn ang="0">
                <a:pos x="178" y="484"/>
              </a:cxn>
              <a:cxn ang="0">
                <a:pos x="178" y="473"/>
              </a:cxn>
              <a:cxn ang="0">
                <a:pos x="155" y="451"/>
              </a:cxn>
              <a:cxn ang="0">
                <a:pos x="119" y="462"/>
              </a:cxn>
              <a:cxn ang="0">
                <a:pos x="59" y="361"/>
              </a:cxn>
              <a:cxn ang="0">
                <a:pos x="71" y="338"/>
              </a:cxn>
            </a:cxnLst>
            <a:rect l="0" t="0" r="r" b="b"/>
            <a:pathLst>
              <a:path w="534" h="507">
                <a:moveTo>
                  <a:pt x="71" y="338"/>
                </a:moveTo>
                <a:lnTo>
                  <a:pt x="59" y="259"/>
                </a:lnTo>
                <a:lnTo>
                  <a:pt x="71" y="259"/>
                </a:lnTo>
                <a:lnTo>
                  <a:pt x="71" y="225"/>
                </a:lnTo>
                <a:lnTo>
                  <a:pt x="36" y="214"/>
                </a:lnTo>
                <a:lnTo>
                  <a:pt x="47" y="169"/>
                </a:lnTo>
                <a:lnTo>
                  <a:pt x="47" y="181"/>
                </a:lnTo>
                <a:lnTo>
                  <a:pt x="0" y="146"/>
                </a:lnTo>
                <a:lnTo>
                  <a:pt x="249" y="0"/>
                </a:lnTo>
                <a:lnTo>
                  <a:pt x="463" y="124"/>
                </a:lnTo>
                <a:lnTo>
                  <a:pt x="390" y="225"/>
                </a:lnTo>
                <a:lnTo>
                  <a:pt x="509" y="316"/>
                </a:lnTo>
                <a:lnTo>
                  <a:pt x="533" y="361"/>
                </a:lnTo>
                <a:lnTo>
                  <a:pt x="439" y="440"/>
                </a:lnTo>
                <a:lnTo>
                  <a:pt x="261" y="451"/>
                </a:lnTo>
                <a:lnTo>
                  <a:pt x="272" y="506"/>
                </a:lnTo>
                <a:lnTo>
                  <a:pt x="178" y="484"/>
                </a:lnTo>
                <a:lnTo>
                  <a:pt x="178" y="473"/>
                </a:lnTo>
                <a:lnTo>
                  <a:pt x="155" y="451"/>
                </a:lnTo>
                <a:lnTo>
                  <a:pt x="119" y="462"/>
                </a:lnTo>
                <a:lnTo>
                  <a:pt x="59" y="361"/>
                </a:lnTo>
                <a:lnTo>
                  <a:pt x="71" y="338"/>
                </a:lnTo>
              </a:path>
            </a:pathLst>
          </a:custGeom>
          <a:noFill/>
          <a:ln w="9207" cap="flat" cmpd="sng">
            <a:solidFill>
              <a:schemeClr val="bg1">
                <a:lumMod val="75000"/>
              </a:schemeClr>
            </a:solidFill>
            <a:prstDash val="solid"/>
            <a:round/>
            <a:headEnd type="none" w="med" len="med"/>
            <a:tailEnd type="none" w="med" len="med"/>
          </a:ln>
          <a:effectLst/>
        </p:spPr>
        <p:txBody>
          <a:bodyPr/>
          <a:lstStyle/>
          <a:p>
            <a:endParaRPr lang="en-US"/>
          </a:p>
        </p:txBody>
      </p:sp>
      <p:sp>
        <p:nvSpPr>
          <p:cNvPr id="65667" name="Freeform 131"/>
          <p:cNvSpPr>
            <a:spLocks/>
          </p:cNvSpPr>
          <p:nvPr/>
        </p:nvSpPr>
        <p:spPr bwMode="auto">
          <a:xfrm>
            <a:off x="3641725" y="3883025"/>
            <a:ext cx="509588" cy="514350"/>
          </a:xfrm>
          <a:custGeom>
            <a:avLst/>
            <a:gdLst/>
            <a:ahLst/>
            <a:cxnLst>
              <a:cxn ang="0">
                <a:pos x="190" y="0"/>
              </a:cxn>
              <a:cxn ang="0">
                <a:pos x="213" y="0"/>
              </a:cxn>
              <a:cxn ang="0">
                <a:pos x="297" y="0"/>
              </a:cxn>
              <a:cxn ang="0">
                <a:pos x="308" y="101"/>
              </a:cxn>
              <a:cxn ang="0">
                <a:pos x="331" y="124"/>
              </a:cxn>
              <a:cxn ang="0">
                <a:pos x="320" y="124"/>
              </a:cxn>
              <a:cxn ang="0">
                <a:pos x="320" y="192"/>
              </a:cxn>
              <a:cxn ang="0">
                <a:pos x="308" y="192"/>
              </a:cxn>
              <a:cxn ang="0">
                <a:pos x="308" y="349"/>
              </a:cxn>
              <a:cxn ang="0">
                <a:pos x="284" y="349"/>
              </a:cxn>
              <a:cxn ang="0">
                <a:pos x="12" y="349"/>
              </a:cxn>
              <a:cxn ang="0">
                <a:pos x="12" y="338"/>
              </a:cxn>
              <a:cxn ang="0">
                <a:pos x="24" y="304"/>
              </a:cxn>
              <a:cxn ang="0">
                <a:pos x="0" y="214"/>
              </a:cxn>
              <a:cxn ang="0">
                <a:pos x="24" y="214"/>
              </a:cxn>
              <a:cxn ang="0">
                <a:pos x="24" y="101"/>
              </a:cxn>
              <a:cxn ang="0">
                <a:pos x="107" y="124"/>
              </a:cxn>
              <a:cxn ang="0">
                <a:pos x="107" y="79"/>
              </a:cxn>
              <a:cxn ang="0">
                <a:pos x="213" y="90"/>
              </a:cxn>
              <a:cxn ang="0">
                <a:pos x="225" y="46"/>
              </a:cxn>
              <a:cxn ang="0">
                <a:pos x="190" y="23"/>
              </a:cxn>
              <a:cxn ang="0">
                <a:pos x="190" y="0"/>
              </a:cxn>
            </a:cxnLst>
            <a:rect l="0" t="0" r="r" b="b"/>
            <a:pathLst>
              <a:path w="332" h="350">
                <a:moveTo>
                  <a:pt x="190" y="0"/>
                </a:moveTo>
                <a:lnTo>
                  <a:pt x="213" y="0"/>
                </a:lnTo>
                <a:lnTo>
                  <a:pt x="297" y="0"/>
                </a:lnTo>
                <a:lnTo>
                  <a:pt x="308" y="101"/>
                </a:lnTo>
                <a:lnTo>
                  <a:pt x="331" y="124"/>
                </a:lnTo>
                <a:lnTo>
                  <a:pt x="320" y="124"/>
                </a:lnTo>
                <a:lnTo>
                  <a:pt x="320" y="192"/>
                </a:lnTo>
                <a:lnTo>
                  <a:pt x="308" y="192"/>
                </a:lnTo>
                <a:lnTo>
                  <a:pt x="308" y="349"/>
                </a:lnTo>
                <a:lnTo>
                  <a:pt x="284" y="349"/>
                </a:lnTo>
                <a:lnTo>
                  <a:pt x="12" y="349"/>
                </a:lnTo>
                <a:lnTo>
                  <a:pt x="12" y="338"/>
                </a:lnTo>
                <a:lnTo>
                  <a:pt x="24" y="304"/>
                </a:lnTo>
                <a:lnTo>
                  <a:pt x="0" y="214"/>
                </a:lnTo>
                <a:lnTo>
                  <a:pt x="24" y="214"/>
                </a:lnTo>
                <a:lnTo>
                  <a:pt x="24" y="101"/>
                </a:lnTo>
                <a:lnTo>
                  <a:pt x="107" y="124"/>
                </a:lnTo>
                <a:lnTo>
                  <a:pt x="107" y="79"/>
                </a:lnTo>
                <a:lnTo>
                  <a:pt x="213" y="90"/>
                </a:lnTo>
                <a:lnTo>
                  <a:pt x="225" y="46"/>
                </a:lnTo>
                <a:lnTo>
                  <a:pt x="190" y="23"/>
                </a:lnTo>
                <a:lnTo>
                  <a:pt x="190" y="0"/>
                </a:lnTo>
              </a:path>
            </a:pathLst>
          </a:custGeom>
          <a:noFill/>
          <a:ln w="9207" cap="flat" cmpd="sng">
            <a:solidFill>
              <a:schemeClr val="bg1">
                <a:lumMod val="75000"/>
              </a:schemeClr>
            </a:solidFill>
            <a:prstDash val="solid"/>
            <a:round/>
            <a:headEnd type="none" w="med" len="med"/>
            <a:tailEnd type="none" w="med" len="med"/>
          </a:ln>
          <a:effectLst/>
        </p:spPr>
        <p:txBody>
          <a:bodyPr/>
          <a:lstStyle/>
          <a:p>
            <a:endParaRPr lang="en-US"/>
          </a:p>
        </p:txBody>
      </p:sp>
      <p:sp>
        <p:nvSpPr>
          <p:cNvPr id="65668" name="Freeform 132"/>
          <p:cNvSpPr>
            <a:spLocks/>
          </p:cNvSpPr>
          <p:nvPr/>
        </p:nvSpPr>
        <p:spPr bwMode="auto">
          <a:xfrm>
            <a:off x="3641725" y="3883025"/>
            <a:ext cx="509588" cy="514350"/>
          </a:xfrm>
          <a:custGeom>
            <a:avLst/>
            <a:gdLst/>
            <a:ahLst/>
            <a:cxnLst>
              <a:cxn ang="0">
                <a:pos x="190" y="0"/>
              </a:cxn>
              <a:cxn ang="0">
                <a:pos x="190" y="0"/>
              </a:cxn>
              <a:cxn ang="0">
                <a:pos x="213" y="0"/>
              </a:cxn>
              <a:cxn ang="0">
                <a:pos x="297" y="0"/>
              </a:cxn>
              <a:cxn ang="0">
                <a:pos x="308" y="101"/>
              </a:cxn>
              <a:cxn ang="0">
                <a:pos x="331" y="124"/>
              </a:cxn>
              <a:cxn ang="0">
                <a:pos x="320" y="124"/>
              </a:cxn>
              <a:cxn ang="0">
                <a:pos x="320" y="192"/>
              </a:cxn>
              <a:cxn ang="0">
                <a:pos x="308" y="192"/>
              </a:cxn>
              <a:cxn ang="0">
                <a:pos x="308" y="349"/>
              </a:cxn>
              <a:cxn ang="0">
                <a:pos x="284" y="349"/>
              </a:cxn>
              <a:cxn ang="0">
                <a:pos x="12" y="349"/>
              </a:cxn>
              <a:cxn ang="0">
                <a:pos x="12" y="338"/>
              </a:cxn>
              <a:cxn ang="0">
                <a:pos x="24" y="304"/>
              </a:cxn>
              <a:cxn ang="0">
                <a:pos x="0" y="214"/>
              </a:cxn>
              <a:cxn ang="0">
                <a:pos x="24" y="214"/>
              </a:cxn>
              <a:cxn ang="0">
                <a:pos x="24" y="101"/>
              </a:cxn>
              <a:cxn ang="0">
                <a:pos x="107" y="124"/>
              </a:cxn>
              <a:cxn ang="0">
                <a:pos x="107" y="79"/>
              </a:cxn>
              <a:cxn ang="0">
                <a:pos x="213" y="90"/>
              </a:cxn>
              <a:cxn ang="0">
                <a:pos x="225" y="46"/>
              </a:cxn>
              <a:cxn ang="0">
                <a:pos x="190" y="23"/>
              </a:cxn>
              <a:cxn ang="0">
                <a:pos x="190" y="0"/>
              </a:cxn>
              <a:cxn ang="0">
                <a:pos x="190" y="0"/>
              </a:cxn>
            </a:cxnLst>
            <a:rect l="0" t="0" r="r" b="b"/>
            <a:pathLst>
              <a:path w="332" h="350">
                <a:moveTo>
                  <a:pt x="190" y="0"/>
                </a:moveTo>
                <a:lnTo>
                  <a:pt x="190" y="0"/>
                </a:lnTo>
                <a:lnTo>
                  <a:pt x="213" y="0"/>
                </a:lnTo>
                <a:lnTo>
                  <a:pt x="297" y="0"/>
                </a:lnTo>
                <a:lnTo>
                  <a:pt x="308" y="101"/>
                </a:lnTo>
                <a:lnTo>
                  <a:pt x="331" y="124"/>
                </a:lnTo>
                <a:lnTo>
                  <a:pt x="320" y="124"/>
                </a:lnTo>
                <a:lnTo>
                  <a:pt x="320" y="192"/>
                </a:lnTo>
                <a:lnTo>
                  <a:pt x="308" y="192"/>
                </a:lnTo>
                <a:lnTo>
                  <a:pt x="308" y="349"/>
                </a:lnTo>
                <a:lnTo>
                  <a:pt x="284" y="349"/>
                </a:lnTo>
                <a:lnTo>
                  <a:pt x="12" y="349"/>
                </a:lnTo>
                <a:lnTo>
                  <a:pt x="12" y="338"/>
                </a:lnTo>
                <a:lnTo>
                  <a:pt x="24" y="304"/>
                </a:lnTo>
                <a:lnTo>
                  <a:pt x="0" y="214"/>
                </a:lnTo>
                <a:lnTo>
                  <a:pt x="24" y="214"/>
                </a:lnTo>
                <a:lnTo>
                  <a:pt x="24" y="101"/>
                </a:lnTo>
                <a:lnTo>
                  <a:pt x="107" y="124"/>
                </a:lnTo>
                <a:lnTo>
                  <a:pt x="107" y="79"/>
                </a:lnTo>
                <a:lnTo>
                  <a:pt x="213" y="90"/>
                </a:lnTo>
                <a:lnTo>
                  <a:pt x="225" y="46"/>
                </a:lnTo>
                <a:lnTo>
                  <a:pt x="190" y="23"/>
                </a:lnTo>
                <a:lnTo>
                  <a:pt x="190" y="0"/>
                </a:lnTo>
                <a:lnTo>
                  <a:pt x="190" y="0"/>
                </a:lnTo>
              </a:path>
            </a:pathLst>
          </a:custGeom>
          <a:noFill/>
          <a:ln w="9207" cap="flat" cmpd="sng">
            <a:solidFill>
              <a:schemeClr val="bg1">
                <a:lumMod val="75000"/>
              </a:schemeClr>
            </a:solidFill>
            <a:prstDash val="solid"/>
            <a:round/>
            <a:headEnd type="none" w="med" len="med"/>
            <a:tailEnd type="none" w="med" len="med"/>
          </a:ln>
          <a:effectLst/>
        </p:spPr>
        <p:txBody>
          <a:bodyPr/>
          <a:lstStyle/>
          <a:p>
            <a:endParaRPr lang="en-US"/>
          </a:p>
        </p:txBody>
      </p:sp>
      <p:sp>
        <p:nvSpPr>
          <p:cNvPr id="65669" name="Freeform 133"/>
          <p:cNvSpPr>
            <a:spLocks/>
          </p:cNvSpPr>
          <p:nvPr/>
        </p:nvSpPr>
        <p:spPr bwMode="auto">
          <a:xfrm>
            <a:off x="3516315" y="3619504"/>
            <a:ext cx="473075" cy="447675"/>
          </a:xfrm>
          <a:custGeom>
            <a:avLst/>
            <a:gdLst/>
            <a:ahLst/>
            <a:cxnLst>
              <a:cxn ang="0">
                <a:pos x="106" y="280"/>
              </a:cxn>
              <a:cxn ang="0">
                <a:pos x="47" y="280"/>
              </a:cxn>
              <a:cxn ang="0">
                <a:pos x="0" y="280"/>
              </a:cxn>
              <a:cxn ang="0">
                <a:pos x="0" y="55"/>
              </a:cxn>
              <a:cxn ang="0">
                <a:pos x="70" y="55"/>
              </a:cxn>
              <a:cxn ang="0">
                <a:pos x="23" y="0"/>
              </a:cxn>
              <a:cxn ang="0">
                <a:pos x="284" y="0"/>
              </a:cxn>
              <a:cxn ang="0">
                <a:pos x="295" y="55"/>
              </a:cxn>
              <a:cxn ang="0">
                <a:pos x="295" y="123"/>
              </a:cxn>
              <a:cxn ang="0">
                <a:pos x="295" y="179"/>
              </a:cxn>
              <a:cxn ang="0">
                <a:pos x="272" y="179"/>
              </a:cxn>
              <a:cxn ang="0">
                <a:pos x="272" y="202"/>
              </a:cxn>
              <a:cxn ang="0">
                <a:pos x="307" y="225"/>
              </a:cxn>
              <a:cxn ang="0">
                <a:pos x="295" y="269"/>
              </a:cxn>
              <a:cxn ang="0">
                <a:pos x="189" y="258"/>
              </a:cxn>
              <a:cxn ang="0">
                <a:pos x="189" y="303"/>
              </a:cxn>
              <a:cxn ang="0">
                <a:pos x="106" y="280"/>
              </a:cxn>
            </a:cxnLst>
            <a:rect l="0" t="0" r="r" b="b"/>
            <a:pathLst>
              <a:path w="308" h="304">
                <a:moveTo>
                  <a:pt x="106" y="280"/>
                </a:moveTo>
                <a:lnTo>
                  <a:pt x="47" y="280"/>
                </a:lnTo>
                <a:lnTo>
                  <a:pt x="0" y="280"/>
                </a:lnTo>
                <a:lnTo>
                  <a:pt x="0" y="55"/>
                </a:lnTo>
                <a:lnTo>
                  <a:pt x="70" y="55"/>
                </a:lnTo>
                <a:lnTo>
                  <a:pt x="23" y="0"/>
                </a:lnTo>
                <a:lnTo>
                  <a:pt x="284" y="0"/>
                </a:lnTo>
                <a:lnTo>
                  <a:pt x="295" y="55"/>
                </a:lnTo>
                <a:lnTo>
                  <a:pt x="295" y="123"/>
                </a:lnTo>
                <a:lnTo>
                  <a:pt x="295" y="179"/>
                </a:lnTo>
                <a:lnTo>
                  <a:pt x="272" y="179"/>
                </a:lnTo>
                <a:lnTo>
                  <a:pt x="272" y="202"/>
                </a:lnTo>
                <a:lnTo>
                  <a:pt x="307" y="225"/>
                </a:lnTo>
                <a:lnTo>
                  <a:pt x="295" y="269"/>
                </a:lnTo>
                <a:lnTo>
                  <a:pt x="189" y="258"/>
                </a:lnTo>
                <a:lnTo>
                  <a:pt x="189" y="303"/>
                </a:lnTo>
                <a:lnTo>
                  <a:pt x="106" y="280"/>
                </a:lnTo>
              </a:path>
            </a:pathLst>
          </a:custGeom>
          <a:noFill/>
          <a:ln w="9207" cap="flat" cmpd="sng">
            <a:solidFill>
              <a:schemeClr val="bg1">
                <a:lumMod val="75000"/>
              </a:schemeClr>
            </a:solidFill>
            <a:prstDash val="solid"/>
            <a:round/>
            <a:headEnd type="none" w="med" len="med"/>
            <a:tailEnd type="none" w="med" len="med"/>
          </a:ln>
          <a:effectLst/>
        </p:spPr>
        <p:txBody>
          <a:bodyPr/>
          <a:lstStyle/>
          <a:p>
            <a:endParaRPr lang="en-US"/>
          </a:p>
        </p:txBody>
      </p:sp>
      <p:sp>
        <p:nvSpPr>
          <p:cNvPr id="65670" name="Freeform 134"/>
          <p:cNvSpPr>
            <a:spLocks/>
          </p:cNvSpPr>
          <p:nvPr/>
        </p:nvSpPr>
        <p:spPr bwMode="auto">
          <a:xfrm>
            <a:off x="3516315" y="3619504"/>
            <a:ext cx="473075" cy="447675"/>
          </a:xfrm>
          <a:custGeom>
            <a:avLst/>
            <a:gdLst/>
            <a:ahLst/>
            <a:cxnLst>
              <a:cxn ang="0">
                <a:pos x="106" y="280"/>
              </a:cxn>
              <a:cxn ang="0">
                <a:pos x="106" y="280"/>
              </a:cxn>
              <a:cxn ang="0">
                <a:pos x="47" y="280"/>
              </a:cxn>
              <a:cxn ang="0">
                <a:pos x="0" y="280"/>
              </a:cxn>
              <a:cxn ang="0">
                <a:pos x="0" y="55"/>
              </a:cxn>
              <a:cxn ang="0">
                <a:pos x="70" y="55"/>
              </a:cxn>
              <a:cxn ang="0">
                <a:pos x="23" y="0"/>
              </a:cxn>
              <a:cxn ang="0">
                <a:pos x="284" y="0"/>
              </a:cxn>
              <a:cxn ang="0">
                <a:pos x="295" y="55"/>
              </a:cxn>
              <a:cxn ang="0">
                <a:pos x="295" y="123"/>
              </a:cxn>
              <a:cxn ang="0">
                <a:pos x="295" y="179"/>
              </a:cxn>
              <a:cxn ang="0">
                <a:pos x="272" y="179"/>
              </a:cxn>
              <a:cxn ang="0">
                <a:pos x="272" y="202"/>
              </a:cxn>
              <a:cxn ang="0">
                <a:pos x="307" y="225"/>
              </a:cxn>
              <a:cxn ang="0">
                <a:pos x="295" y="269"/>
              </a:cxn>
              <a:cxn ang="0">
                <a:pos x="189" y="258"/>
              </a:cxn>
              <a:cxn ang="0">
                <a:pos x="189" y="303"/>
              </a:cxn>
              <a:cxn ang="0">
                <a:pos x="106" y="280"/>
              </a:cxn>
              <a:cxn ang="0">
                <a:pos x="106" y="280"/>
              </a:cxn>
            </a:cxnLst>
            <a:rect l="0" t="0" r="r" b="b"/>
            <a:pathLst>
              <a:path w="308" h="304">
                <a:moveTo>
                  <a:pt x="106" y="280"/>
                </a:moveTo>
                <a:lnTo>
                  <a:pt x="106" y="280"/>
                </a:lnTo>
                <a:lnTo>
                  <a:pt x="47" y="280"/>
                </a:lnTo>
                <a:lnTo>
                  <a:pt x="0" y="280"/>
                </a:lnTo>
                <a:lnTo>
                  <a:pt x="0" y="55"/>
                </a:lnTo>
                <a:lnTo>
                  <a:pt x="70" y="55"/>
                </a:lnTo>
                <a:lnTo>
                  <a:pt x="23" y="0"/>
                </a:lnTo>
                <a:lnTo>
                  <a:pt x="284" y="0"/>
                </a:lnTo>
                <a:lnTo>
                  <a:pt x="295" y="55"/>
                </a:lnTo>
                <a:lnTo>
                  <a:pt x="295" y="123"/>
                </a:lnTo>
                <a:lnTo>
                  <a:pt x="295" y="179"/>
                </a:lnTo>
                <a:lnTo>
                  <a:pt x="272" y="179"/>
                </a:lnTo>
                <a:lnTo>
                  <a:pt x="272" y="202"/>
                </a:lnTo>
                <a:lnTo>
                  <a:pt x="307" y="225"/>
                </a:lnTo>
                <a:lnTo>
                  <a:pt x="295" y="269"/>
                </a:lnTo>
                <a:lnTo>
                  <a:pt x="189" y="258"/>
                </a:lnTo>
                <a:lnTo>
                  <a:pt x="189" y="303"/>
                </a:lnTo>
                <a:lnTo>
                  <a:pt x="106" y="280"/>
                </a:lnTo>
                <a:lnTo>
                  <a:pt x="106" y="280"/>
                </a:lnTo>
              </a:path>
            </a:pathLst>
          </a:custGeom>
          <a:solidFill>
            <a:srgbClr val="FF0000"/>
          </a:solidFill>
          <a:ln w="9207" cap="flat" cmpd="sng">
            <a:solidFill>
              <a:schemeClr val="bg1">
                <a:lumMod val="75000"/>
              </a:schemeClr>
            </a:solidFill>
            <a:prstDash val="solid"/>
            <a:round/>
            <a:headEnd type="none" w="med" len="med"/>
            <a:tailEnd type="none" w="med" len="med"/>
          </a:ln>
          <a:effectLst/>
        </p:spPr>
        <p:txBody>
          <a:bodyPr/>
          <a:lstStyle/>
          <a:p>
            <a:endParaRPr lang="en-US"/>
          </a:p>
        </p:txBody>
      </p:sp>
      <p:sp>
        <p:nvSpPr>
          <p:cNvPr id="65671" name="Freeform 135"/>
          <p:cNvSpPr>
            <a:spLocks/>
          </p:cNvSpPr>
          <p:nvPr/>
        </p:nvSpPr>
        <p:spPr bwMode="auto">
          <a:xfrm>
            <a:off x="5478465" y="4148142"/>
            <a:ext cx="892175" cy="746125"/>
          </a:xfrm>
          <a:custGeom>
            <a:avLst/>
            <a:gdLst/>
            <a:ahLst/>
            <a:cxnLst>
              <a:cxn ang="0">
                <a:pos x="569" y="146"/>
              </a:cxn>
              <a:cxn ang="0">
                <a:pos x="545" y="225"/>
              </a:cxn>
              <a:cxn ang="0">
                <a:pos x="569" y="259"/>
              </a:cxn>
              <a:cxn ang="0">
                <a:pos x="557" y="495"/>
              </a:cxn>
              <a:cxn ang="0">
                <a:pos x="498" y="507"/>
              </a:cxn>
              <a:cxn ang="0">
                <a:pos x="438" y="484"/>
              </a:cxn>
              <a:cxn ang="0">
                <a:pos x="438" y="507"/>
              </a:cxn>
              <a:cxn ang="0">
                <a:pos x="403" y="507"/>
              </a:cxn>
              <a:cxn ang="0">
                <a:pos x="355" y="495"/>
              </a:cxn>
              <a:cxn ang="0">
                <a:pos x="355" y="473"/>
              </a:cxn>
              <a:cxn ang="0">
                <a:pos x="284" y="507"/>
              </a:cxn>
              <a:cxn ang="0">
                <a:pos x="260" y="462"/>
              </a:cxn>
              <a:cxn ang="0">
                <a:pos x="141" y="371"/>
              </a:cxn>
              <a:cxn ang="0">
                <a:pos x="214" y="270"/>
              </a:cxn>
              <a:cxn ang="0">
                <a:pos x="0" y="146"/>
              </a:cxn>
              <a:cxn ang="0">
                <a:pos x="214" y="12"/>
              </a:cxn>
              <a:cxn ang="0">
                <a:pos x="332" y="57"/>
              </a:cxn>
              <a:cxn ang="0">
                <a:pos x="473" y="68"/>
              </a:cxn>
              <a:cxn ang="0">
                <a:pos x="485" y="12"/>
              </a:cxn>
              <a:cxn ang="0">
                <a:pos x="509" y="0"/>
              </a:cxn>
              <a:cxn ang="0">
                <a:pos x="580" y="45"/>
              </a:cxn>
              <a:cxn ang="0">
                <a:pos x="569" y="91"/>
              </a:cxn>
              <a:cxn ang="0">
                <a:pos x="569" y="135"/>
              </a:cxn>
            </a:cxnLst>
            <a:rect l="0" t="0" r="r" b="b"/>
            <a:pathLst>
              <a:path w="581" h="508">
                <a:moveTo>
                  <a:pt x="569" y="146"/>
                </a:moveTo>
                <a:lnTo>
                  <a:pt x="545" y="225"/>
                </a:lnTo>
                <a:lnTo>
                  <a:pt x="569" y="259"/>
                </a:lnTo>
                <a:lnTo>
                  <a:pt x="557" y="495"/>
                </a:lnTo>
                <a:lnTo>
                  <a:pt x="498" y="507"/>
                </a:lnTo>
                <a:lnTo>
                  <a:pt x="438" y="484"/>
                </a:lnTo>
                <a:lnTo>
                  <a:pt x="438" y="507"/>
                </a:lnTo>
                <a:lnTo>
                  <a:pt x="403" y="507"/>
                </a:lnTo>
                <a:lnTo>
                  <a:pt x="355" y="495"/>
                </a:lnTo>
                <a:lnTo>
                  <a:pt x="355" y="473"/>
                </a:lnTo>
                <a:lnTo>
                  <a:pt x="284" y="507"/>
                </a:lnTo>
                <a:lnTo>
                  <a:pt x="260" y="462"/>
                </a:lnTo>
                <a:lnTo>
                  <a:pt x="141" y="371"/>
                </a:lnTo>
                <a:lnTo>
                  <a:pt x="214" y="270"/>
                </a:lnTo>
                <a:lnTo>
                  <a:pt x="0" y="146"/>
                </a:lnTo>
                <a:lnTo>
                  <a:pt x="214" y="12"/>
                </a:lnTo>
                <a:lnTo>
                  <a:pt x="332" y="57"/>
                </a:lnTo>
                <a:lnTo>
                  <a:pt x="473" y="68"/>
                </a:lnTo>
                <a:lnTo>
                  <a:pt x="485" y="12"/>
                </a:lnTo>
                <a:lnTo>
                  <a:pt x="509" y="0"/>
                </a:lnTo>
                <a:lnTo>
                  <a:pt x="580" y="45"/>
                </a:lnTo>
                <a:lnTo>
                  <a:pt x="569" y="91"/>
                </a:lnTo>
                <a:lnTo>
                  <a:pt x="569" y="135"/>
                </a:lnTo>
              </a:path>
            </a:pathLst>
          </a:custGeom>
          <a:noFill/>
          <a:ln w="9207" cap="flat" cmpd="sng">
            <a:solidFill>
              <a:schemeClr val="bg1">
                <a:lumMod val="75000"/>
              </a:schemeClr>
            </a:solidFill>
            <a:prstDash val="solid"/>
            <a:round/>
            <a:headEnd type="none" w="med" len="med"/>
            <a:tailEnd type="none" w="med" len="med"/>
          </a:ln>
          <a:effectLst/>
        </p:spPr>
        <p:txBody>
          <a:bodyPr/>
          <a:lstStyle/>
          <a:p>
            <a:endParaRPr lang="en-US"/>
          </a:p>
        </p:txBody>
      </p:sp>
      <p:sp>
        <p:nvSpPr>
          <p:cNvPr id="65672" name="Freeform 136"/>
          <p:cNvSpPr>
            <a:spLocks/>
          </p:cNvSpPr>
          <p:nvPr/>
        </p:nvSpPr>
        <p:spPr bwMode="auto">
          <a:xfrm>
            <a:off x="5478465" y="4148142"/>
            <a:ext cx="892175" cy="746125"/>
          </a:xfrm>
          <a:custGeom>
            <a:avLst/>
            <a:gdLst/>
            <a:ahLst/>
            <a:cxnLst>
              <a:cxn ang="0">
                <a:pos x="569" y="146"/>
              </a:cxn>
              <a:cxn ang="0">
                <a:pos x="569" y="146"/>
              </a:cxn>
              <a:cxn ang="0">
                <a:pos x="545" y="225"/>
              </a:cxn>
              <a:cxn ang="0">
                <a:pos x="569" y="259"/>
              </a:cxn>
              <a:cxn ang="0">
                <a:pos x="557" y="495"/>
              </a:cxn>
              <a:cxn ang="0">
                <a:pos x="498" y="507"/>
              </a:cxn>
              <a:cxn ang="0">
                <a:pos x="438" y="484"/>
              </a:cxn>
              <a:cxn ang="0">
                <a:pos x="438" y="507"/>
              </a:cxn>
              <a:cxn ang="0">
                <a:pos x="403" y="507"/>
              </a:cxn>
              <a:cxn ang="0">
                <a:pos x="355" y="495"/>
              </a:cxn>
              <a:cxn ang="0">
                <a:pos x="355" y="473"/>
              </a:cxn>
              <a:cxn ang="0">
                <a:pos x="284" y="507"/>
              </a:cxn>
              <a:cxn ang="0">
                <a:pos x="260" y="462"/>
              </a:cxn>
              <a:cxn ang="0">
                <a:pos x="141" y="371"/>
              </a:cxn>
              <a:cxn ang="0">
                <a:pos x="214" y="270"/>
              </a:cxn>
              <a:cxn ang="0">
                <a:pos x="0" y="146"/>
              </a:cxn>
              <a:cxn ang="0">
                <a:pos x="214" y="12"/>
              </a:cxn>
              <a:cxn ang="0">
                <a:pos x="332" y="57"/>
              </a:cxn>
              <a:cxn ang="0">
                <a:pos x="473" y="68"/>
              </a:cxn>
              <a:cxn ang="0">
                <a:pos x="485" y="12"/>
              </a:cxn>
              <a:cxn ang="0">
                <a:pos x="509" y="0"/>
              </a:cxn>
              <a:cxn ang="0">
                <a:pos x="580" y="45"/>
              </a:cxn>
              <a:cxn ang="0">
                <a:pos x="569" y="91"/>
              </a:cxn>
              <a:cxn ang="0">
                <a:pos x="569" y="135"/>
              </a:cxn>
              <a:cxn ang="0">
                <a:pos x="569" y="146"/>
              </a:cxn>
              <a:cxn ang="0">
                <a:pos x="569" y="146"/>
              </a:cxn>
            </a:cxnLst>
            <a:rect l="0" t="0" r="r" b="b"/>
            <a:pathLst>
              <a:path w="581" h="508">
                <a:moveTo>
                  <a:pt x="569" y="146"/>
                </a:moveTo>
                <a:lnTo>
                  <a:pt x="569" y="146"/>
                </a:lnTo>
                <a:lnTo>
                  <a:pt x="545" y="225"/>
                </a:lnTo>
                <a:lnTo>
                  <a:pt x="569" y="259"/>
                </a:lnTo>
                <a:lnTo>
                  <a:pt x="557" y="495"/>
                </a:lnTo>
                <a:lnTo>
                  <a:pt x="498" y="507"/>
                </a:lnTo>
                <a:lnTo>
                  <a:pt x="438" y="484"/>
                </a:lnTo>
                <a:lnTo>
                  <a:pt x="438" y="507"/>
                </a:lnTo>
                <a:lnTo>
                  <a:pt x="403" y="507"/>
                </a:lnTo>
                <a:lnTo>
                  <a:pt x="355" y="495"/>
                </a:lnTo>
                <a:lnTo>
                  <a:pt x="355" y="473"/>
                </a:lnTo>
                <a:lnTo>
                  <a:pt x="284" y="507"/>
                </a:lnTo>
                <a:lnTo>
                  <a:pt x="260" y="462"/>
                </a:lnTo>
                <a:lnTo>
                  <a:pt x="141" y="371"/>
                </a:lnTo>
                <a:lnTo>
                  <a:pt x="214" y="270"/>
                </a:lnTo>
                <a:lnTo>
                  <a:pt x="0" y="146"/>
                </a:lnTo>
                <a:lnTo>
                  <a:pt x="214" y="12"/>
                </a:lnTo>
                <a:lnTo>
                  <a:pt x="332" y="57"/>
                </a:lnTo>
                <a:lnTo>
                  <a:pt x="473" y="68"/>
                </a:lnTo>
                <a:lnTo>
                  <a:pt x="485" y="12"/>
                </a:lnTo>
                <a:lnTo>
                  <a:pt x="509" y="0"/>
                </a:lnTo>
                <a:lnTo>
                  <a:pt x="580" y="45"/>
                </a:lnTo>
                <a:lnTo>
                  <a:pt x="569" y="91"/>
                </a:lnTo>
                <a:lnTo>
                  <a:pt x="569" y="135"/>
                </a:lnTo>
                <a:lnTo>
                  <a:pt x="569" y="146"/>
                </a:lnTo>
                <a:lnTo>
                  <a:pt x="569" y="146"/>
                </a:lnTo>
              </a:path>
            </a:pathLst>
          </a:custGeom>
          <a:noFill/>
          <a:ln w="9207" cap="flat" cmpd="sng">
            <a:solidFill>
              <a:schemeClr val="bg1">
                <a:lumMod val="75000"/>
              </a:schemeClr>
            </a:solidFill>
            <a:prstDash val="solid"/>
            <a:round/>
            <a:headEnd type="none" w="med" len="med"/>
            <a:tailEnd type="none" w="med" len="med"/>
          </a:ln>
          <a:effectLst/>
        </p:spPr>
        <p:txBody>
          <a:bodyPr/>
          <a:lstStyle/>
          <a:p>
            <a:endParaRPr lang="en-US"/>
          </a:p>
        </p:txBody>
      </p:sp>
      <p:sp>
        <p:nvSpPr>
          <p:cNvPr id="65673" name="Freeform 137"/>
          <p:cNvSpPr>
            <a:spLocks/>
          </p:cNvSpPr>
          <p:nvPr/>
        </p:nvSpPr>
        <p:spPr bwMode="auto">
          <a:xfrm>
            <a:off x="6007101" y="2114554"/>
            <a:ext cx="782638" cy="728663"/>
          </a:xfrm>
          <a:custGeom>
            <a:avLst/>
            <a:gdLst/>
            <a:ahLst/>
            <a:cxnLst>
              <a:cxn ang="0">
                <a:pos x="236" y="359"/>
              </a:cxn>
              <a:cxn ang="0">
                <a:pos x="47" y="382"/>
              </a:cxn>
              <a:cxn ang="0">
                <a:pos x="0" y="78"/>
              </a:cxn>
              <a:cxn ang="0">
                <a:pos x="106" y="56"/>
              </a:cxn>
              <a:cxn ang="0">
                <a:pos x="509" y="0"/>
              </a:cxn>
              <a:cxn ang="0">
                <a:pos x="485" y="22"/>
              </a:cxn>
              <a:cxn ang="0">
                <a:pos x="497" y="67"/>
              </a:cxn>
              <a:cxn ang="0">
                <a:pos x="473" y="124"/>
              </a:cxn>
              <a:cxn ang="0">
                <a:pos x="403" y="202"/>
              </a:cxn>
              <a:cxn ang="0">
                <a:pos x="379" y="259"/>
              </a:cxn>
              <a:cxn ang="0">
                <a:pos x="414" y="427"/>
              </a:cxn>
              <a:cxn ang="0">
                <a:pos x="367" y="439"/>
              </a:cxn>
              <a:cxn ang="0">
                <a:pos x="367" y="462"/>
              </a:cxn>
              <a:cxn ang="0">
                <a:pos x="355" y="450"/>
              </a:cxn>
              <a:cxn ang="0">
                <a:pos x="332" y="462"/>
              </a:cxn>
              <a:cxn ang="0">
                <a:pos x="308" y="495"/>
              </a:cxn>
              <a:cxn ang="0">
                <a:pos x="260" y="472"/>
              </a:cxn>
              <a:cxn ang="0">
                <a:pos x="260" y="427"/>
              </a:cxn>
              <a:cxn ang="0">
                <a:pos x="236" y="371"/>
              </a:cxn>
            </a:cxnLst>
            <a:rect l="0" t="0" r="r" b="b"/>
            <a:pathLst>
              <a:path w="510" h="496">
                <a:moveTo>
                  <a:pt x="236" y="359"/>
                </a:moveTo>
                <a:lnTo>
                  <a:pt x="47" y="382"/>
                </a:lnTo>
                <a:lnTo>
                  <a:pt x="0" y="78"/>
                </a:lnTo>
                <a:lnTo>
                  <a:pt x="106" y="56"/>
                </a:lnTo>
                <a:lnTo>
                  <a:pt x="509" y="0"/>
                </a:lnTo>
                <a:lnTo>
                  <a:pt x="485" y="22"/>
                </a:lnTo>
                <a:lnTo>
                  <a:pt x="497" y="67"/>
                </a:lnTo>
                <a:lnTo>
                  <a:pt x="473" y="124"/>
                </a:lnTo>
                <a:lnTo>
                  <a:pt x="403" y="202"/>
                </a:lnTo>
                <a:lnTo>
                  <a:pt x="379" y="259"/>
                </a:lnTo>
                <a:lnTo>
                  <a:pt x="414" y="427"/>
                </a:lnTo>
                <a:lnTo>
                  <a:pt x="367" y="439"/>
                </a:lnTo>
                <a:lnTo>
                  <a:pt x="367" y="462"/>
                </a:lnTo>
                <a:lnTo>
                  <a:pt x="355" y="450"/>
                </a:lnTo>
                <a:lnTo>
                  <a:pt x="332" y="462"/>
                </a:lnTo>
                <a:lnTo>
                  <a:pt x="308" y="495"/>
                </a:lnTo>
                <a:lnTo>
                  <a:pt x="260" y="472"/>
                </a:lnTo>
                <a:lnTo>
                  <a:pt x="260" y="427"/>
                </a:lnTo>
                <a:lnTo>
                  <a:pt x="236" y="371"/>
                </a:lnTo>
              </a:path>
            </a:pathLst>
          </a:custGeom>
          <a:solidFill>
            <a:srgbClr val="FF0000"/>
          </a:solidFill>
          <a:ln w="9207" cap="flat" cmpd="sng">
            <a:solidFill>
              <a:schemeClr val="bg1">
                <a:lumMod val="75000"/>
              </a:schemeClr>
            </a:solidFill>
            <a:prstDash val="solid"/>
            <a:round/>
            <a:headEnd type="none" w="med" len="med"/>
            <a:tailEnd type="none" w="med" len="med"/>
          </a:ln>
          <a:effectLst/>
        </p:spPr>
        <p:txBody>
          <a:bodyPr/>
          <a:lstStyle/>
          <a:p>
            <a:endParaRPr lang="en-US"/>
          </a:p>
        </p:txBody>
      </p:sp>
      <p:sp>
        <p:nvSpPr>
          <p:cNvPr id="65674" name="Freeform 138"/>
          <p:cNvSpPr>
            <a:spLocks/>
          </p:cNvSpPr>
          <p:nvPr/>
        </p:nvSpPr>
        <p:spPr bwMode="auto">
          <a:xfrm>
            <a:off x="6007101" y="2114554"/>
            <a:ext cx="782638" cy="728663"/>
          </a:xfrm>
          <a:custGeom>
            <a:avLst/>
            <a:gdLst/>
            <a:ahLst/>
            <a:cxnLst>
              <a:cxn ang="0">
                <a:pos x="236" y="359"/>
              </a:cxn>
              <a:cxn ang="0">
                <a:pos x="236" y="359"/>
              </a:cxn>
              <a:cxn ang="0">
                <a:pos x="47" y="382"/>
              </a:cxn>
              <a:cxn ang="0">
                <a:pos x="0" y="78"/>
              </a:cxn>
              <a:cxn ang="0">
                <a:pos x="106" y="56"/>
              </a:cxn>
              <a:cxn ang="0">
                <a:pos x="509" y="0"/>
              </a:cxn>
              <a:cxn ang="0">
                <a:pos x="485" y="22"/>
              </a:cxn>
              <a:cxn ang="0">
                <a:pos x="497" y="67"/>
              </a:cxn>
              <a:cxn ang="0">
                <a:pos x="473" y="124"/>
              </a:cxn>
              <a:cxn ang="0">
                <a:pos x="403" y="202"/>
              </a:cxn>
              <a:cxn ang="0">
                <a:pos x="379" y="259"/>
              </a:cxn>
              <a:cxn ang="0">
                <a:pos x="414" y="427"/>
              </a:cxn>
              <a:cxn ang="0">
                <a:pos x="367" y="439"/>
              </a:cxn>
              <a:cxn ang="0">
                <a:pos x="367" y="462"/>
              </a:cxn>
              <a:cxn ang="0">
                <a:pos x="355" y="450"/>
              </a:cxn>
              <a:cxn ang="0">
                <a:pos x="332" y="462"/>
              </a:cxn>
              <a:cxn ang="0">
                <a:pos x="308" y="495"/>
              </a:cxn>
              <a:cxn ang="0">
                <a:pos x="260" y="472"/>
              </a:cxn>
              <a:cxn ang="0">
                <a:pos x="260" y="427"/>
              </a:cxn>
              <a:cxn ang="0">
                <a:pos x="236" y="371"/>
              </a:cxn>
              <a:cxn ang="0">
                <a:pos x="236" y="359"/>
              </a:cxn>
              <a:cxn ang="0">
                <a:pos x="236" y="359"/>
              </a:cxn>
            </a:cxnLst>
            <a:rect l="0" t="0" r="r" b="b"/>
            <a:pathLst>
              <a:path w="510" h="496">
                <a:moveTo>
                  <a:pt x="236" y="359"/>
                </a:moveTo>
                <a:lnTo>
                  <a:pt x="236" y="359"/>
                </a:lnTo>
                <a:lnTo>
                  <a:pt x="47" y="382"/>
                </a:lnTo>
                <a:lnTo>
                  <a:pt x="0" y="78"/>
                </a:lnTo>
                <a:lnTo>
                  <a:pt x="106" y="56"/>
                </a:lnTo>
                <a:lnTo>
                  <a:pt x="509" y="0"/>
                </a:lnTo>
                <a:lnTo>
                  <a:pt x="485" y="22"/>
                </a:lnTo>
                <a:lnTo>
                  <a:pt x="497" y="67"/>
                </a:lnTo>
                <a:lnTo>
                  <a:pt x="473" y="124"/>
                </a:lnTo>
                <a:lnTo>
                  <a:pt x="403" y="202"/>
                </a:lnTo>
                <a:lnTo>
                  <a:pt x="379" y="259"/>
                </a:lnTo>
                <a:lnTo>
                  <a:pt x="414" y="427"/>
                </a:lnTo>
                <a:lnTo>
                  <a:pt x="367" y="439"/>
                </a:lnTo>
                <a:lnTo>
                  <a:pt x="367" y="462"/>
                </a:lnTo>
                <a:lnTo>
                  <a:pt x="355" y="450"/>
                </a:lnTo>
                <a:lnTo>
                  <a:pt x="332" y="462"/>
                </a:lnTo>
                <a:lnTo>
                  <a:pt x="308" y="495"/>
                </a:lnTo>
                <a:lnTo>
                  <a:pt x="260" y="472"/>
                </a:lnTo>
                <a:lnTo>
                  <a:pt x="260" y="427"/>
                </a:lnTo>
                <a:lnTo>
                  <a:pt x="236" y="371"/>
                </a:lnTo>
                <a:lnTo>
                  <a:pt x="236" y="359"/>
                </a:lnTo>
                <a:lnTo>
                  <a:pt x="236" y="359"/>
                </a:lnTo>
              </a:path>
            </a:pathLst>
          </a:custGeom>
          <a:noFill/>
          <a:ln w="9207" cap="flat" cmpd="sng">
            <a:solidFill>
              <a:schemeClr val="bg1">
                <a:lumMod val="75000"/>
              </a:schemeClr>
            </a:solidFill>
            <a:prstDash val="solid"/>
            <a:round/>
            <a:headEnd type="none" w="med" len="med"/>
            <a:tailEnd type="none" w="med" len="med"/>
          </a:ln>
          <a:effectLst/>
        </p:spPr>
        <p:txBody>
          <a:bodyPr/>
          <a:lstStyle/>
          <a:p>
            <a:endParaRPr lang="en-US"/>
          </a:p>
        </p:txBody>
      </p:sp>
      <p:sp>
        <p:nvSpPr>
          <p:cNvPr id="65675" name="Freeform 139"/>
          <p:cNvSpPr>
            <a:spLocks/>
          </p:cNvSpPr>
          <p:nvPr/>
        </p:nvSpPr>
        <p:spPr bwMode="auto">
          <a:xfrm>
            <a:off x="6589715" y="2114550"/>
            <a:ext cx="327025" cy="927100"/>
          </a:xfrm>
          <a:custGeom>
            <a:avLst/>
            <a:gdLst/>
            <a:ahLst/>
            <a:cxnLst>
              <a:cxn ang="0">
                <a:pos x="47" y="630"/>
              </a:cxn>
              <a:cxn ang="0">
                <a:pos x="35" y="427"/>
              </a:cxn>
              <a:cxn ang="0">
                <a:pos x="0" y="259"/>
              </a:cxn>
              <a:cxn ang="0">
                <a:pos x="24" y="202"/>
              </a:cxn>
              <a:cxn ang="0">
                <a:pos x="94" y="124"/>
              </a:cxn>
              <a:cxn ang="0">
                <a:pos x="118" y="67"/>
              </a:cxn>
              <a:cxn ang="0">
                <a:pos x="106" y="22"/>
              </a:cxn>
              <a:cxn ang="0">
                <a:pos x="130" y="0"/>
              </a:cxn>
              <a:cxn ang="0">
                <a:pos x="154" y="0"/>
              </a:cxn>
              <a:cxn ang="0">
                <a:pos x="178" y="11"/>
              </a:cxn>
              <a:cxn ang="0">
                <a:pos x="178" y="44"/>
              </a:cxn>
              <a:cxn ang="0">
                <a:pos x="142" y="135"/>
              </a:cxn>
              <a:cxn ang="0">
                <a:pos x="142" y="179"/>
              </a:cxn>
              <a:cxn ang="0">
                <a:pos x="166" y="202"/>
              </a:cxn>
              <a:cxn ang="0">
                <a:pos x="178" y="147"/>
              </a:cxn>
              <a:cxn ang="0">
                <a:pos x="201" y="147"/>
              </a:cxn>
              <a:cxn ang="0">
                <a:pos x="213" y="147"/>
              </a:cxn>
            </a:cxnLst>
            <a:rect l="0" t="0" r="r" b="b"/>
            <a:pathLst>
              <a:path w="214" h="631">
                <a:moveTo>
                  <a:pt x="47" y="630"/>
                </a:moveTo>
                <a:lnTo>
                  <a:pt x="35" y="427"/>
                </a:lnTo>
                <a:lnTo>
                  <a:pt x="0" y="259"/>
                </a:lnTo>
                <a:lnTo>
                  <a:pt x="24" y="202"/>
                </a:lnTo>
                <a:lnTo>
                  <a:pt x="94" y="124"/>
                </a:lnTo>
                <a:lnTo>
                  <a:pt x="118" y="67"/>
                </a:lnTo>
                <a:lnTo>
                  <a:pt x="106" y="22"/>
                </a:lnTo>
                <a:lnTo>
                  <a:pt x="130" y="0"/>
                </a:lnTo>
                <a:lnTo>
                  <a:pt x="154" y="0"/>
                </a:lnTo>
                <a:lnTo>
                  <a:pt x="178" y="11"/>
                </a:lnTo>
                <a:lnTo>
                  <a:pt x="178" y="44"/>
                </a:lnTo>
                <a:lnTo>
                  <a:pt x="142" y="135"/>
                </a:lnTo>
                <a:lnTo>
                  <a:pt x="142" y="179"/>
                </a:lnTo>
                <a:lnTo>
                  <a:pt x="166" y="202"/>
                </a:lnTo>
                <a:lnTo>
                  <a:pt x="178" y="147"/>
                </a:lnTo>
                <a:lnTo>
                  <a:pt x="201" y="147"/>
                </a:lnTo>
                <a:lnTo>
                  <a:pt x="213" y="147"/>
                </a:lnTo>
              </a:path>
            </a:pathLst>
          </a:custGeom>
          <a:noFill/>
          <a:ln w="9207" cap="flat" cmpd="sng">
            <a:solidFill>
              <a:schemeClr val="bg1">
                <a:lumMod val="75000"/>
              </a:schemeClr>
            </a:solidFill>
            <a:prstDash val="solid"/>
            <a:round/>
            <a:headEnd type="none" w="med" len="med"/>
            <a:tailEnd type="none" w="med" len="med"/>
          </a:ln>
          <a:effectLst/>
        </p:spPr>
        <p:txBody>
          <a:bodyPr/>
          <a:lstStyle/>
          <a:p>
            <a:endParaRPr lang="en-US"/>
          </a:p>
        </p:txBody>
      </p:sp>
      <p:sp>
        <p:nvSpPr>
          <p:cNvPr id="65676" name="Freeform 140"/>
          <p:cNvSpPr>
            <a:spLocks/>
          </p:cNvSpPr>
          <p:nvPr/>
        </p:nvSpPr>
        <p:spPr bwMode="auto">
          <a:xfrm>
            <a:off x="6589713" y="2114554"/>
            <a:ext cx="400050" cy="1076325"/>
          </a:xfrm>
          <a:custGeom>
            <a:avLst/>
            <a:gdLst/>
            <a:ahLst/>
            <a:cxnLst>
              <a:cxn ang="0">
                <a:pos x="47" y="630"/>
              </a:cxn>
              <a:cxn ang="0">
                <a:pos x="35" y="427"/>
              </a:cxn>
              <a:cxn ang="0">
                <a:pos x="0" y="259"/>
              </a:cxn>
              <a:cxn ang="0">
                <a:pos x="24" y="202"/>
              </a:cxn>
              <a:cxn ang="0">
                <a:pos x="94" y="124"/>
              </a:cxn>
              <a:cxn ang="0">
                <a:pos x="118" y="67"/>
              </a:cxn>
              <a:cxn ang="0">
                <a:pos x="106" y="22"/>
              </a:cxn>
              <a:cxn ang="0">
                <a:pos x="130" y="0"/>
              </a:cxn>
              <a:cxn ang="0">
                <a:pos x="154" y="0"/>
              </a:cxn>
              <a:cxn ang="0">
                <a:pos x="178" y="11"/>
              </a:cxn>
              <a:cxn ang="0">
                <a:pos x="178" y="44"/>
              </a:cxn>
              <a:cxn ang="0">
                <a:pos x="142" y="135"/>
              </a:cxn>
              <a:cxn ang="0">
                <a:pos x="142" y="179"/>
              </a:cxn>
              <a:cxn ang="0">
                <a:pos x="166" y="202"/>
              </a:cxn>
              <a:cxn ang="0">
                <a:pos x="178" y="147"/>
              </a:cxn>
              <a:cxn ang="0">
                <a:pos x="201" y="147"/>
              </a:cxn>
              <a:cxn ang="0">
                <a:pos x="213" y="147"/>
              </a:cxn>
              <a:cxn ang="0">
                <a:pos x="213" y="147"/>
              </a:cxn>
              <a:cxn ang="0">
                <a:pos x="225" y="191"/>
              </a:cxn>
              <a:cxn ang="0">
                <a:pos x="260" y="225"/>
              </a:cxn>
              <a:cxn ang="0">
                <a:pos x="260" y="416"/>
              </a:cxn>
              <a:cxn ang="0">
                <a:pos x="260" y="731"/>
              </a:cxn>
              <a:cxn ang="0">
                <a:pos x="154" y="719"/>
              </a:cxn>
              <a:cxn ang="0">
                <a:pos x="24" y="731"/>
              </a:cxn>
              <a:cxn ang="0">
                <a:pos x="47" y="630"/>
              </a:cxn>
            </a:cxnLst>
            <a:rect l="0" t="0" r="r" b="b"/>
            <a:pathLst>
              <a:path w="261" h="732">
                <a:moveTo>
                  <a:pt x="47" y="630"/>
                </a:moveTo>
                <a:lnTo>
                  <a:pt x="35" y="427"/>
                </a:lnTo>
                <a:lnTo>
                  <a:pt x="0" y="259"/>
                </a:lnTo>
                <a:lnTo>
                  <a:pt x="24" y="202"/>
                </a:lnTo>
                <a:lnTo>
                  <a:pt x="94" y="124"/>
                </a:lnTo>
                <a:lnTo>
                  <a:pt x="118" y="67"/>
                </a:lnTo>
                <a:lnTo>
                  <a:pt x="106" y="22"/>
                </a:lnTo>
                <a:lnTo>
                  <a:pt x="130" y="0"/>
                </a:lnTo>
                <a:lnTo>
                  <a:pt x="154" y="0"/>
                </a:lnTo>
                <a:lnTo>
                  <a:pt x="178" y="11"/>
                </a:lnTo>
                <a:lnTo>
                  <a:pt x="178" y="44"/>
                </a:lnTo>
                <a:lnTo>
                  <a:pt x="142" y="135"/>
                </a:lnTo>
                <a:lnTo>
                  <a:pt x="142" y="179"/>
                </a:lnTo>
                <a:lnTo>
                  <a:pt x="166" y="202"/>
                </a:lnTo>
                <a:lnTo>
                  <a:pt x="178" y="147"/>
                </a:lnTo>
                <a:lnTo>
                  <a:pt x="201" y="147"/>
                </a:lnTo>
                <a:lnTo>
                  <a:pt x="213" y="147"/>
                </a:lnTo>
                <a:lnTo>
                  <a:pt x="213" y="147"/>
                </a:lnTo>
                <a:lnTo>
                  <a:pt x="225" y="191"/>
                </a:lnTo>
                <a:lnTo>
                  <a:pt x="260" y="225"/>
                </a:lnTo>
                <a:lnTo>
                  <a:pt x="260" y="416"/>
                </a:lnTo>
                <a:lnTo>
                  <a:pt x="260" y="731"/>
                </a:lnTo>
                <a:lnTo>
                  <a:pt x="154" y="719"/>
                </a:lnTo>
                <a:lnTo>
                  <a:pt x="24" y="731"/>
                </a:lnTo>
                <a:lnTo>
                  <a:pt x="47" y="630"/>
                </a:lnTo>
              </a:path>
            </a:pathLst>
          </a:custGeom>
          <a:noFill/>
          <a:ln w="9207" cap="flat" cmpd="sng">
            <a:solidFill>
              <a:schemeClr val="bg1">
                <a:lumMod val="75000"/>
              </a:schemeClr>
            </a:solidFill>
            <a:prstDash val="solid"/>
            <a:round/>
            <a:headEnd type="none" w="med" len="med"/>
            <a:tailEnd type="none" w="med" len="med"/>
          </a:ln>
          <a:effectLst/>
        </p:spPr>
        <p:txBody>
          <a:bodyPr/>
          <a:lstStyle/>
          <a:p>
            <a:endParaRPr lang="en-US"/>
          </a:p>
        </p:txBody>
      </p:sp>
      <p:sp>
        <p:nvSpPr>
          <p:cNvPr id="65677" name="Freeform 141"/>
          <p:cNvSpPr>
            <a:spLocks/>
          </p:cNvSpPr>
          <p:nvPr/>
        </p:nvSpPr>
        <p:spPr bwMode="auto">
          <a:xfrm>
            <a:off x="6589713" y="2114554"/>
            <a:ext cx="400050" cy="1076325"/>
          </a:xfrm>
          <a:custGeom>
            <a:avLst/>
            <a:gdLst/>
            <a:ahLst/>
            <a:cxnLst>
              <a:cxn ang="0">
                <a:pos x="47" y="630"/>
              </a:cxn>
              <a:cxn ang="0">
                <a:pos x="47" y="630"/>
              </a:cxn>
              <a:cxn ang="0">
                <a:pos x="35" y="427"/>
              </a:cxn>
              <a:cxn ang="0">
                <a:pos x="0" y="259"/>
              </a:cxn>
              <a:cxn ang="0">
                <a:pos x="24" y="202"/>
              </a:cxn>
              <a:cxn ang="0">
                <a:pos x="94" y="124"/>
              </a:cxn>
              <a:cxn ang="0">
                <a:pos x="118" y="67"/>
              </a:cxn>
              <a:cxn ang="0">
                <a:pos x="106" y="22"/>
              </a:cxn>
              <a:cxn ang="0">
                <a:pos x="130" y="0"/>
              </a:cxn>
              <a:cxn ang="0">
                <a:pos x="154" y="0"/>
              </a:cxn>
              <a:cxn ang="0">
                <a:pos x="178" y="11"/>
              </a:cxn>
              <a:cxn ang="0">
                <a:pos x="178" y="44"/>
              </a:cxn>
              <a:cxn ang="0">
                <a:pos x="142" y="135"/>
              </a:cxn>
              <a:cxn ang="0">
                <a:pos x="142" y="179"/>
              </a:cxn>
              <a:cxn ang="0">
                <a:pos x="166" y="202"/>
              </a:cxn>
              <a:cxn ang="0">
                <a:pos x="178" y="147"/>
              </a:cxn>
              <a:cxn ang="0">
                <a:pos x="201" y="147"/>
              </a:cxn>
              <a:cxn ang="0">
                <a:pos x="213" y="147"/>
              </a:cxn>
              <a:cxn ang="0">
                <a:pos x="213" y="147"/>
              </a:cxn>
              <a:cxn ang="0">
                <a:pos x="225" y="191"/>
              </a:cxn>
              <a:cxn ang="0">
                <a:pos x="260" y="225"/>
              </a:cxn>
              <a:cxn ang="0">
                <a:pos x="260" y="416"/>
              </a:cxn>
              <a:cxn ang="0">
                <a:pos x="260" y="731"/>
              </a:cxn>
              <a:cxn ang="0">
                <a:pos x="154" y="719"/>
              </a:cxn>
              <a:cxn ang="0">
                <a:pos x="24" y="731"/>
              </a:cxn>
              <a:cxn ang="0">
                <a:pos x="47" y="630"/>
              </a:cxn>
              <a:cxn ang="0">
                <a:pos x="47" y="630"/>
              </a:cxn>
            </a:cxnLst>
            <a:rect l="0" t="0" r="r" b="b"/>
            <a:pathLst>
              <a:path w="261" h="732">
                <a:moveTo>
                  <a:pt x="47" y="630"/>
                </a:moveTo>
                <a:lnTo>
                  <a:pt x="47" y="630"/>
                </a:lnTo>
                <a:lnTo>
                  <a:pt x="35" y="427"/>
                </a:lnTo>
                <a:lnTo>
                  <a:pt x="0" y="259"/>
                </a:lnTo>
                <a:lnTo>
                  <a:pt x="24" y="202"/>
                </a:lnTo>
                <a:lnTo>
                  <a:pt x="94" y="124"/>
                </a:lnTo>
                <a:lnTo>
                  <a:pt x="118" y="67"/>
                </a:lnTo>
                <a:lnTo>
                  <a:pt x="106" y="22"/>
                </a:lnTo>
                <a:lnTo>
                  <a:pt x="130" y="0"/>
                </a:lnTo>
                <a:lnTo>
                  <a:pt x="154" y="0"/>
                </a:lnTo>
                <a:lnTo>
                  <a:pt x="178" y="11"/>
                </a:lnTo>
                <a:lnTo>
                  <a:pt x="178" y="44"/>
                </a:lnTo>
                <a:lnTo>
                  <a:pt x="142" y="135"/>
                </a:lnTo>
                <a:lnTo>
                  <a:pt x="142" y="179"/>
                </a:lnTo>
                <a:lnTo>
                  <a:pt x="166" y="202"/>
                </a:lnTo>
                <a:lnTo>
                  <a:pt x="178" y="147"/>
                </a:lnTo>
                <a:lnTo>
                  <a:pt x="201" y="147"/>
                </a:lnTo>
                <a:lnTo>
                  <a:pt x="213" y="147"/>
                </a:lnTo>
                <a:lnTo>
                  <a:pt x="213" y="147"/>
                </a:lnTo>
                <a:lnTo>
                  <a:pt x="225" y="191"/>
                </a:lnTo>
                <a:lnTo>
                  <a:pt x="260" y="225"/>
                </a:lnTo>
                <a:lnTo>
                  <a:pt x="260" y="416"/>
                </a:lnTo>
                <a:lnTo>
                  <a:pt x="260" y="731"/>
                </a:lnTo>
                <a:lnTo>
                  <a:pt x="154" y="719"/>
                </a:lnTo>
                <a:lnTo>
                  <a:pt x="24" y="731"/>
                </a:lnTo>
                <a:lnTo>
                  <a:pt x="47" y="630"/>
                </a:lnTo>
                <a:lnTo>
                  <a:pt x="47" y="630"/>
                </a:lnTo>
              </a:path>
            </a:pathLst>
          </a:custGeom>
          <a:noFill/>
          <a:ln w="9207" cap="flat" cmpd="sng">
            <a:solidFill>
              <a:schemeClr val="bg1">
                <a:lumMod val="75000"/>
              </a:schemeClr>
            </a:solidFill>
            <a:prstDash val="solid"/>
            <a:round/>
            <a:headEnd type="none" w="med" len="med"/>
            <a:tailEnd type="none" w="med" len="med"/>
          </a:ln>
          <a:effectLst/>
        </p:spPr>
        <p:txBody>
          <a:bodyPr/>
          <a:lstStyle/>
          <a:p>
            <a:endParaRPr lang="en-US"/>
          </a:p>
        </p:txBody>
      </p:sp>
      <p:sp>
        <p:nvSpPr>
          <p:cNvPr id="65678" name="Freeform 142"/>
          <p:cNvSpPr>
            <a:spLocks/>
          </p:cNvSpPr>
          <p:nvPr/>
        </p:nvSpPr>
        <p:spPr bwMode="auto">
          <a:xfrm>
            <a:off x="2841626" y="2708279"/>
            <a:ext cx="676275" cy="415925"/>
          </a:xfrm>
          <a:custGeom>
            <a:avLst/>
            <a:gdLst/>
            <a:ahLst/>
            <a:cxnLst>
              <a:cxn ang="0">
                <a:pos x="273" y="68"/>
              </a:cxn>
              <a:cxn ang="0">
                <a:pos x="426" y="0"/>
              </a:cxn>
              <a:cxn ang="0">
                <a:pos x="439" y="271"/>
              </a:cxn>
              <a:cxn ang="0">
                <a:pos x="273" y="282"/>
              </a:cxn>
              <a:cxn ang="0">
                <a:pos x="154" y="282"/>
              </a:cxn>
              <a:cxn ang="0">
                <a:pos x="154" y="260"/>
              </a:cxn>
              <a:cxn ang="0">
                <a:pos x="0" y="260"/>
              </a:cxn>
              <a:cxn ang="0">
                <a:pos x="0" y="58"/>
              </a:cxn>
              <a:cxn ang="0">
                <a:pos x="177" y="46"/>
              </a:cxn>
            </a:cxnLst>
            <a:rect l="0" t="0" r="r" b="b"/>
            <a:pathLst>
              <a:path w="440" h="283">
                <a:moveTo>
                  <a:pt x="273" y="68"/>
                </a:moveTo>
                <a:lnTo>
                  <a:pt x="426" y="0"/>
                </a:lnTo>
                <a:lnTo>
                  <a:pt x="439" y="271"/>
                </a:lnTo>
                <a:lnTo>
                  <a:pt x="273" y="282"/>
                </a:lnTo>
                <a:lnTo>
                  <a:pt x="154" y="282"/>
                </a:lnTo>
                <a:lnTo>
                  <a:pt x="154" y="260"/>
                </a:lnTo>
                <a:lnTo>
                  <a:pt x="0" y="260"/>
                </a:lnTo>
                <a:lnTo>
                  <a:pt x="0" y="58"/>
                </a:lnTo>
                <a:lnTo>
                  <a:pt x="177" y="46"/>
                </a:lnTo>
              </a:path>
            </a:pathLst>
          </a:custGeom>
          <a:noFill/>
          <a:ln w="9207" cap="flat" cmpd="sng">
            <a:solidFill>
              <a:schemeClr val="bg1">
                <a:lumMod val="75000"/>
              </a:schemeClr>
            </a:solidFill>
            <a:prstDash val="solid"/>
            <a:round/>
            <a:headEnd type="none" w="med" len="med"/>
            <a:tailEnd type="none" w="med" len="med"/>
          </a:ln>
          <a:effectLst/>
        </p:spPr>
        <p:txBody>
          <a:bodyPr/>
          <a:lstStyle/>
          <a:p>
            <a:endParaRPr lang="en-US"/>
          </a:p>
        </p:txBody>
      </p:sp>
      <p:sp>
        <p:nvSpPr>
          <p:cNvPr id="65679" name="Freeform 143"/>
          <p:cNvSpPr>
            <a:spLocks/>
          </p:cNvSpPr>
          <p:nvPr/>
        </p:nvSpPr>
        <p:spPr bwMode="auto">
          <a:xfrm>
            <a:off x="2841626" y="2708279"/>
            <a:ext cx="676275" cy="415925"/>
          </a:xfrm>
          <a:custGeom>
            <a:avLst/>
            <a:gdLst/>
            <a:ahLst/>
            <a:cxnLst>
              <a:cxn ang="0">
                <a:pos x="273" y="68"/>
              </a:cxn>
              <a:cxn ang="0">
                <a:pos x="273" y="68"/>
              </a:cxn>
              <a:cxn ang="0">
                <a:pos x="426" y="0"/>
              </a:cxn>
              <a:cxn ang="0">
                <a:pos x="439" y="271"/>
              </a:cxn>
              <a:cxn ang="0">
                <a:pos x="273" y="282"/>
              </a:cxn>
              <a:cxn ang="0">
                <a:pos x="154" y="282"/>
              </a:cxn>
              <a:cxn ang="0">
                <a:pos x="154" y="260"/>
              </a:cxn>
              <a:cxn ang="0">
                <a:pos x="0" y="260"/>
              </a:cxn>
              <a:cxn ang="0">
                <a:pos x="0" y="58"/>
              </a:cxn>
              <a:cxn ang="0">
                <a:pos x="177" y="46"/>
              </a:cxn>
              <a:cxn ang="0">
                <a:pos x="273" y="68"/>
              </a:cxn>
              <a:cxn ang="0">
                <a:pos x="273" y="68"/>
              </a:cxn>
            </a:cxnLst>
            <a:rect l="0" t="0" r="r" b="b"/>
            <a:pathLst>
              <a:path w="440" h="283">
                <a:moveTo>
                  <a:pt x="273" y="68"/>
                </a:moveTo>
                <a:lnTo>
                  <a:pt x="273" y="68"/>
                </a:lnTo>
                <a:lnTo>
                  <a:pt x="426" y="0"/>
                </a:lnTo>
                <a:lnTo>
                  <a:pt x="439" y="271"/>
                </a:lnTo>
                <a:lnTo>
                  <a:pt x="273" y="282"/>
                </a:lnTo>
                <a:lnTo>
                  <a:pt x="154" y="282"/>
                </a:lnTo>
                <a:lnTo>
                  <a:pt x="154" y="260"/>
                </a:lnTo>
                <a:lnTo>
                  <a:pt x="0" y="260"/>
                </a:lnTo>
                <a:lnTo>
                  <a:pt x="0" y="58"/>
                </a:lnTo>
                <a:lnTo>
                  <a:pt x="177" y="46"/>
                </a:lnTo>
                <a:lnTo>
                  <a:pt x="273" y="68"/>
                </a:lnTo>
                <a:lnTo>
                  <a:pt x="273" y="68"/>
                </a:lnTo>
              </a:path>
            </a:pathLst>
          </a:custGeom>
          <a:noFill/>
          <a:ln w="9207" cap="flat" cmpd="sng">
            <a:solidFill>
              <a:schemeClr val="bg1">
                <a:lumMod val="75000"/>
              </a:schemeClr>
            </a:solidFill>
            <a:prstDash val="solid"/>
            <a:round/>
            <a:headEnd type="none" w="med" len="med"/>
            <a:tailEnd type="none" w="med" len="med"/>
          </a:ln>
          <a:effectLst/>
        </p:spPr>
        <p:txBody>
          <a:bodyPr/>
          <a:lstStyle/>
          <a:p>
            <a:endParaRPr lang="en-US"/>
          </a:p>
        </p:txBody>
      </p:sp>
      <p:sp>
        <p:nvSpPr>
          <p:cNvPr id="65680" name="Freeform 144"/>
          <p:cNvSpPr>
            <a:spLocks/>
          </p:cNvSpPr>
          <p:nvPr/>
        </p:nvSpPr>
        <p:spPr bwMode="auto">
          <a:xfrm>
            <a:off x="6316665" y="5154617"/>
            <a:ext cx="527050" cy="598487"/>
          </a:xfrm>
          <a:custGeom>
            <a:avLst/>
            <a:gdLst/>
            <a:ahLst/>
            <a:cxnLst>
              <a:cxn ang="0">
                <a:pos x="213" y="12"/>
              </a:cxn>
              <a:cxn ang="0">
                <a:pos x="296" y="0"/>
              </a:cxn>
              <a:cxn ang="0">
                <a:pos x="296" y="57"/>
              </a:cxn>
              <a:cxn ang="0">
                <a:pos x="344" y="124"/>
              </a:cxn>
              <a:cxn ang="0">
                <a:pos x="178" y="226"/>
              </a:cxn>
              <a:cxn ang="0">
                <a:pos x="225" y="304"/>
              </a:cxn>
              <a:cxn ang="0">
                <a:pos x="225" y="316"/>
              </a:cxn>
              <a:cxn ang="0">
                <a:pos x="213" y="360"/>
              </a:cxn>
              <a:cxn ang="0">
                <a:pos x="202" y="349"/>
              </a:cxn>
              <a:cxn ang="0">
                <a:pos x="154" y="383"/>
              </a:cxn>
              <a:cxn ang="0">
                <a:pos x="154" y="406"/>
              </a:cxn>
              <a:cxn ang="0">
                <a:pos x="131" y="406"/>
              </a:cxn>
              <a:cxn ang="0">
                <a:pos x="59" y="383"/>
              </a:cxn>
              <a:cxn ang="0">
                <a:pos x="83" y="248"/>
              </a:cxn>
              <a:cxn ang="0">
                <a:pos x="83" y="191"/>
              </a:cxn>
              <a:cxn ang="0">
                <a:pos x="71" y="158"/>
              </a:cxn>
              <a:cxn ang="0">
                <a:pos x="59" y="169"/>
              </a:cxn>
              <a:cxn ang="0">
                <a:pos x="59" y="135"/>
              </a:cxn>
              <a:cxn ang="0">
                <a:pos x="12" y="102"/>
              </a:cxn>
              <a:cxn ang="0">
                <a:pos x="35" y="69"/>
              </a:cxn>
              <a:cxn ang="0">
                <a:pos x="0" y="46"/>
              </a:cxn>
              <a:cxn ang="0">
                <a:pos x="131" y="23"/>
              </a:cxn>
            </a:cxnLst>
            <a:rect l="0" t="0" r="r" b="b"/>
            <a:pathLst>
              <a:path w="345" h="407">
                <a:moveTo>
                  <a:pt x="213" y="12"/>
                </a:moveTo>
                <a:lnTo>
                  <a:pt x="296" y="0"/>
                </a:lnTo>
                <a:lnTo>
                  <a:pt x="296" y="57"/>
                </a:lnTo>
                <a:lnTo>
                  <a:pt x="344" y="124"/>
                </a:lnTo>
                <a:lnTo>
                  <a:pt x="178" y="226"/>
                </a:lnTo>
                <a:lnTo>
                  <a:pt x="225" y="304"/>
                </a:lnTo>
                <a:lnTo>
                  <a:pt x="225" y="316"/>
                </a:lnTo>
                <a:lnTo>
                  <a:pt x="213" y="360"/>
                </a:lnTo>
                <a:lnTo>
                  <a:pt x="202" y="349"/>
                </a:lnTo>
                <a:lnTo>
                  <a:pt x="154" y="383"/>
                </a:lnTo>
                <a:lnTo>
                  <a:pt x="154" y="406"/>
                </a:lnTo>
                <a:lnTo>
                  <a:pt x="131" y="406"/>
                </a:lnTo>
                <a:lnTo>
                  <a:pt x="59" y="383"/>
                </a:lnTo>
                <a:lnTo>
                  <a:pt x="83" y="248"/>
                </a:lnTo>
                <a:lnTo>
                  <a:pt x="83" y="191"/>
                </a:lnTo>
                <a:lnTo>
                  <a:pt x="71" y="158"/>
                </a:lnTo>
                <a:lnTo>
                  <a:pt x="59" y="169"/>
                </a:lnTo>
                <a:lnTo>
                  <a:pt x="59" y="135"/>
                </a:lnTo>
                <a:lnTo>
                  <a:pt x="12" y="102"/>
                </a:lnTo>
                <a:lnTo>
                  <a:pt x="35" y="69"/>
                </a:lnTo>
                <a:lnTo>
                  <a:pt x="0" y="46"/>
                </a:lnTo>
                <a:lnTo>
                  <a:pt x="131" y="23"/>
                </a:lnTo>
              </a:path>
            </a:pathLst>
          </a:custGeom>
          <a:noFill/>
          <a:ln w="9207" cap="flat" cmpd="sng">
            <a:solidFill>
              <a:schemeClr val="bg1">
                <a:lumMod val="75000"/>
              </a:schemeClr>
            </a:solidFill>
            <a:prstDash val="solid"/>
            <a:round/>
            <a:headEnd type="none" w="med" len="med"/>
            <a:tailEnd type="none" w="med" len="med"/>
          </a:ln>
          <a:effectLst/>
        </p:spPr>
        <p:txBody>
          <a:bodyPr/>
          <a:lstStyle/>
          <a:p>
            <a:endParaRPr lang="en-US"/>
          </a:p>
        </p:txBody>
      </p:sp>
      <p:sp>
        <p:nvSpPr>
          <p:cNvPr id="65681" name="Freeform 145"/>
          <p:cNvSpPr>
            <a:spLocks/>
          </p:cNvSpPr>
          <p:nvPr/>
        </p:nvSpPr>
        <p:spPr bwMode="auto">
          <a:xfrm>
            <a:off x="6316665" y="5154617"/>
            <a:ext cx="527050" cy="598487"/>
          </a:xfrm>
          <a:custGeom>
            <a:avLst/>
            <a:gdLst/>
            <a:ahLst/>
            <a:cxnLst>
              <a:cxn ang="0">
                <a:pos x="213" y="12"/>
              </a:cxn>
              <a:cxn ang="0">
                <a:pos x="213" y="12"/>
              </a:cxn>
              <a:cxn ang="0">
                <a:pos x="296" y="0"/>
              </a:cxn>
              <a:cxn ang="0">
                <a:pos x="296" y="57"/>
              </a:cxn>
              <a:cxn ang="0">
                <a:pos x="344" y="124"/>
              </a:cxn>
              <a:cxn ang="0">
                <a:pos x="178" y="226"/>
              </a:cxn>
              <a:cxn ang="0">
                <a:pos x="225" y="304"/>
              </a:cxn>
              <a:cxn ang="0">
                <a:pos x="225" y="316"/>
              </a:cxn>
              <a:cxn ang="0">
                <a:pos x="213" y="360"/>
              </a:cxn>
              <a:cxn ang="0">
                <a:pos x="202" y="349"/>
              </a:cxn>
              <a:cxn ang="0">
                <a:pos x="154" y="383"/>
              </a:cxn>
              <a:cxn ang="0">
                <a:pos x="154" y="406"/>
              </a:cxn>
              <a:cxn ang="0">
                <a:pos x="131" y="406"/>
              </a:cxn>
              <a:cxn ang="0">
                <a:pos x="59" y="383"/>
              </a:cxn>
              <a:cxn ang="0">
                <a:pos x="83" y="248"/>
              </a:cxn>
              <a:cxn ang="0">
                <a:pos x="83" y="191"/>
              </a:cxn>
              <a:cxn ang="0">
                <a:pos x="71" y="158"/>
              </a:cxn>
              <a:cxn ang="0">
                <a:pos x="59" y="169"/>
              </a:cxn>
              <a:cxn ang="0">
                <a:pos x="59" y="135"/>
              </a:cxn>
              <a:cxn ang="0">
                <a:pos x="12" y="102"/>
              </a:cxn>
              <a:cxn ang="0">
                <a:pos x="35" y="69"/>
              </a:cxn>
              <a:cxn ang="0">
                <a:pos x="0" y="46"/>
              </a:cxn>
              <a:cxn ang="0">
                <a:pos x="131" y="23"/>
              </a:cxn>
              <a:cxn ang="0">
                <a:pos x="213" y="12"/>
              </a:cxn>
              <a:cxn ang="0">
                <a:pos x="213" y="12"/>
              </a:cxn>
            </a:cxnLst>
            <a:rect l="0" t="0" r="r" b="b"/>
            <a:pathLst>
              <a:path w="345" h="407">
                <a:moveTo>
                  <a:pt x="213" y="12"/>
                </a:moveTo>
                <a:lnTo>
                  <a:pt x="213" y="12"/>
                </a:lnTo>
                <a:lnTo>
                  <a:pt x="296" y="0"/>
                </a:lnTo>
                <a:lnTo>
                  <a:pt x="296" y="57"/>
                </a:lnTo>
                <a:lnTo>
                  <a:pt x="344" y="124"/>
                </a:lnTo>
                <a:lnTo>
                  <a:pt x="178" y="226"/>
                </a:lnTo>
                <a:lnTo>
                  <a:pt x="225" y="304"/>
                </a:lnTo>
                <a:lnTo>
                  <a:pt x="225" y="316"/>
                </a:lnTo>
                <a:lnTo>
                  <a:pt x="213" y="360"/>
                </a:lnTo>
                <a:lnTo>
                  <a:pt x="202" y="349"/>
                </a:lnTo>
                <a:lnTo>
                  <a:pt x="154" y="383"/>
                </a:lnTo>
                <a:lnTo>
                  <a:pt x="154" y="406"/>
                </a:lnTo>
                <a:lnTo>
                  <a:pt x="131" y="406"/>
                </a:lnTo>
                <a:lnTo>
                  <a:pt x="59" y="383"/>
                </a:lnTo>
                <a:lnTo>
                  <a:pt x="83" y="248"/>
                </a:lnTo>
                <a:lnTo>
                  <a:pt x="83" y="191"/>
                </a:lnTo>
                <a:lnTo>
                  <a:pt x="71" y="158"/>
                </a:lnTo>
                <a:lnTo>
                  <a:pt x="59" y="169"/>
                </a:lnTo>
                <a:lnTo>
                  <a:pt x="59" y="135"/>
                </a:lnTo>
                <a:lnTo>
                  <a:pt x="12" y="102"/>
                </a:lnTo>
                <a:lnTo>
                  <a:pt x="35" y="69"/>
                </a:lnTo>
                <a:lnTo>
                  <a:pt x="0" y="46"/>
                </a:lnTo>
                <a:lnTo>
                  <a:pt x="131" y="23"/>
                </a:lnTo>
                <a:lnTo>
                  <a:pt x="213" y="12"/>
                </a:lnTo>
                <a:lnTo>
                  <a:pt x="213" y="12"/>
                </a:lnTo>
              </a:path>
            </a:pathLst>
          </a:custGeom>
          <a:solidFill>
            <a:srgbClr val="FF0000"/>
          </a:solidFill>
          <a:ln w="9271" cap="flat" cmpd="sng">
            <a:solidFill>
              <a:schemeClr val="bg1">
                <a:lumMod val="75000"/>
              </a:schemeClr>
            </a:solidFill>
            <a:prstDash val="solid"/>
            <a:round/>
            <a:headEnd type="none" w="med" len="med"/>
            <a:tailEnd type="none" w="med" len="med"/>
          </a:ln>
          <a:effectLst/>
        </p:spPr>
        <p:txBody>
          <a:bodyPr/>
          <a:lstStyle/>
          <a:p>
            <a:endParaRPr lang="en-US"/>
          </a:p>
        </p:txBody>
      </p:sp>
      <p:sp>
        <p:nvSpPr>
          <p:cNvPr id="65682" name="Freeform 146"/>
          <p:cNvSpPr>
            <a:spLocks/>
          </p:cNvSpPr>
          <p:nvPr/>
        </p:nvSpPr>
        <p:spPr bwMode="auto">
          <a:xfrm>
            <a:off x="1714501" y="3271842"/>
            <a:ext cx="547688" cy="446087"/>
          </a:xfrm>
          <a:custGeom>
            <a:avLst/>
            <a:gdLst/>
            <a:ahLst/>
            <a:cxnLst>
              <a:cxn ang="0">
                <a:pos x="0" y="292"/>
              </a:cxn>
              <a:cxn ang="0">
                <a:pos x="0" y="281"/>
              </a:cxn>
              <a:cxn ang="0">
                <a:pos x="12" y="79"/>
              </a:cxn>
              <a:cxn ang="0">
                <a:pos x="0" y="79"/>
              </a:cxn>
              <a:cxn ang="0">
                <a:pos x="0" y="0"/>
              </a:cxn>
              <a:cxn ang="0">
                <a:pos x="12" y="0"/>
              </a:cxn>
              <a:cxn ang="0">
                <a:pos x="119" y="0"/>
              </a:cxn>
              <a:cxn ang="0">
                <a:pos x="356" y="12"/>
              </a:cxn>
              <a:cxn ang="0">
                <a:pos x="344" y="181"/>
              </a:cxn>
              <a:cxn ang="0">
                <a:pos x="320" y="225"/>
              </a:cxn>
              <a:cxn ang="0">
                <a:pos x="297" y="237"/>
              </a:cxn>
              <a:cxn ang="0">
                <a:pos x="307" y="248"/>
              </a:cxn>
              <a:cxn ang="0">
                <a:pos x="284" y="259"/>
              </a:cxn>
              <a:cxn ang="0">
                <a:pos x="297" y="259"/>
              </a:cxn>
              <a:cxn ang="0">
                <a:pos x="273" y="292"/>
              </a:cxn>
              <a:cxn ang="0">
                <a:pos x="284" y="303"/>
              </a:cxn>
              <a:cxn ang="0">
                <a:pos x="106" y="292"/>
              </a:cxn>
              <a:cxn ang="0">
                <a:pos x="12" y="292"/>
              </a:cxn>
            </a:cxnLst>
            <a:rect l="0" t="0" r="r" b="b"/>
            <a:pathLst>
              <a:path w="357" h="304">
                <a:moveTo>
                  <a:pt x="0" y="292"/>
                </a:moveTo>
                <a:lnTo>
                  <a:pt x="0" y="281"/>
                </a:lnTo>
                <a:lnTo>
                  <a:pt x="12" y="79"/>
                </a:lnTo>
                <a:lnTo>
                  <a:pt x="0" y="79"/>
                </a:lnTo>
                <a:lnTo>
                  <a:pt x="0" y="0"/>
                </a:lnTo>
                <a:lnTo>
                  <a:pt x="12" y="0"/>
                </a:lnTo>
                <a:lnTo>
                  <a:pt x="119" y="0"/>
                </a:lnTo>
                <a:lnTo>
                  <a:pt x="356" y="12"/>
                </a:lnTo>
                <a:lnTo>
                  <a:pt x="344" y="181"/>
                </a:lnTo>
                <a:lnTo>
                  <a:pt x="320" y="225"/>
                </a:lnTo>
                <a:lnTo>
                  <a:pt x="297" y="237"/>
                </a:lnTo>
                <a:lnTo>
                  <a:pt x="307" y="248"/>
                </a:lnTo>
                <a:lnTo>
                  <a:pt x="284" y="259"/>
                </a:lnTo>
                <a:lnTo>
                  <a:pt x="297" y="259"/>
                </a:lnTo>
                <a:lnTo>
                  <a:pt x="273" y="292"/>
                </a:lnTo>
                <a:lnTo>
                  <a:pt x="284" y="303"/>
                </a:lnTo>
                <a:lnTo>
                  <a:pt x="106" y="292"/>
                </a:lnTo>
                <a:lnTo>
                  <a:pt x="12" y="292"/>
                </a:lnTo>
              </a:path>
            </a:pathLst>
          </a:custGeom>
          <a:noFill/>
          <a:ln w="9207" cap="flat" cmpd="sng">
            <a:solidFill>
              <a:schemeClr val="bg1">
                <a:lumMod val="75000"/>
              </a:schemeClr>
            </a:solidFill>
            <a:prstDash val="solid"/>
            <a:round/>
            <a:headEnd type="none" w="med" len="med"/>
            <a:tailEnd type="none" w="med" len="med"/>
          </a:ln>
          <a:effectLst/>
        </p:spPr>
        <p:txBody>
          <a:bodyPr/>
          <a:lstStyle/>
          <a:p>
            <a:endParaRPr lang="en-US"/>
          </a:p>
        </p:txBody>
      </p:sp>
      <p:sp>
        <p:nvSpPr>
          <p:cNvPr id="65683" name="Freeform 147"/>
          <p:cNvSpPr>
            <a:spLocks/>
          </p:cNvSpPr>
          <p:nvPr/>
        </p:nvSpPr>
        <p:spPr bwMode="auto">
          <a:xfrm>
            <a:off x="1714501" y="3271842"/>
            <a:ext cx="547688" cy="446087"/>
          </a:xfrm>
          <a:custGeom>
            <a:avLst/>
            <a:gdLst/>
            <a:ahLst/>
            <a:cxnLst>
              <a:cxn ang="0">
                <a:pos x="0" y="292"/>
              </a:cxn>
              <a:cxn ang="0">
                <a:pos x="0" y="292"/>
              </a:cxn>
              <a:cxn ang="0">
                <a:pos x="0" y="281"/>
              </a:cxn>
              <a:cxn ang="0">
                <a:pos x="12" y="79"/>
              </a:cxn>
              <a:cxn ang="0">
                <a:pos x="0" y="79"/>
              </a:cxn>
              <a:cxn ang="0">
                <a:pos x="0" y="0"/>
              </a:cxn>
              <a:cxn ang="0">
                <a:pos x="12" y="0"/>
              </a:cxn>
              <a:cxn ang="0">
                <a:pos x="119" y="0"/>
              </a:cxn>
              <a:cxn ang="0">
                <a:pos x="356" y="12"/>
              </a:cxn>
              <a:cxn ang="0">
                <a:pos x="344" y="181"/>
              </a:cxn>
              <a:cxn ang="0">
                <a:pos x="320" y="225"/>
              </a:cxn>
              <a:cxn ang="0">
                <a:pos x="297" y="237"/>
              </a:cxn>
              <a:cxn ang="0">
                <a:pos x="307" y="248"/>
              </a:cxn>
              <a:cxn ang="0">
                <a:pos x="284" y="259"/>
              </a:cxn>
              <a:cxn ang="0">
                <a:pos x="297" y="259"/>
              </a:cxn>
              <a:cxn ang="0">
                <a:pos x="273" y="292"/>
              </a:cxn>
              <a:cxn ang="0">
                <a:pos x="284" y="303"/>
              </a:cxn>
              <a:cxn ang="0">
                <a:pos x="106" y="292"/>
              </a:cxn>
              <a:cxn ang="0">
                <a:pos x="12" y="292"/>
              </a:cxn>
              <a:cxn ang="0">
                <a:pos x="0" y="292"/>
              </a:cxn>
              <a:cxn ang="0">
                <a:pos x="0" y="292"/>
              </a:cxn>
            </a:cxnLst>
            <a:rect l="0" t="0" r="r" b="b"/>
            <a:pathLst>
              <a:path w="357" h="304">
                <a:moveTo>
                  <a:pt x="0" y="292"/>
                </a:moveTo>
                <a:lnTo>
                  <a:pt x="0" y="292"/>
                </a:lnTo>
                <a:lnTo>
                  <a:pt x="0" y="281"/>
                </a:lnTo>
                <a:lnTo>
                  <a:pt x="12" y="79"/>
                </a:lnTo>
                <a:lnTo>
                  <a:pt x="0" y="79"/>
                </a:lnTo>
                <a:lnTo>
                  <a:pt x="0" y="0"/>
                </a:lnTo>
                <a:lnTo>
                  <a:pt x="12" y="0"/>
                </a:lnTo>
                <a:lnTo>
                  <a:pt x="119" y="0"/>
                </a:lnTo>
                <a:lnTo>
                  <a:pt x="356" y="12"/>
                </a:lnTo>
                <a:lnTo>
                  <a:pt x="344" y="181"/>
                </a:lnTo>
                <a:lnTo>
                  <a:pt x="320" y="225"/>
                </a:lnTo>
                <a:lnTo>
                  <a:pt x="297" y="237"/>
                </a:lnTo>
                <a:lnTo>
                  <a:pt x="307" y="248"/>
                </a:lnTo>
                <a:lnTo>
                  <a:pt x="284" y="259"/>
                </a:lnTo>
                <a:lnTo>
                  <a:pt x="297" y="259"/>
                </a:lnTo>
                <a:lnTo>
                  <a:pt x="273" y="292"/>
                </a:lnTo>
                <a:lnTo>
                  <a:pt x="284" y="303"/>
                </a:lnTo>
                <a:lnTo>
                  <a:pt x="106" y="292"/>
                </a:lnTo>
                <a:lnTo>
                  <a:pt x="12" y="292"/>
                </a:lnTo>
                <a:lnTo>
                  <a:pt x="0" y="292"/>
                </a:lnTo>
                <a:lnTo>
                  <a:pt x="0" y="292"/>
                </a:lnTo>
              </a:path>
            </a:pathLst>
          </a:custGeom>
          <a:noFill/>
          <a:ln w="9207" cap="flat" cmpd="sng">
            <a:solidFill>
              <a:schemeClr val="bg1">
                <a:lumMod val="75000"/>
              </a:schemeClr>
            </a:solidFill>
            <a:prstDash val="solid"/>
            <a:round/>
            <a:headEnd type="none" w="med" len="med"/>
            <a:tailEnd type="none" w="med" len="med"/>
          </a:ln>
          <a:effectLst/>
        </p:spPr>
        <p:txBody>
          <a:bodyPr/>
          <a:lstStyle/>
          <a:p>
            <a:endParaRPr lang="en-US"/>
          </a:p>
        </p:txBody>
      </p:sp>
      <p:sp>
        <p:nvSpPr>
          <p:cNvPr id="65684" name="Freeform 148"/>
          <p:cNvSpPr>
            <a:spLocks/>
          </p:cNvSpPr>
          <p:nvPr/>
        </p:nvSpPr>
        <p:spPr bwMode="auto">
          <a:xfrm>
            <a:off x="2841625" y="3435350"/>
            <a:ext cx="476250" cy="382588"/>
          </a:xfrm>
          <a:custGeom>
            <a:avLst/>
            <a:gdLst/>
            <a:ahLst/>
            <a:cxnLst>
              <a:cxn ang="0">
                <a:pos x="236" y="0"/>
              </a:cxn>
              <a:cxn ang="0">
                <a:pos x="260" y="0"/>
              </a:cxn>
              <a:cxn ang="0">
                <a:pos x="273" y="57"/>
              </a:cxn>
              <a:cxn ang="0">
                <a:pos x="295" y="91"/>
              </a:cxn>
              <a:cxn ang="0">
                <a:pos x="295" y="191"/>
              </a:cxn>
              <a:cxn ang="0">
                <a:pos x="308" y="259"/>
              </a:cxn>
              <a:cxn ang="0">
                <a:pos x="273" y="259"/>
              </a:cxn>
              <a:cxn ang="0">
                <a:pos x="248" y="248"/>
              </a:cxn>
              <a:cxn ang="0">
                <a:pos x="248" y="237"/>
              </a:cxn>
              <a:cxn ang="0">
                <a:pos x="166" y="237"/>
              </a:cxn>
              <a:cxn ang="0">
                <a:pos x="166" y="215"/>
              </a:cxn>
              <a:cxn ang="0">
                <a:pos x="142" y="215"/>
              </a:cxn>
              <a:cxn ang="0">
                <a:pos x="142" y="158"/>
              </a:cxn>
              <a:cxn ang="0">
                <a:pos x="0" y="158"/>
              </a:cxn>
              <a:cxn ang="0">
                <a:pos x="0" y="80"/>
              </a:cxn>
              <a:cxn ang="0">
                <a:pos x="35" y="0"/>
              </a:cxn>
              <a:cxn ang="0">
                <a:pos x="166" y="0"/>
              </a:cxn>
            </a:cxnLst>
            <a:rect l="0" t="0" r="r" b="b"/>
            <a:pathLst>
              <a:path w="309" h="260">
                <a:moveTo>
                  <a:pt x="236" y="0"/>
                </a:moveTo>
                <a:lnTo>
                  <a:pt x="260" y="0"/>
                </a:lnTo>
                <a:lnTo>
                  <a:pt x="273" y="57"/>
                </a:lnTo>
                <a:lnTo>
                  <a:pt x="295" y="91"/>
                </a:lnTo>
                <a:lnTo>
                  <a:pt x="295" y="191"/>
                </a:lnTo>
                <a:lnTo>
                  <a:pt x="308" y="259"/>
                </a:lnTo>
                <a:lnTo>
                  <a:pt x="273" y="259"/>
                </a:lnTo>
                <a:lnTo>
                  <a:pt x="248" y="248"/>
                </a:lnTo>
                <a:lnTo>
                  <a:pt x="248" y="237"/>
                </a:lnTo>
                <a:lnTo>
                  <a:pt x="166" y="237"/>
                </a:lnTo>
                <a:lnTo>
                  <a:pt x="166" y="215"/>
                </a:lnTo>
                <a:lnTo>
                  <a:pt x="142" y="215"/>
                </a:lnTo>
                <a:lnTo>
                  <a:pt x="142" y="158"/>
                </a:lnTo>
                <a:lnTo>
                  <a:pt x="0" y="158"/>
                </a:lnTo>
                <a:lnTo>
                  <a:pt x="0" y="80"/>
                </a:lnTo>
                <a:lnTo>
                  <a:pt x="35" y="0"/>
                </a:lnTo>
                <a:lnTo>
                  <a:pt x="166" y="0"/>
                </a:lnTo>
              </a:path>
            </a:pathLst>
          </a:custGeom>
          <a:noFill/>
          <a:ln w="9207" cap="flat" cmpd="sng">
            <a:solidFill>
              <a:schemeClr val="bg1">
                <a:lumMod val="75000"/>
              </a:schemeClr>
            </a:solidFill>
            <a:prstDash val="solid"/>
            <a:round/>
            <a:headEnd type="none" w="med" len="med"/>
            <a:tailEnd type="none" w="med" len="med"/>
          </a:ln>
          <a:effectLst/>
        </p:spPr>
        <p:txBody>
          <a:bodyPr/>
          <a:lstStyle/>
          <a:p>
            <a:endParaRPr lang="en-US"/>
          </a:p>
        </p:txBody>
      </p:sp>
      <p:sp>
        <p:nvSpPr>
          <p:cNvPr id="65685" name="Freeform 149"/>
          <p:cNvSpPr>
            <a:spLocks/>
          </p:cNvSpPr>
          <p:nvPr/>
        </p:nvSpPr>
        <p:spPr bwMode="auto">
          <a:xfrm>
            <a:off x="2841625" y="3435350"/>
            <a:ext cx="476250" cy="382588"/>
          </a:xfrm>
          <a:custGeom>
            <a:avLst/>
            <a:gdLst/>
            <a:ahLst/>
            <a:cxnLst>
              <a:cxn ang="0">
                <a:pos x="236" y="0"/>
              </a:cxn>
              <a:cxn ang="0">
                <a:pos x="236" y="0"/>
              </a:cxn>
              <a:cxn ang="0">
                <a:pos x="260" y="0"/>
              </a:cxn>
              <a:cxn ang="0">
                <a:pos x="273" y="57"/>
              </a:cxn>
              <a:cxn ang="0">
                <a:pos x="295" y="91"/>
              </a:cxn>
              <a:cxn ang="0">
                <a:pos x="295" y="191"/>
              </a:cxn>
              <a:cxn ang="0">
                <a:pos x="308" y="259"/>
              </a:cxn>
              <a:cxn ang="0">
                <a:pos x="273" y="259"/>
              </a:cxn>
              <a:cxn ang="0">
                <a:pos x="248" y="248"/>
              </a:cxn>
              <a:cxn ang="0">
                <a:pos x="248" y="237"/>
              </a:cxn>
              <a:cxn ang="0">
                <a:pos x="166" y="237"/>
              </a:cxn>
              <a:cxn ang="0">
                <a:pos x="166" y="215"/>
              </a:cxn>
              <a:cxn ang="0">
                <a:pos x="142" y="215"/>
              </a:cxn>
              <a:cxn ang="0">
                <a:pos x="142" y="158"/>
              </a:cxn>
              <a:cxn ang="0">
                <a:pos x="0" y="158"/>
              </a:cxn>
              <a:cxn ang="0">
                <a:pos x="0" y="80"/>
              </a:cxn>
              <a:cxn ang="0">
                <a:pos x="35" y="0"/>
              </a:cxn>
              <a:cxn ang="0">
                <a:pos x="166" y="0"/>
              </a:cxn>
              <a:cxn ang="0">
                <a:pos x="236" y="0"/>
              </a:cxn>
              <a:cxn ang="0">
                <a:pos x="236" y="0"/>
              </a:cxn>
            </a:cxnLst>
            <a:rect l="0" t="0" r="r" b="b"/>
            <a:pathLst>
              <a:path w="309" h="260">
                <a:moveTo>
                  <a:pt x="236" y="0"/>
                </a:moveTo>
                <a:lnTo>
                  <a:pt x="236" y="0"/>
                </a:lnTo>
                <a:lnTo>
                  <a:pt x="260" y="0"/>
                </a:lnTo>
                <a:lnTo>
                  <a:pt x="273" y="57"/>
                </a:lnTo>
                <a:lnTo>
                  <a:pt x="295" y="91"/>
                </a:lnTo>
                <a:lnTo>
                  <a:pt x="295" y="191"/>
                </a:lnTo>
                <a:lnTo>
                  <a:pt x="308" y="259"/>
                </a:lnTo>
                <a:lnTo>
                  <a:pt x="273" y="259"/>
                </a:lnTo>
                <a:lnTo>
                  <a:pt x="248" y="248"/>
                </a:lnTo>
                <a:lnTo>
                  <a:pt x="248" y="237"/>
                </a:lnTo>
                <a:lnTo>
                  <a:pt x="166" y="237"/>
                </a:lnTo>
                <a:lnTo>
                  <a:pt x="166" y="215"/>
                </a:lnTo>
                <a:lnTo>
                  <a:pt x="142" y="215"/>
                </a:lnTo>
                <a:lnTo>
                  <a:pt x="142" y="158"/>
                </a:lnTo>
                <a:lnTo>
                  <a:pt x="0" y="158"/>
                </a:lnTo>
                <a:lnTo>
                  <a:pt x="0" y="80"/>
                </a:lnTo>
                <a:lnTo>
                  <a:pt x="35" y="0"/>
                </a:lnTo>
                <a:lnTo>
                  <a:pt x="166" y="0"/>
                </a:lnTo>
                <a:lnTo>
                  <a:pt x="236" y="0"/>
                </a:lnTo>
                <a:lnTo>
                  <a:pt x="236" y="0"/>
                </a:lnTo>
              </a:path>
            </a:pathLst>
          </a:custGeom>
          <a:noFill/>
          <a:ln w="9207" cap="flat" cmpd="sng">
            <a:solidFill>
              <a:schemeClr val="bg1">
                <a:lumMod val="75000"/>
              </a:schemeClr>
            </a:solidFill>
            <a:prstDash val="solid"/>
            <a:round/>
            <a:headEnd type="none" w="med" len="med"/>
            <a:tailEnd type="none" w="med" len="med"/>
          </a:ln>
          <a:effectLst/>
        </p:spPr>
        <p:txBody>
          <a:bodyPr/>
          <a:lstStyle/>
          <a:p>
            <a:endParaRPr lang="en-US"/>
          </a:p>
        </p:txBody>
      </p:sp>
      <p:sp>
        <p:nvSpPr>
          <p:cNvPr id="65686" name="Freeform 150"/>
          <p:cNvSpPr>
            <a:spLocks/>
          </p:cNvSpPr>
          <p:nvPr/>
        </p:nvSpPr>
        <p:spPr bwMode="auto">
          <a:xfrm>
            <a:off x="6169025" y="609600"/>
            <a:ext cx="657225" cy="728663"/>
          </a:xfrm>
          <a:custGeom>
            <a:avLst/>
            <a:gdLst/>
            <a:ahLst/>
            <a:cxnLst>
              <a:cxn ang="0">
                <a:pos x="367" y="416"/>
              </a:cxn>
              <a:cxn ang="0">
                <a:pos x="367" y="416"/>
              </a:cxn>
              <a:cxn ang="0">
                <a:pos x="344" y="439"/>
              </a:cxn>
              <a:cxn ang="0">
                <a:pos x="238" y="484"/>
              </a:cxn>
              <a:cxn ang="0">
                <a:pos x="83" y="495"/>
              </a:cxn>
              <a:cxn ang="0">
                <a:pos x="35" y="259"/>
              </a:cxn>
              <a:cxn ang="0">
                <a:pos x="23" y="270"/>
              </a:cxn>
              <a:cxn ang="0">
                <a:pos x="0" y="23"/>
              </a:cxn>
              <a:cxn ang="0">
                <a:pos x="427" y="0"/>
              </a:cxn>
              <a:cxn ang="0">
                <a:pos x="415" y="57"/>
              </a:cxn>
              <a:cxn ang="0">
                <a:pos x="403" y="57"/>
              </a:cxn>
              <a:cxn ang="0">
                <a:pos x="403" y="102"/>
              </a:cxn>
              <a:cxn ang="0">
                <a:pos x="391" y="147"/>
              </a:cxn>
              <a:cxn ang="0">
                <a:pos x="415" y="180"/>
              </a:cxn>
              <a:cxn ang="0">
                <a:pos x="391" y="214"/>
              </a:cxn>
              <a:cxn ang="0">
                <a:pos x="403" y="259"/>
              </a:cxn>
              <a:cxn ang="0">
                <a:pos x="379" y="237"/>
              </a:cxn>
              <a:cxn ang="0">
                <a:pos x="367" y="259"/>
              </a:cxn>
              <a:cxn ang="0">
                <a:pos x="379" y="372"/>
              </a:cxn>
              <a:cxn ang="0">
                <a:pos x="391" y="394"/>
              </a:cxn>
              <a:cxn ang="0">
                <a:pos x="367" y="405"/>
              </a:cxn>
              <a:cxn ang="0">
                <a:pos x="367" y="416"/>
              </a:cxn>
              <a:cxn ang="0">
                <a:pos x="367" y="416"/>
              </a:cxn>
            </a:cxnLst>
            <a:rect l="0" t="0" r="r" b="b"/>
            <a:pathLst>
              <a:path w="428" h="496">
                <a:moveTo>
                  <a:pt x="367" y="416"/>
                </a:moveTo>
                <a:lnTo>
                  <a:pt x="367" y="416"/>
                </a:lnTo>
                <a:lnTo>
                  <a:pt x="344" y="439"/>
                </a:lnTo>
                <a:lnTo>
                  <a:pt x="238" y="484"/>
                </a:lnTo>
                <a:lnTo>
                  <a:pt x="83" y="495"/>
                </a:lnTo>
                <a:lnTo>
                  <a:pt x="35" y="259"/>
                </a:lnTo>
                <a:lnTo>
                  <a:pt x="23" y="270"/>
                </a:lnTo>
                <a:lnTo>
                  <a:pt x="0" y="23"/>
                </a:lnTo>
                <a:lnTo>
                  <a:pt x="427" y="0"/>
                </a:lnTo>
                <a:lnTo>
                  <a:pt x="415" y="57"/>
                </a:lnTo>
                <a:lnTo>
                  <a:pt x="403" y="57"/>
                </a:lnTo>
                <a:lnTo>
                  <a:pt x="403" y="102"/>
                </a:lnTo>
                <a:lnTo>
                  <a:pt x="391" y="147"/>
                </a:lnTo>
                <a:lnTo>
                  <a:pt x="415" y="180"/>
                </a:lnTo>
                <a:lnTo>
                  <a:pt x="391" y="214"/>
                </a:lnTo>
                <a:lnTo>
                  <a:pt x="403" y="259"/>
                </a:lnTo>
                <a:lnTo>
                  <a:pt x="379" y="237"/>
                </a:lnTo>
                <a:lnTo>
                  <a:pt x="367" y="259"/>
                </a:lnTo>
                <a:lnTo>
                  <a:pt x="379" y="372"/>
                </a:lnTo>
                <a:lnTo>
                  <a:pt x="391" y="394"/>
                </a:lnTo>
                <a:lnTo>
                  <a:pt x="367" y="405"/>
                </a:lnTo>
                <a:lnTo>
                  <a:pt x="367" y="416"/>
                </a:lnTo>
                <a:lnTo>
                  <a:pt x="367" y="416"/>
                </a:lnTo>
              </a:path>
            </a:pathLst>
          </a:custGeom>
          <a:noFill/>
          <a:ln w="9207" cap="flat" cmpd="sng">
            <a:solidFill>
              <a:schemeClr val="bg1">
                <a:lumMod val="75000"/>
              </a:schemeClr>
            </a:solidFill>
            <a:prstDash val="solid"/>
            <a:round/>
            <a:headEnd type="none" w="med" len="med"/>
            <a:tailEnd type="none" w="med" len="med"/>
          </a:ln>
          <a:effectLst/>
        </p:spPr>
        <p:txBody>
          <a:bodyPr/>
          <a:lstStyle/>
          <a:p>
            <a:endParaRPr lang="en-US"/>
          </a:p>
        </p:txBody>
      </p:sp>
      <p:sp>
        <p:nvSpPr>
          <p:cNvPr id="65687" name="Freeform 151"/>
          <p:cNvSpPr>
            <a:spLocks/>
          </p:cNvSpPr>
          <p:nvPr/>
        </p:nvSpPr>
        <p:spPr bwMode="auto">
          <a:xfrm>
            <a:off x="3952877" y="3403603"/>
            <a:ext cx="417513" cy="479425"/>
          </a:xfrm>
          <a:custGeom>
            <a:avLst/>
            <a:gdLst/>
            <a:ahLst/>
            <a:cxnLst>
              <a:cxn ang="0">
                <a:pos x="11" y="202"/>
              </a:cxn>
              <a:cxn ang="0">
                <a:pos x="11" y="202"/>
              </a:cxn>
              <a:cxn ang="0">
                <a:pos x="0" y="147"/>
              </a:cxn>
              <a:cxn ang="0">
                <a:pos x="0" y="135"/>
              </a:cxn>
              <a:cxn ang="0">
                <a:pos x="0" y="91"/>
              </a:cxn>
              <a:cxn ang="0">
                <a:pos x="0" y="22"/>
              </a:cxn>
              <a:cxn ang="0">
                <a:pos x="248" y="0"/>
              </a:cxn>
              <a:cxn ang="0">
                <a:pos x="248" y="56"/>
              </a:cxn>
              <a:cxn ang="0">
                <a:pos x="272" y="316"/>
              </a:cxn>
              <a:cxn ang="0">
                <a:pos x="95" y="326"/>
              </a:cxn>
              <a:cxn ang="0">
                <a:pos x="95" y="326"/>
              </a:cxn>
              <a:cxn ang="0">
                <a:pos x="11" y="326"/>
              </a:cxn>
              <a:cxn ang="0">
                <a:pos x="11" y="270"/>
              </a:cxn>
              <a:cxn ang="0">
                <a:pos x="11" y="202"/>
              </a:cxn>
              <a:cxn ang="0">
                <a:pos x="11" y="202"/>
              </a:cxn>
            </a:cxnLst>
            <a:rect l="0" t="0" r="r" b="b"/>
            <a:pathLst>
              <a:path w="273" h="327">
                <a:moveTo>
                  <a:pt x="11" y="202"/>
                </a:moveTo>
                <a:lnTo>
                  <a:pt x="11" y="202"/>
                </a:lnTo>
                <a:lnTo>
                  <a:pt x="0" y="147"/>
                </a:lnTo>
                <a:lnTo>
                  <a:pt x="0" y="135"/>
                </a:lnTo>
                <a:lnTo>
                  <a:pt x="0" y="91"/>
                </a:lnTo>
                <a:lnTo>
                  <a:pt x="0" y="22"/>
                </a:lnTo>
                <a:lnTo>
                  <a:pt x="248" y="0"/>
                </a:lnTo>
                <a:lnTo>
                  <a:pt x="248" y="56"/>
                </a:lnTo>
                <a:lnTo>
                  <a:pt x="272" y="316"/>
                </a:lnTo>
                <a:lnTo>
                  <a:pt x="95" y="326"/>
                </a:lnTo>
                <a:lnTo>
                  <a:pt x="95" y="326"/>
                </a:lnTo>
                <a:lnTo>
                  <a:pt x="11" y="326"/>
                </a:lnTo>
                <a:lnTo>
                  <a:pt x="11" y="270"/>
                </a:lnTo>
                <a:lnTo>
                  <a:pt x="11" y="202"/>
                </a:lnTo>
                <a:lnTo>
                  <a:pt x="11" y="202"/>
                </a:lnTo>
              </a:path>
            </a:pathLst>
          </a:custGeom>
          <a:noFill/>
          <a:ln w="9207" cap="flat" cmpd="sng">
            <a:solidFill>
              <a:schemeClr val="bg1">
                <a:lumMod val="75000"/>
              </a:schemeClr>
            </a:solidFill>
            <a:prstDash val="solid"/>
            <a:round/>
            <a:headEnd type="none" w="med" len="med"/>
            <a:tailEnd type="none" w="med" len="med"/>
          </a:ln>
          <a:effectLst/>
        </p:spPr>
        <p:txBody>
          <a:bodyPr/>
          <a:lstStyle/>
          <a:p>
            <a:endParaRPr lang="en-US"/>
          </a:p>
        </p:txBody>
      </p:sp>
      <p:sp>
        <p:nvSpPr>
          <p:cNvPr id="65688" name="Freeform 152"/>
          <p:cNvSpPr>
            <a:spLocks/>
          </p:cNvSpPr>
          <p:nvPr/>
        </p:nvSpPr>
        <p:spPr bwMode="auto">
          <a:xfrm>
            <a:off x="4822827" y="3733800"/>
            <a:ext cx="1003300" cy="842963"/>
          </a:xfrm>
          <a:custGeom>
            <a:avLst/>
            <a:gdLst/>
            <a:ahLst/>
            <a:cxnLst>
              <a:cxn ang="0">
                <a:pos x="0" y="281"/>
              </a:cxn>
              <a:cxn ang="0">
                <a:pos x="0" y="281"/>
              </a:cxn>
              <a:cxn ang="0">
                <a:pos x="0" y="180"/>
              </a:cxn>
              <a:cxn ang="0">
                <a:pos x="72" y="169"/>
              </a:cxn>
              <a:cxn ang="0">
                <a:pos x="108" y="135"/>
              </a:cxn>
              <a:cxn ang="0">
                <a:pos x="142" y="124"/>
              </a:cxn>
              <a:cxn ang="0">
                <a:pos x="142" y="147"/>
              </a:cxn>
              <a:cxn ang="0">
                <a:pos x="214" y="91"/>
              </a:cxn>
              <a:cxn ang="0">
                <a:pos x="261" y="79"/>
              </a:cxn>
              <a:cxn ang="0">
                <a:pos x="261" y="56"/>
              </a:cxn>
              <a:cxn ang="0">
                <a:pos x="284" y="68"/>
              </a:cxn>
              <a:cxn ang="0">
                <a:pos x="297" y="34"/>
              </a:cxn>
              <a:cxn ang="0">
                <a:pos x="380" y="12"/>
              </a:cxn>
              <a:cxn ang="0">
                <a:pos x="463" y="0"/>
              </a:cxn>
              <a:cxn ang="0">
                <a:pos x="533" y="79"/>
              </a:cxn>
              <a:cxn ang="0">
                <a:pos x="641" y="135"/>
              </a:cxn>
              <a:cxn ang="0">
                <a:pos x="652" y="147"/>
              </a:cxn>
              <a:cxn ang="0">
                <a:pos x="581" y="270"/>
              </a:cxn>
              <a:cxn ang="0">
                <a:pos x="641" y="293"/>
              </a:cxn>
              <a:cxn ang="0">
                <a:pos x="427" y="427"/>
              </a:cxn>
              <a:cxn ang="0">
                <a:pos x="178" y="573"/>
              </a:cxn>
              <a:cxn ang="0">
                <a:pos x="166" y="551"/>
              </a:cxn>
              <a:cxn ang="0">
                <a:pos x="108" y="563"/>
              </a:cxn>
              <a:cxn ang="0">
                <a:pos x="96" y="495"/>
              </a:cxn>
              <a:cxn ang="0">
                <a:pos x="24" y="450"/>
              </a:cxn>
              <a:cxn ang="0">
                <a:pos x="0" y="416"/>
              </a:cxn>
              <a:cxn ang="0">
                <a:pos x="0" y="315"/>
              </a:cxn>
              <a:cxn ang="0">
                <a:pos x="0" y="281"/>
              </a:cxn>
              <a:cxn ang="0">
                <a:pos x="0" y="281"/>
              </a:cxn>
            </a:cxnLst>
            <a:rect l="0" t="0" r="r" b="b"/>
            <a:pathLst>
              <a:path w="653" h="574">
                <a:moveTo>
                  <a:pt x="0" y="281"/>
                </a:moveTo>
                <a:lnTo>
                  <a:pt x="0" y="281"/>
                </a:lnTo>
                <a:lnTo>
                  <a:pt x="0" y="180"/>
                </a:lnTo>
                <a:lnTo>
                  <a:pt x="72" y="169"/>
                </a:lnTo>
                <a:lnTo>
                  <a:pt x="108" y="135"/>
                </a:lnTo>
                <a:lnTo>
                  <a:pt x="142" y="124"/>
                </a:lnTo>
                <a:lnTo>
                  <a:pt x="142" y="147"/>
                </a:lnTo>
                <a:lnTo>
                  <a:pt x="214" y="91"/>
                </a:lnTo>
                <a:lnTo>
                  <a:pt x="261" y="79"/>
                </a:lnTo>
                <a:lnTo>
                  <a:pt x="261" y="56"/>
                </a:lnTo>
                <a:lnTo>
                  <a:pt x="284" y="68"/>
                </a:lnTo>
                <a:lnTo>
                  <a:pt x="297" y="34"/>
                </a:lnTo>
                <a:lnTo>
                  <a:pt x="380" y="12"/>
                </a:lnTo>
                <a:lnTo>
                  <a:pt x="463" y="0"/>
                </a:lnTo>
                <a:lnTo>
                  <a:pt x="533" y="79"/>
                </a:lnTo>
                <a:lnTo>
                  <a:pt x="641" y="135"/>
                </a:lnTo>
                <a:lnTo>
                  <a:pt x="652" y="147"/>
                </a:lnTo>
                <a:lnTo>
                  <a:pt x="581" y="270"/>
                </a:lnTo>
                <a:lnTo>
                  <a:pt x="641" y="293"/>
                </a:lnTo>
                <a:lnTo>
                  <a:pt x="427" y="427"/>
                </a:lnTo>
                <a:lnTo>
                  <a:pt x="178" y="573"/>
                </a:lnTo>
                <a:lnTo>
                  <a:pt x="166" y="551"/>
                </a:lnTo>
                <a:lnTo>
                  <a:pt x="108" y="563"/>
                </a:lnTo>
                <a:lnTo>
                  <a:pt x="96" y="495"/>
                </a:lnTo>
                <a:lnTo>
                  <a:pt x="24" y="450"/>
                </a:lnTo>
                <a:lnTo>
                  <a:pt x="0" y="416"/>
                </a:lnTo>
                <a:lnTo>
                  <a:pt x="0" y="315"/>
                </a:lnTo>
                <a:lnTo>
                  <a:pt x="0" y="281"/>
                </a:lnTo>
                <a:lnTo>
                  <a:pt x="0" y="281"/>
                </a:lnTo>
              </a:path>
            </a:pathLst>
          </a:custGeom>
          <a:noFill/>
          <a:ln w="9207" cap="flat" cmpd="sng">
            <a:solidFill>
              <a:schemeClr val="bg1">
                <a:lumMod val="75000"/>
              </a:schemeClr>
            </a:solidFill>
            <a:prstDash val="solid"/>
            <a:round/>
            <a:headEnd type="none" w="med" len="med"/>
            <a:tailEnd type="none" w="med" len="med"/>
          </a:ln>
          <a:effectLst/>
        </p:spPr>
        <p:txBody>
          <a:bodyPr/>
          <a:lstStyle/>
          <a:p>
            <a:endParaRPr lang="en-US"/>
          </a:p>
        </p:txBody>
      </p:sp>
      <p:sp>
        <p:nvSpPr>
          <p:cNvPr id="65689" name="Freeform 153"/>
          <p:cNvSpPr>
            <a:spLocks/>
          </p:cNvSpPr>
          <p:nvPr/>
        </p:nvSpPr>
        <p:spPr bwMode="auto">
          <a:xfrm>
            <a:off x="1041400" y="2973388"/>
            <a:ext cx="711200" cy="812800"/>
          </a:xfrm>
          <a:custGeom>
            <a:avLst/>
            <a:gdLst/>
            <a:ahLst/>
            <a:cxnLst>
              <a:cxn ang="0">
                <a:pos x="142" y="305"/>
              </a:cxn>
              <a:cxn ang="0">
                <a:pos x="142" y="305"/>
              </a:cxn>
              <a:cxn ang="0">
                <a:pos x="189" y="260"/>
              </a:cxn>
              <a:cxn ang="0">
                <a:pos x="153" y="125"/>
              </a:cxn>
              <a:cxn ang="0">
                <a:pos x="94" y="80"/>
              </a:cxn>
              <a:cxn ang="0">
                <a:pos x="94" y="23"/>
              </a:cxn>
              <a:cxn ang="0">
                <a:pos x="142" y="23"/>
              </a:cxn>
              <a:cxn ang="0">
                <a:pos x="178" y="69"/>
              </a:cxn>
              <a:cxn ang="0">
                <a:pos x="213" y="69"/>
              </a:cxn>
              <a:cxn ang="0">
                <a:pos x="225" y="46"/>
              </a:cxn>
              <a:cxn ang="0">
                <a:pos x="285" y="12"/>
              </a:cxn>
              <a:cxn ang="0">
                <a:pos x="344" y="0"/>
              </a:cxn>
              <a:cxn ang="0">
                <a:pos x="379" y="35"/>
              </a:cxn>
              <a:cxn ang="0">
                <a:pos x="403" y="12"/>
              </a:cxn>
              <a:cxn ang="0">
                <a:pos x="426" y="12"/>
              </a:cxn>
              <a:cxn ang="0">
                <a:pos x="438" y="12"/>
              </a:cxn>
              <a:cxn ang="0">
                <a:pos x="438" y="12"/>
              </a:cxn>
              <a:cxn ang="0">
                <a:pos x="462" y="12"/>
              </a:cxn>
              <a:cxn ang="0">
                <a:pos x="450" y="203"/>
              </a:cxn>
              <a:cxn ang="0">
                <a:pos x="438" y="203"/>
              </a:cxn>
              <a:cxn ang="0">
                <a:pos x="438" y="282"/>
              </a:cxn>
              <a:cxn ang="0">
                <a:pos x="450" y="282"/>
              </a:cxn>
              <a:cxn ang="0">
                <a:pos x="438" y="484"/>
              </a:cxn>
              <a:cxn ang="0">
                <a:pos x="153" y="552"/>
              </a:cxn>
              <a:cxn ang="0">
                <a:pos x="118" y="530"/>
              </a:cxn>
              <a:cxn ang="0">
                <a:pos x="94" y="473"/>
              </a:cxn>
              <a:cxn ang="0">
                <a:pos x="47" y="473"/>
              </a:cxn>
              <a:cxn ang="0">
                <a:pos x="0" y="440"/>
              </a:cxn>
              <a:cxn ang="0">
                <a:pos x="47" y="384"/>
              </a:cxn>
              <a:cxn ang="0">
                <a:pos x="59" y="338"/>
              </a:cxn>
              <a:cxn ang="0">
                <a:pos x="142" y="305"/>
              </a:cxn>
              <a:cxn ang="0">
                <a:pos x="142" y="305"/>
              </a:cxn>
            </a:cxnLst>
            <a:rect l="0" t="0" r="r" b="b"/>
            <a:pathLst>
              <a:path w="463" h="553">
                <a:moveTo>
                  <a:pt x="142" y="305"/>
                </a:moveTo>
                <a:lnTo>
                  <a:pt x="142" y="305"/>
                </a:lnTo>
                <a:lnTo>
                  <a:pt x="189" y="260"/>
                </a:lnTo>
                <a:lnTo>
                  <a:pt x="153" y="125"/>
                </a:lnTo>
                <a:lnTo>
                  <a:pt x="94" y="80"/>
                </a:lnTo>
                <a:lnTo>
                  <a:pt x="94" y="23"/>
                </a:lnTo>
                <a:lnTo>
                  <a:pt x="142" y="23"/>
                </a:lnTo>
                <a:lnTo>
                  <a:pt x="178" y="69"/>
                </a:lnTo>
                <a:lnTo>
                  <a:pt x="213" y="69"/>
                </a:lnTo>
                <a:lnTo>
                  <a:pt x="225" y="46"/>
                </a:lnTo>
                <a:lnTo>
                  <a:pt x="285" y="12"/>
                </a:lnTo>
                <a:lnTo>
                  <a:pt x="344" y="0"/>
                </a:lnTo>
                <a:lnTo>
                  <a:pt x="379" y="35"/>
                </a:lnTo>
                <a:lnTo>
                  <a:pt x="403" y="12"/>
                </a:lnTo>
                <a:lnTo>
                  <a:pt x="426" y="12"/>
                </a:lnTo>
                <a:lnTo>
                  <a:pt x="438" y="12"/>
                </a:lnTo>
                <a:lnTo>
                  <a:pt x="438" y="12"/>
                </a:lnTo>
                <a:lnTo>
                  <a:pt x="462" y="12"/>
                </a:lnTo>
                <a:lnTo>
                  <a:pt x="450" y="203"/>
                </a:lnTo>
                <a:lnTo>
                  <a:pt x="438" y="203"/>
                </a:lnTo>
                <a:lnTo>
                  <a:pt x="438" y="282"/>
                </a:lnTo>
                <a:lnTo>
                  <a:pt x="450" y="282"/>
                </a:lnTo>
                <a:lnTo>
                  <a:pt x="438" y="484"/>
                </a:lnTo>
                <a:lnTo>
                  <a:pt x="153" y="552"/>
                </a:lnTo>
                <a:lnTo>
                  <a:pt x="118" y="530"/>
                </a:lnTo>
                <a:lnTo>
                  <a:pt x="94" y="473"/>
                </a:lnTo>
                <a:lnTo>
                  <a:pt x="47" y="473"/>
                </a:lnTo>
                <a:lnTo>
                  <a:pt x="0" y="440"/>
                </a:lnTo>
                <a:lnTo>
                  <a:pt x="47" y="384"/>
                </a:lnTo>
                <a:lnTo>
                  <a:pt x="59" y="338"/>
                </a:lnTo>
                <a:lnTo>
                  <a:pt x="142" y="305"/>
                </a:lnTo>
                <a:lnTo>
                  <a:pt x="142" y="305"/>
                </a:lnTo>
              </a:path>
            </a:pathLst>
          </a:custGeom>
          <a:solidFill>
            <a:srgbClr val="FF0000"/>
          </a:solidFill>
          <a:ln w="9207" cap="flat" cmpd="sng">
            <a:solidFill>
              <a:schemeClr val="bg1">
                <a:lumMod val="75000"/>
              </a:schemeClr>
            </a:solidFill>
            <a:prstDash val="solid"/>
            <a:round/>
            <a:headEnd type="none" w="med" len="med"/>
            <a:tailEnd type="none" w="med" len="med"/>
          </a:ln>
          <a:effectLst/>
        </p:spPr>
        <p:txBody>
          <a:bodyPr/>
          <a:lstStyle/>
          <a:p>
            <a:endParaRPr lang="en-US"/>
          </a:p>
        </p:txBody>
      </p:sp>
      <p:sp>
        <p:nvSpPr>
          <p:cNvPr id="65690" name="Freeform 154"/>
          <p:cNvSpPr>
            <a:spLocks/>
          </p:cNvSpPr>
          <p:nvPr/>
        </p:nvSpPr>
        <p:spPr bwMode="auto">
          <a:xfrm>
            <a:off x="5478463" y="642941"/>
            <a:ext cx="819150" cy="1127125"/>
          </a:xfrm>
          <a:custGeom>
            <a:avLst/>
            <a:gdLst/>
            <a:ahLst/>
            <a:cxnLst>
              <a:cxn ang="0">
                <a:pos x="450" y="0"/>
              </a:cxn>
              <a:cxn ang="0">
                <a:pos x="450" y="0"/>
              </a:cxn>
              <a:cxn ang="0">
                <a:pos x="473" y="247"/>
              </a:cxn>
              <a:cxn ang="0">
                <a:pos x="485" y="236"/>
              </a:cxn>
              <a:cxn ang="0">
                <a:pos x="533" y="472"/>
              </a:cxn>
              <a:cxn ang="0">
                <a:pos x="380" y="495"/>
              </a:cxn>
              <a:cxn ang="0">
                <a:pos x="415" y="720"/>
              </a:cxn>
              <a:cxn ang="0">
                <a:pos x="297" y="742"/>
              </a:cxn>
              <a:cxn ang="0">
                <a:pos x="129" y="765"/>
              </a:cxn>
              <a:cxn ang="0">
                <a:pos x="129" y="708"/>
              </a:cxn>
              <a:cxn ang="0">
                <a:pos x="141" y="708"/>
              </a:cxn>
              <a:cxn ang="0">
                <a:pos x="59" y="45"/>
              </a:cxn>
              <a:cxn ang="0">
                <a:pos x="0" y="45"/>
              </a:cxn>
              <a:cxn ang="0">
                <a:pos x="0" y="11"/>
              </a:cxn>
              <a:cxn ang="0">
                <a:pos x="450" y="0"/>
              </a:cxn>
              <a:cxn ang="0">
                <a:pos x="450" y="0"/>
              </a:cxn>
            </a:cxnLst>
            <a:rect l="0" t="0" r="r" b="b"/>
            <a:pathLst>
              <a:path w="534" h="766">
                <a:moveTo>
                  <a:pt x="450" y="0"/>
                </a:moveTo>
                <a:lnTo>
                  <a:pt x="450" y="0"/>
                </a:lnTo>
                <a:lnTo>
                  <a:pt x="473" y="247"/>
                </a:lnTo>
                <a:lnTo>
                  <a:pt x="485" y="236"/>
                </a:lnTo>
                <a:lnTo>
                  <a:pt x="533" y="472"/>
                </a:lnTo>
                <a:lnTo>
                  <a:pt x="380" y="495"/>
                </a:lnTo>
                <a:lnTo>
                  <a:pt x="415" y="720"/>
                </a:lnTo>
                <a:lnTo>
                  <a:pt x="297" y="742"/>
                </a:lnTo>
                <a:lnTo>
                  <a:pt x="129" y="765"/>
                </a:lnTo>
                <a:lnTo>
                  <a:pt x="129" y="708"/>
                </a:lnTo>
                <a:lnTo>
                  <a:pt x="141" y="708"/>
                </a:lnTo>
                <a:lnTo>
                  <a:pt x="59" y="45"/>
                </a:lnTo>
                <a:lnTo>
                  <a:pt x="0" y="45"/>
                </a:lnTo>
                <a:lnTo>
                  <a:pt x="0" y="11"/>
                </a:lnTo>
                <a:lnTo>
                  <a:pt x="450" y="0"/>
                </a:lnTo>
                <a:lnTo>
                  <a:pt x="450" y="0"/>
                </a:lnTo>
              </a:path>
            </a:pathLst>
          </a:custGeom>
          <a:solidFill>
            <a:srgbClr val="FF0000"/>
          </a:solidFill>
          <a:ln w="9207" cap="flat" cmpd="sng">
            <a:solidFill>
              <a:schemeClr val="bg1">
                <a:lumMod val="75000"/>
              </a:schemeClr>
            </a:solidFill>
            <a:prstDash val="solid"/>
            <a:round/>
            <a:headEnd type="none" w="med" len="med"/>
            <a:tailEnd type="none" w="med" len="med"/>
          </a:ln>
          <a:effectLst/>
        </p:spPr>
        <p:txBody>
          <a:bodyPr/>
          <a:lstStyle/>
          <a:p>
            <a:endParaRPr lang="en-US"/>
          </a:p>
        </p:txBody>
      </p:sp>
      <p:sp>
        <p:nvSpPr>
          <p:cNvPr id="65691" name="Freeform 155"/>
          <p:cNvSpPr>
            <a:spLocks/>
          </p:cNvSpPr>
          <p:nvPr/>
        </p:nvSpPr>
        <p:spPr bwMode="auto">
          <a:xfrm>
            <a:off x="5478465" y="2774950"/>
            <a:ext cx="674687" cy="382588"/>
          </a:xfrm>
          <a:custGeom>
            <a:avLst/>
            <a:gdLst/>
            <a:ahLst/>
            <a:cxnLst>
              <a:cxn ang="0">
                <a:pos x="23" y="0"/>
              </a:cxn>
              <a:cxn ang="0">
                <a:pos x="23" y="0"/>
              </a:cxn>
              <a:cxn ang="0">
                <a:pos x="141" y="56"/>
              </a:cxn>
              <a:cxn ang="0">
                <a:pos x="284" y="34"/>
              </a:cxn>
              <a:cxn ang="0">
                <a:pos x="284" y="56"/>
              </a:cxn>
              <a:cxn ang="0">
                <a:pos x="355" y="56"/>
              </a:cxn>
              <a:cxn ang="0">
                <a:pos x="344" y="34"/>
              </a:cxn>
              <a:cxn ang="0">
                <a:pos x="403" y="22"/>
              </a:cxn>
              <a:cxn ang="0">
                <a:pos x="438" y="259"/>
              </a:cxn>
              <a:cxn ang="0">
                <a:pos x="141" y="259"/>
              </a:cxn>
              <a:cxn ang="0">
                <a:pos x="0" y="203"/>
              </a:cxn>
              <a:cxn ang="0">
                <a:pos x="0" y="146"/>
              </a:cxn>
              <a:cxn ang="0">
                <a:pos x="23" y="146"/>
              </a:cxn>
              <a:cxn ang="0">
                <a:pos x="12" y="123"/>
              </a:cxn>
              <a:cxn ang="0">
                <a:pos x="36" y="101"/>
              </a:cxn>
              <a:cxn ang="0">
                <a:pos x="23" y="0"/>
              </a:cxn>
              <a:cxn ang="0">
                <a:pos x="23" y="0"/>
              </a:cxn>
            </a:cxnLst>
            <a:rect l="0" t="0" r="r" b="b"/>
            <a:pathLst>
              <a:path w="439" h="260">
                <a:moveTo>
                  <a:pt x="23" y="0"/>
                </a:moveTo>
                <a:lnTo>
                  <a:pt x="23" y="0"/>
                </a:lnTo>
                <a:lnTo>
                  <a:pt x="141" y="56"/>
                </a:lnTo>
                <a:lnTo>
                  <a:pt x="284" y="34"/>
                </a:lnTo>
                <a:lnTo>
                  <a:pt x="284" y="56"/>
                </a:lnTo>
                <a:lnTo>
                  <a:pt x="355" y="56"/>
                </a:lnTo>
                <a:lnTo>
                  <a:pt x="344" y="34"/>
                </a:lnTo>
                <a:lnTo>
                  <a:pt x="403" y="22"/>
                </a:lnTo>
                <a:lnTo>
                  <a:pt x="438" y="259"/>
                </a:lnTo>
                <a:lnTo>
                  <a:pt x="141" y="259"/>
                </a:lnTo>
                <a:lnTo>
                  <a:pt x="0" y="203"/>
                </a:lnTo>
                <a:lnTo>
                  <a:pt x="0" y="146"/>
                </a:lnTo>
                <a:lnTo>
                  <a:pt x="23" y="146"/>
                </a:lnTo>
                <a:lnTo>
                  <a:pt x="12" y="123"/>
                </a:lnTo>
                <a:lnTo>
                  <a:pt x="36" y="101"/>
                </a:lnTo>
                <a:lnTo>
                  <a:pt x="23" y="0"/>
                </a:lnTo>
                <a:lnTo>
                  <a:pt x="23" y="0"/>
                </a:lnTo>
              </a:path>
            </a:pathLst>
          </a:custGeom>
          <a:noFill/>
          <a:ln w="9207" cap="flat" cmpd="sng">
            <a:solidFill>
              <a:schemeClr val="bg1">
                <a:lumMod val="75000"/>
              </a:schemeClr>
            </a:solidFill>
            <a:prstDash val="solid"/>
            <a:round/>
            <a:headEnd type="none" w="med" len="med"/>
            <a:tailEnd type="none" w="med" len="med"/>
          </a:ln>
          <a:effectLst/>
        </p:spPr>
        <p:txBody>
          <a:bodyPr/>
          <a:lstStyle/>
          <a:p>
            <a:endParaRPr lang="en-US"/>
          </a:p>
        </p:txBody>
      </p:sp>
      <p:sp>
        <p:nvSpPr>
          <p:cNvPr id="65692" name="Freeform 156"/>
          <p:cNvSpPr>
            <a:spLocks/>
          </p:cNvSpPr>
          <p:nvPr/>
        </p:nvSpPr>
        <p:spPr bwMode="auto">
          <a:xfrm>
            <a:off x="5368925" y="1733550"/>
            <a:ext cx="801688" cy="1125538"/>
          </a:xfrm>
          <a:custGeom>
            <a:avLst/>
            <a:gdLst/>
            <a:ahLst/>
            <a:cxnLst>
              <a:cxn ang="0">
                <a:pos x="462" y="247"/>
              </a:cxn>
              <a:cxn ang="0">
                <a:pos x="462" y="247"/>
              </a:cxn>
              <a:cxn ang="0">
                <a:pos x="521" y="270"/>
              </a:cxn>
              <a:cxn ang="0">
                <a:pos x="521" y="315"/>
              </a:cxn>
              <a:cxn ang="0">
                <a:pos x="415" y="337"/>
              </a:cxn>
              <a:cxn ang="0">
                <a:pos x="462" y="641"/>
              </a:cxn>
              <a:cxn ang="0">
                <a:pos x="474" y="731"/>
              </a:cxn>
              <a:cxn ang="0">
                <a:pos x="415" y="743"/>
              </a:cxn>
              <a:cxn ang="0">
                <a:pos x="426" y="765"/>
              </a:cxn>
              <a:cxn ang="0">
                <a:pos x="355" y="765"/>
              </a:cxn>
              <a:cxn ang="0">
                <a:pos x="355" y="743"/>
              </a:cxn>
              <a:cxn ang="0">
                <a:pos x="212" y="765"/>
              </a:cxn>
              <a:cxn ang="0">
                <a:pos x="94" y="709"/>
              </a:cxn>
              <a:cxn ang="0">
                <a:pos x="0" y="663"/>
              </a:cxn>
              <a:cxn ang="0">
                <a:pos x="0" y="663"/>
              </a:cxn>
              <a:cxn ang="0">
                <a:pos x="60" y="541"/>
              </a:cxn>
              <a:cxn ang="0">
                <a:pos x="0" y="46"/>
              </a:cxn>
              <a:cxn ang="0">
                <a:pos x="200" y="23"/>
              </a:cxn>
              <a:cxn ang="0">
                <a:pos x="368" y="0"/>
              </a:cxn>
              <a:cxn ang="0">
                <a:pos x="391" y="135"/>
              </a:cxn>
              <a:cxn ang="0">
                <a:pos x="331" y="169"/>
              </a:cxn>
              <a:cxn ang="0">
                <a:pos x="415" y="259"/>
              </a:cxn>
              <a:cxn ang="0">
                <a:pos x="451" y="247"/>
              </a:cxn>
              <a:cxn ang="0">
                <a:pos x="462" y="247"/>
              </a:cxn>
              <a:cxn ang="0">
                <a:pos x="462" y="247"/>
              </a:cxn>
            </a:cxnLst>
            <a:rect l="0" t="0" r="r" b="b"/>
            <a:pathLst>
              <a:path w="522" h="766">
                <a:moveTo>
                  <a:pt x="462" y="247"/>
                </a:moveTo>
                <a:lnTo>
                  <a:pt x="462" y="247"/>
                </a:lnTo>
                <a:lnTo>
                  <a:pt x="521" y="270"/>
                </a:lnTo>
                <a:lnTo>
                  <a:pt x="521" y="315"/>
                </a:lnTo>
                <a:lnTo>
                  <a:pt x="415" y="337"/>
                </a:lnTo>
                <a:lnTo>
                  <a:pt x="462" y="641"/>
                </a:lnTo>
                <a:lnTo>
                  <a:pt x="474" y="731"/>
                </a:lnTo>
                <a:lnTo>
                  <a:pt x="415" y="743"/>
                </a:lnTo>
                <a:lnTo>
                  <a:pt x="426" y="765"/>
                </a:lnTo>
                <a:lnTo>
                  <a:pt x="355" y="765"/>
                </a:lnTo>
                <a:lnTo>
                  <a:pt x="355" y="743"/>
                </a:lnTo>
                <a:lnTo>
                  <a:pt x="212" y="765"/>
                </a:lnTo>
                <a:lnTo>
                  <a:pt x="94" y="709"/>
                </a:lnTo>
                <a:lnTo>
                  <a:pt x="0" y="663"/>
                </a:lnTo>
                <a:lnTo>
                  <a:pt x="0" y="663"/>
                </a:lnTo>
                <a:lnTo>
                  <a:pt x="60" y="541"/>
                </a:lnTo>
                <a:lnTo>
                  <a:pt x="0" y="46"/>
                </a:lnTo>
                <a:lnTo>
                  <a:pt x="200" y="23"/>
                </a:lnTo>
                <a:lnTo>
                  <a:pt x="368" y="0"/>
                </a:lnTo>
                <a:lnTo>
                  <a:pt x="391" y="135"/>
                </a:lnTo>
                <a:lnTo>
                  <a:pt x="331" y="169"/>
                </a:lnTo>
                <a:lnTo>
                  <a:pt x="415" y="259"/>
                </a:lnTo>
                <a:lnTo>
                  <a:pt x="451" y="247"/>
                </a:lnTo>
                <a:lnTo>
                  <a:pt x="462" y="247"/>
                </a:lnTo>
                <a:lnTo>
                  <a:pt x="462" y="247"/>
                </a:lnTo>
              </a:path>
            </a:pathLst>
          </a:custGeom>
          <a:noFill/>
          <a:ln w="9207" cap="flat" cmpd="sng">
            <a:solidFill>
              <a:schemeClr val="bg1">
                <a:lumMod val="75000"/>
              </a:schemeClr>
            </a:solidFill>
            <a:prstDash val="solid"/>
            <a:round/>
            <a:headEnd type="none" w="med" len="med"/>
            <a:tailEnd type="none" w="med" len="med"/>
          </a:ln>
          <a:effectLst/>
        </p:spPr>
        <p:txBody>
          <a:bodyPr/>
          <a:lstStyle/>
          <a:p>
            <a:endParaRPr lang="en-US"/>
          </a:p>
        </p:txBody>
      </p:sp>
      <p:sp>
        <p:nvSpPr>
          <p:cNvPr id="65693" name="Freeform 157"/>
          <p:cNvSpPr>
            <a:spLocks/>
          </p:cNvSpPr>
          <p:nvPr/>
        </p:nvSpPr>
        <p:spPr bwMode="auto">
          <a:xfrm>
            <a:off x="5024440" y="1784350"/>
            <a:ext cx="511175" cy="1571625"/>
          </a:xfrm>
          <a:custGeom>
            <a:avLst/>
            <a:gdLst/>
            <a:ahLst/>
            <a:cxnLst>
              <a:cxn ang="0">
                <a:pos x="59" y="664"/>
              </a:cxn>
              <a:cxn ang="0">
                <a:pos x="59" y="664"/>
              </a:cxn>
              <a:cxn ang="0">
                <a:pos x="83" y="641"/>
              </a:cxn>
              <a:cxn ang="0">
                <a:pos x="59" y="404"/>
              </a:cxn>
              <a:cxn ang="0">
                <a:pos x="24" y="0"/>
              </a:cxn>
              <a:cxn ang="0">
                <a:pos x="94" y="34"/>
              </a:cxn>
              <a:cxn ang="0">
                <a:pos x="225" y="12"/>
              </a:cxn>
              <a:cxn ang="0">
                <a:pos x="285" y="507"/>
              </a:cxn>
              <a:cxn ang="0">
                <a:pos x="225" y="629"/>
              </a:cxn>
              <a:cxn ang="0">
                <a:pos x="319" y="675"/>
              </a:cxn>
              <a:cxn ang="0">
                <a:pos x="332" y="776"/>
              </a:cxn>
              <a:cxn ang="0">
                <a:pos x="308" y="798"/>
              </a:cxn>
              <a:cxn ang="0">
                <a:pos x="319" y="821"/>
              </a:cxn>
              <a:cxn ang="0">
                <a:pos x="296" y="821"/>
              </a:cxn>
              <a:cxn ang="0">
                <a:pos x="296" y="878"/>
              </a:cxn>
              <a:cxn ang="0">
                <a:pos x="308" y="922"/>
              </a:cxn>
              <a:cxn ang="0">
                <a:pos x="308" y="978"/>
              </a:cxn>
              <a:cxn ang="0">
                <a:pos x="296" y="1035"/>
              </a:cxn>
              <a:cxn ang="0">
                <a:pos x="225" y="1012"/>
              </a:cxn>
              <a:cxn ang="0">
                <a:pos x="202" y="1069"/>
              </a:cxn>
              <a:cxn ang="0">
                <a:pos x="70" y="1001"/>
              </a:cxn>
              <a:cxn ang="0">
                <a:pos x="47" y="1047"/>
              </a:cxn>
              <a:cxn ang="0">
                <a:pos x="0" y="1047"/>
              </a:cxn>
              <a:cxn ang="0">
                <a:pos x="0" y="1024"/>
              </a:cxn>
              <a:cxn ang="0">
                <a:pos x="0" y="878"/>
              </a:cxn>
              <a:cxn ang="0">
                <a:pos x="94" y="731"/>
              </a:cxn>
              <a:cxn ang="0">
                <a:pos x="35" y="709"/>
              </a:cxn>
              <a:cxn ang="0">
                <a:pos x="59" y="664"/>
              </a:cxn>
              <a:cxn ang="0">
                <a:pos x="59" y="664"/>
              </a:cxn>
            </a:cxnLst>
            <a:rect l="0" t="0" r="r" b="b"/>
            <a:pathLst>
              <a:path w="333" h="1070">
                <a:moveTo>
                  <a:pt x="59" y="664"/>
                </a:moveTo>
                <a:lnTo>
                  <a:pt x="59" y="664"/>
                </a:lnTo>
                <a:lnTo>
                  <a:pt x="83" y="641"/>
                </a:lnTo>
                <a:lnTo>
                  <a:pt x="59" y="404"/>
                </a:lnTo>
                <a:lnTo>
                  <a:pt x="24" y="0"/>
                </a:lnTo>
                <a:lnTo>
                  <a:pt x="94" y="34"/>
                </a:lnTo>
                <a:lnTo>
                  <a:pt x="225" y="12"/>
                </a:lnTo>
                <a:lnTo>
                  <a:pt x="285" y="507"/>
                </a:lnTo>
                <a:lnTo>
                  <a:pt x="225" y="629"/>
                </a:lnTo>
                <a:lnTo>
                  <a:pt x="319" y="675"/>
                </a:lnTo>
                <a:lnTo>
                  <a:pt x="332" y="776"/>
                </a:lnTo>
                <a:lnTo>
                  <a:pt x="308" y="798"/>
                </a:lnTo>
                <a:lnTo>
                  <a:pt x="319" y="821"/>
                </a:lnTo>
                <a:lnTo>
                  <a:pt x="296" y="821"/>
                </a:lnTo>
                <a:lnTo>
                  <a:pt x="296" y="878"/>
                </a:lnTo>
                <a:lnTo>
                  <a:pt x="308" y="922"/>
                </a:lnTo>
                <a:lnTo>
                  <a:pt x="308" y="978"/>
                </a:lnTo>
                <a:lnTo>
                  <a:pt x="296" y="1035"/>
                </a:lnTo>
                <a:lnTo>
                  <a:pt x="225" y="1012"/>
                </a:lnTo>
                <a:lnTo>
                  <a:pt x="202" y="1069"/>
                </a:lnTo>
                <a:lnTo>
                  <a:pt x="70" y="1001"/>
                </a:lnTo>
                <a:lnTo>
                  <a:pt x="47" y="1047"/>
                </a:lnTo>
                <a:lnTo>
                  <a:pt x="0" y="1047"/>
                </a:lnTo>
                <a:lnTo>
                  <a:pt x="0" y="1024"/>
                </a:lnTo>
                <a:lnTo>
                  <a:pt x="0" y="878"/>
                </a:lnTo>
                <a:lnTo>
                  <a:pt x="94" y="731"/>
                </a:lnTo>
                <a:lnTo>
                  <a:pt x="35" y="709"/>
                </a:lnTo>
                <a:lnTo>
                  <a:pt x="59" y="664"/>
                </a:lnTo>
                <a:lnTo>
                  <a:pt x="59" y="664"/>
                </a:lnTo>
              </a:path>
            </a:pathLst>
          </a:custGeom>
          <a:noFill/>
          <a:ln w="9207" cap="flat" cmpd="sng">
            <a:solidFill>
              <a:schemeClr val="bg1">
                <a:lumMod val="75000"/>
              </a:schemeClr>
            </a:solidFill>
            <a:prstDash val="solid"/>
            <a:round/>
            <a:headEnd type="none" w="med" len="med"/>
            <a:tailEnd type="none" w="med" len="med"/>
          </a:ln>
          <a:effectLst/>
        </p:spPr>
        <p:txBody>
          <a:bodyPr/>
          <a:lstStyle/>
          <a:p>
            <a:endParaRPr lang="en-US"/>
          </a:p>
        </p:txBody>
      </p:sp>
      <p:sp>
        <p:nvSpPr>
          <p:cNvPr id="65694" name="Freeform 158"/>
          <p:cNvSpPr>
            <a:spLocks/>
          </p:cNvSpPr>
          <p:nvPr/>
        </p:nvSpPr>
        <p:spPr bwMode="auto">
          <a:xfrm>
            <a:off x="1131888" y="2641600"/>
            <a:ext cx="620712" cy="433388"/>
          </a:xfrm>
          <a:custGeom>
            <a:avLst/>
            <a:gdLst/>
            <a:ahLst/>
            <a:cxnLst>
              <a:cxn ang="0">
                <a:pos x="367" y="237"/>
              </a:cxn>
              <a:cxn ang="0">
                <a:pos x="367" y="237"/>
              </a:cxn>
              <a:cxn ang="0">
                <a:pos x="344" y="237"/>
              </a:cxn>
              <a:cxn ang="0">
                <a:pos x="320" y="260"/>
              </a:cxn>
              <a:cxn ang="0">
                <a:pos x="285" y="225"/>
              </a:cxn>
              <a:cxn ang="0">
                <a:pos x="226" y="237"/>
              </a:cxn>
              <a:cxn ang="0">
                <a:pos x="166" y="271"/>
              </a:cxn>
              <a:cxn ang="0">
                <a:pos x="154" y="294"/>
              </a:cxn>
              <a:cxn ang="0">
                <a:pos x="119" y="294"/>
              </a:cxn>
              <a:cxn ang="0">
                <a:pos x="83" y="248"/>
              </a:cxn>
              <a:cxn ang="0">
                <a:pos x="83" y="248"/>
              </a:cxn>
              <a:cxn ang="0">
                <a:pos x="35" y="248"/>
              </a:cxn>
              <a:cxn ang="0">
                <a:pos x="0" y="237"/>
              </a:cxn>
              <a:cxn ang="0">
                <a:pos x="23" y="180"/>
              </a:cxn>
              <a:cxn ang="0">
                <a:pos x="12" y="80"/>
              </a:cxn>
              <a:cxn ang="0">
                <a:pos x="296" y="12"/>
              </a:cxn>
              <a:cxn ang="0">
                <a:pos x="403" y="0"/>
              </a:cxn>
              <a:cxn ang="0">
                <a:pos x="403" y="202"/>
              </a:cxn>
              <a:cxn ang="0">
                <a:pos x="403" y="237"/>
              </a:cxn>
              <a:cxn ang="0">
                <a:pos x="379" y="237"/>
              </a:cxn>
              <a:cxn ang="0">
                <a:pos x="367" y="237"/>
              </a:cxn>
              <a:cxn ang="0">
                <a:pos x="367" y="237"/>
              </a:cxn>
            </a:cxnLst>
            <a:rect l="0" t="0" r="r" b="b"/>
            <a:pathLst>
              <a:path w="404" h="295">
                <a:moveTo>
                  <a:pt x="367" y="237"/>
                </a:moveTo>
                <a:lnTo>
                  <a:pt x="367" y="237"/>
                </a:lnTo>
                <a:lnTo>
                  <a:pt x="344" y="237"/>
                </a:lnTo>
                <a:lnTo>
                  <a:pt x="320" y="260"/>
                </a:lnTo>
                <a:lnTo>
                  <a:pt x="285" y="225"/>
                </a:lnTo>
                <a:lnTo>
                  <a:pt x="226" y="237"/>
                </a:lnTo>
                <a:lnTo>
                  <a:pt x="166" y="271"/>
                </a:lnTo>
                <a:lnTo>
                  <a:pt x="154" y="294"/>
                </a:lnTo>
                <a:lnTo>
                  <a:pt x="119" y="294"/>
                </a:lnTo>
                <a:lnTo>
                  <a:pt x="83" y="248"/>
                </a:lnTo>
                <a:lnTo>
                  <a:pt x="83" y="248"/>
                </a:lnTo>
                <a:lnTo>
                  <a:pt x="35" y="248"/>
                </a:lnTo>
                <a:lnTo>
                  <a:pt x="0" y="237"/>
                </a:lnTo>
                <a:lnTo>
                  <a:pt x="23" y="180"/>
                </a:lnTo>
                <a:lnTo>
                  <a:pt x="12" y="80"/>
                </a:lnTo>
                <a:lnTo>
                  <a:pt x="296" y="12"/>
                </a:lnTo>
                <a:lnTo>
                  <a:pt x="403" y="0"/>
                </a:lnTo>
                <a:lnTo>
                  <a:pt x="403" y="202"/>
                </a:lnTo>
                <a:lnTo>
                  <a:pt x="403" y="237"/>
                </a:lnTo>
                <a:lnTo>
                  <a:pt x="379" y="237"/>
                </a:lnTo>
                <a:lnTo>
                  <a:pt x="367" y="237"/>
                </a:lnTo>
                <a:lnTo>
                  <a:pt x="367" y="237"/>
                </a:lnTo>
              </a:path>
            </a:pathLst>
          </a:custGeom>
          <a:solidFill>
            <a:srgbClr val="FF0000"/>
          </a:solidFill>
          <a:ln w="9207" cap="flat" cmpd="sng">
            <a:solidFill>
              <a:schemeClr val="bg1">
                <a:lumMod val="75000"/>
              </a:schemeClr>
            </a:solidFill>
            <a:prstDash val="solid"/>
            <a:round/>
            <a:headEnd type="none" w="med" len="med"/>
            <a:tailEnd type="none" w="med" len="med"/>
          </a:ln>
          <a:effectLst/>
        </p:spPr>
        <p:txBody>
          <a:bodyPr/>
          <a:lstStyle/>
          <a:p>
            <a:endParaRPr lang="en-US"/>
          </a:p>
        </p:txBody>
      </p:sp>
      <p:sp>
        <p:nvSpPr>
          <p:cNvPr id="65695" name="Freeform 159"/>
          <p:cNvSpPr>
            <a:spLocks/>
          </p:cNvSpPr>
          <p:nvPr/>
        </p:nvSpPr>
        <p:spPr bwMode="auto">
          <a:xfrm>
            <a:off x="4351338" y="2378075"/>
            <a:ext cx="819150" cy="946150"/>
          </a:xfrm>
          <a:custGeom>
            <a:avLst/>
            <a:gdLst/>
            <a:ahLst/>
            <a:cxnLst>
              <a:cxn ang="0">
                <a:pos x="498" y="260"/>
              </a:cxn>
              <a:cxn ang="0">
                <a:pos x="498" y="260"/>
              </a:cxn>
              <a:cxn ang="0">
                <a:pos x="474" y="305"/>
              </a:cxn>
              <a:cxn ang="0">
                <a:pos x="533" y="327"/>
              </a:cxn>
              <a:cxn ang="0">
                <a:pos x="439" y="474"/>
              </a:cxn>
              <a:cxn ang="0">
                <a:pos x="439" y="620"/>
              </a:cxn>
              <a:cxn ang="0">
                <a:pos x="416" y="631"/>
              </a:cxn>
              <a:cxn ang="0">
                <a:pos x="297" y="643"/>
              </a:cxn>
              <a:cxn ang="0">
                <a:pos x="284" y="574"/>
              </a:cxn>
              <a:cxn ang="0">
                <a:pos x="225" y="574"/>
              </a:cxn>
              <a:cxn ang="0">
                <a:pos x="213" y="496"/>
              </a:cxn>
              <a:cxn ang="0">
                <a:pos x="190" y="496"/>
              </a:cxn>
              <a:cxn ang="0">
                <a:pos x="155" y="428"/>
              </a:cxn>
              <a:cxn ang="0">
                <a:pos x="95" y="382"/>
              </a:cxn>
              <a:cxn ang="0">
                <a:pos x="84" y="382"/>
              </a:cxn>
              <a:cxn ang="0">
                <a:pos x="72" y="372"/>
              </a:cxn>
              <a:cxn ang="0">
                <a:pos x="0" y="394"/>
              </a:cxn>
              <a:cxn ang="0">
                <a:pos x="12" y="248"/>
              </a:cxn>
              <a:cxn ang="0">
                <a:pos x="0" y="248"/>
              </a:cxn>
              <a:cxn ang="0">
                <a:pos x="47" y="114"/>
              </a:cxn>
              <a:cxn ang="0">
                <a:pos x="84" y="125"/>
              </a:cxn>
              <a:cxn ang="0">
                <a:pos x="225" y="169"/>
              </a:cxn>
              <a:cxn ang="0">
                <a:pos x="297" y="125"/>
              </a:cxn>
              <a:cxn ang="0">
                <a:pos x="308" y="114"/>
              </a:cxn>
              <a:cxn ang="0">
                <a:pos x="498" y="0"/>
              </a:cxn>
              <a:cxn ang="0">
                <a:pos x="522" y="237"/>
              </a:cxn>
              <a:cxn ang="0">
                <a:pos x="498" y="260"/>
              </a:cxn>
              <a:cxn ang="0">
                <a:pos x="498" y="260"/>
              </a:cxn>
            </a:cxnLst>
            <a:rect l="0" t="0" r="r" b="b"/>
            <a:pathLst>
              <a:path w="534" h="644">
                <a:moveTo>
                  <a:pt x="498" y="260"/>
                </a:moveTo>
                <a:lnTo>
                  <a:pt x="498" y="260"/>
                </a:lnTo>
                <a:lnTo>
                  <a:pt x="474" y="305"/>
                </a:lnTo>
                <a:lnTo>
                  <a:pt x="533" y="327"/>
                </a:lnTo>
                <a:lnTo>
                  <a:pt x="439" y="474"/>
                </a:lnTo>
                <a:lnTo>
                  <a:pt x="439" y="620"/>
                </a:lnTo>
                <a:lnTo>
                  <a:pt x="416" y="631"/>
                </a:lnTo>
                <a:lnTo>
                  <a:pt x="297" y="643"/>
                </a:lnTo>
                <a:lnTo>
                  <a:pt x="284" y="574"/>
                </a:lnTo>
                <a:lnTo>
                  <a:pt x="225" y="574"/>
                </a:lnTo>
                <a:lnTo>
                  <a:pt x="213" y="496"/>
                </a:lnTo>
                <a:lnTo>
                  <a:pt x="190" y="496"/>
                </a:lnTo>
                <a:lnTo>
                  <a:pt x="155" y="428"/>
                </a:lnTo>
                <a:lnTo>
                  <a:pt x="95" y="382"/>
                </a:lnTo>
                <a:lnTo>
                  <a:pt x="84" y="382"/>
                </a:lnTo>
                <a:lnTo>
                  <a:pt x="72" y="372"/>
                </a:lnTo>
                <a:lnTo>
                  <a:pt x="0" y="394"/>
                </a:lnTo>
                <a:lnTo>
                  <a:pt x="12" y="248"/>
                </a:lnTo>
                <a:lnTo>
                  <a:pt x="0" y="248"/>
                </a:lnTo>
                <a:lnTo>
                  <a:pt x="47" y="114"/>
                </a:lnTo>
                <a:lnTo>
                  <a:pt x="84" y="125"/>
                </a:lnTo>
                <a:lnTo>
                  <a:pt x="225" y="169"/>
                </a:lnTo>
                <a:lnTo>
                  <a:pt x="297" y="125"/>
                </a:lnTo>
                <a:lnTo>
                  <a:pt x="308" y="114"/>
                </a:lnTo>
                <a:lnTo>
                  <a:pt x="498" y="0"/>
                </a:lnTo>
                <a:lnTo>
                  <a:pt x="522" y="237"/>
                </a:lnTo>
                <a:lnTo>
                  <a:pt x="498" y="260"/>
                </a:lnTo>
                <a:lnTo>
                  <a:pt x="498" y="260"/>
                </a:lnTo>
              </a:path>
            </a:pathLst>
          </a:custGeom>
          <a:noFill/>
          <a:ln w="9207" cap="flat" cmpd="sng">
            <a:solidFill>
              <a:schemeClr val="bg1">
                <a:lumMod val="75000"/>
              </a:schemeClr>
            </a:solidFill>
            <a:prstDash val="solid"/>
            <a:round/>
            <a:headEnd type="none" w="med" len="med"/>
            <a:tailEnd type="none" w="med" len="med"/>
          </a:ln>
          <a:effectLst/>
        </p:spPr>
        <p:txBody>
          <a:bodyPr/>
          <a:lstStyle/>
          <a:p>
            <a:endParaRPr lang="en-US"/>
          </a:p>
        </p:txBody>
      </p:sp>
      <p:sp>
        <p:nvSpPr>
          <p:cNvPr id="65696" name="Freeform 160"/>
          <p:cNvSpPr>
            <a:spLocks/>
          </p:cNvSpPr>
          <p:nvPr/>
        </p:nvSpPr>
        <p:spPr bwMode="auto">
          <a:xfrm>
            <a:off x="4387852" y="660400"/>
            <a:ext cx="1309688" cy="1176338"/>
          </a:xfrm>
          <a:custGeom>
            <a:avLst/>
            <a:gdLst/>
            <a:ahLst/>
            <a:cxnLst>
              <a:cxn ang="0">
                <a:pos x="273" y="663"/>
              </a:cxn>
              <a:cxn ang="0">
                <a:pos x="273" y="663"/>
              </a:cxn>
              <a:cxn ang="0">
                <a:pos x="260" y="663"/>
              </a:cxn>
              <a:cxn ang="0">
                <a:pos x="0" y="506"/>
              </a:cxn>
              <a:cxn ang="0">
                <a:pos x="60" y="461"/>
              </a:cxn>
              <a:cxn ang="0">
                <a:pos x="36" y="450"/>
              </a:cxn>
              <a:cxn ang="0">
                <a:pos x="71" y="394"/>
              </a:cxn>
              <a:cxn ang="0">
                <a:pos x="356" y="135"/>
              </a:cxn>
              <a:cxn ang="0">
                <a:pos x="485" y="68"/>
              </a:cxn>
              <a:cxn ang="0">
                <a:pos x="521" y="68"/>
              </a:cxn>
              <a:cxn ang="0">
                <a:pos x="557" y="34"/>
              </a:cxn>
              <a:cxn ang="0">
                <a:pos x="711" y="0"/>
              </a:cxn>
              <a:cxn ang="0">
                <a:pos x="711" y="34"/>
              </a:cxn>
              <a:cxn ang="0">
                <a:pos x="770" y="34"/>
              </a:cxn>
              <a:cxn ang="0">
                <a:pos x="852" y="697"/>
              </a:cxn>
              <a:cxn ang="0">
                <a:pos x="840" y="697"/>
              </a:cxn>
              <a:cxn ang="0">
                <a:pos x="840" y="754"/>
              </a:cxn>
              <a:cxn ang="0">
                <a:pos x="640" y="777"/>
              </a:cxn>
              <a:cxn ang="0">
                <a:pos x="509" y="799"/>
              </a:cxn>
              <a:cxn ang="0">
                <a:pos x="439" y="765"/>
              </a:cxn>
              <a:cxn ang="0">
                <a:pos x="392" y="731"/>
              </a:cxn>
              <a:cxn ang="0">
                <a:pos x="273" y="663"/>
              </a:cxn>
              <a:cxn ang="0">
                <a:pos x="273" y="663"/>
              </a:cxn>
            </a:cxnLst>
            <a:rect l="0" t="0" r="r" b="b"/>
            <a:pathLst>
              <a:path w="853" h="800">
                <a:moveTo>
                  <a:pt x="273" y="663"/>
                </a:moveTo>
                <a:lnTo>
                  <a:pt x="273" y="663"/>
                </a:lnTo>
                <a:lnTo>
                  <a:pt x="260" y="663"/>
                </a:lnTo>
                <a:lnTo>
                  <a:pt x="0" y="506"/>
                </a:lnTo>
                <a:lnTo>
                  <a:pt x="60" y="461"/>
                </a:lnTo>
                <a:lnTo>
                  <a:pt x="36" y="450"/>
                </a:lnTo>
                <a:lnTo>
                  <a:pt x="71" y="394"/>
                </a:lnTo>
                <a:lnTo>
                  <a:pt x="356" y="135"/>
                </a:lnTo>
                <a:lnTo>
                  <a:pt x="485" y="68"/>
                </a:lnTo>
                <a:lnTo>
                  <a:pt x="521" y="68"/>
                </a:lnTo>
                <a:lnTo>
                  <a:pt x="557" y="34"/>
                </a:lnTo>
                <a:lnTo>
                  <a:pt x="711" y="0"/>
                </a:lnTo>
                <a:lnTo>
                  <a:pt x="711" y="34"/>
                </a:lnTo>
                <a:lnTo>
                  <a:pt x="770" y="34"/>
                </a:lnTo>
                <a:lnTo>
                  <a:pt x="852" y="697"/>
                </a:lnTo>
                <a:lnTo>
                  <a:pt x="840" y="697"/>
                </a:lnTo>
                <a:lnTo>
                  <a:pt x="840" y="754"/>
                </a:lnTo>
                <a:lnTo>
                  <a:pt x="640" y="777"/>
                </a:lnTo>
                <a:lnTo>
                  <a:pt x="509" y="799"/>
                </a:lnTo>
                <a:lnTo>
                  <a:pt x="439" y="765"/>
                </a:lnTo>
                <a:lnTo>
                  <a:pt x="392" y="731"/>
                </a:lnTo>
                <a:lnTo>
                  <a:pt x="273" y="663"/>
                </a:lnTo>
                <a:lnTo>
                  <a:pt x="273" y="663"/>
                </a:lnTo>
              </a:path>
            </a:pathLst>
          </a:custGeom>
          <a:noFill/>
          <a:ln w="9207" cap="flat" cmpd="sng">
            <a:solidFill>
              <a:schemeClr val="bg1">
                <a:lumMod val="75000"/>
              </a:schemeClr>
            </a:solidFill>
            <a:prstDash val="solid"/>
            <a:round/>
            <a:headEnd type="none" w="med" len="med"/>
            <a:tailEnd type="none" w="med" len="med"/>
          </a:ln>
          <a:effectLst/>
        </p:spPr>
        <p:txBody>
          <a:bodyPr/>
          <a:lstStyle/>
          <a:p>
            <a:endParaRPr lang="en-US"/>
          </a:p>
        </p:txBody>
      </p:sp>
      <p:sp>
        <p:nvSpPr>
          <p:cNvPr id="65697" name="Freeform 161"/>
          <p:cNvSpPr>
            <a:spLocks/>
          </p:cNvSpPr>
          <p:nvPr/>
        </p:nvSpPr>
        <p:spPr bwMode="auto">
          <a:xfrm>
            <a:off x="4422777" y="1352550"/>
            <a:ext cx="22225" cy="19050"/>
          </a:xfrm>
          <a:custGeom>
            <a:avLst/>
            <a:gdLst/>
            <a:ahLst/>
            <a:cxnLst>
              <a:cxn ang="0">
                <a:pos x="0" y="12"/>
              </a:cxn>
              <a:cxn ang="0">
                <a:pos x="0" y="12"/>
              </a:cxn>
              <a:cxn ang="0">
                <a:pos x="13" y="0"/>
              </a:cxn>
              <a:cxn ang="0">
                <a:pos x="0" y="12"/>
              </a:cxn>
              <a:cxn ang="0">
                <a:pos x="0" y="12"/>
              </a:cxn>
            </a:cxnLst>
            <a:rect l="0" t="0" r="r" b="b"/>
            <a:pathLst>
              <a:path w="14" h="13">
                <a:moveTo>
                  <a:pt x="0" y="12"/>
                </a:moveTo>
                <a:lnTo>
                  <a:pt x="0" y="12"/>
                </a:lnTo>
                <a:lnTo>
                  <a:pt x="13" y="0"/>
                </a:lnTo>
                <a:lnTo>
                  <a:pt x="0" y="12"/>
                </a:lnTo>
                <a:lnTo>
                  <a:pt x="0" y="12"/>
                </a:lnTo>
              </a:path>
            </a:pathLst>
          </a:custGeom>
          <a:noFill/>
          <a:ln w="9207" cap="flat" cmpd="sng">
            <a:solidFill>
              <a:schemeClr val="bg1">
                <a:lumMod val="75000"/>
              </a:schemeClr>
            </a:solidFill>
            <a:prstDash val="solid"/>
            <a:round/>
            <a:headEnd type="none" w="med" len="med"/>
            <a:tailEnd type="none" w="med" len="med"/>
          </a:ln>
          <a:effectLst/>
        </p:spPr>
        <p:txBody>
          <a:bodyPr/>
          <a:lstStyle/>
          <a:p>
            <a:endParaRPr lang="en-US"/>
          </a:p>
        </p:txBody>
      </p:sp>
      <p:sp>
        <p:nvSpPr>
          <p:cNvPr id="65698" name="Freeform 162"/>
          <p:cNvSpPr>
            <a:spLocks/>
          </p:cNvSpPr>
          <p:nvPr/>
        </p:nvSpPr>
        <p:spPr bwMode="auto">
          <a:xfrm>
            <a:off x="4806950" y="923925"/>
            <a:ext cx="55563" cy="50800"/>
          </a:xfrm>
          <a:custGeom>
            <a:avLst/>
            <a:gdLst/>
            <a:ahLst/>
            <a:cxnLst>
              <a:cxn ang="0">
                <a:pos x="0" y="33"/>
              </a:cxn>
              <a:cxn ang="0">
                <a:pos x="0" y="33"/>
              </a:cxn>
              <a:cxn ang="0">
                <a:pos x="35" y="0"/>
              </a:cxn>
              <a:cxn ang="0">
                <a:pos x="0" y="33"/>
              </a:cxn>
              <a:cxn ang="0">
                <a:pos x="0" y="33"/>
              </a:cxn>
            </a:cxnLst>
            <a:rect l="0" t="0" r="r" b="b"/>
            <a:pathLst>
              <a:path w="36" h="34">
                <a:moveTo>
                  <a:pt x="0" y="33"/>
                </a:moveTo>
                <a:lnTo>
                  <a:pt x="0" y="33"/>
                </a:lnTo>
                <a:lnTo>
                  <a:pt x="35" y="0"/>
                </a:lnTo>
                <a:lnTo>
                  <a:pt x="0" y="33"/>
                </a:lnTo>
                <a:lnTo>
                  <a:pt x="0" y="33"/>
                </a:lnTo>
              </a:path>
            </a:pathLst>
          </a:custGeom>
          <a:noFill/>
          <a:ln w="9207" cap="flat" cmpd="sng">
            <a:solidFill>
              <a:schemeClr val="bg1">
                <a:lumMod val="75000"/>
              </a:schemeClr>
            </a:solidFill>
            <a:prstDash val="solid"/>
            <a:round/>
            <a:headEnd type="none" w="med" len="med"/>
            <a:tailEnd type="none" w="med" len="med"/>
          </a:ln>
          <a:effectLst/>
        </p:spPr>
        <p:txBody>
          <a:bodyPr/>
          <a:lstStyle/>
          <a:p>
            <a:endParaRPr lang="en-US"/>
          </a:p>
        </p:txBody>
      </p:sp>
      <p:sp>
        <p:nvSpPr>
          <p:cNvPr id="65699" name="Freeform 163"/>
          <p:cNvSpPr>
            <a:spLocks/>
          </p:cNvSpPr>
          <p:nvPr/>
        </p:nvSpPr>
        <p:spPr bwMode="auto">
          <a:xfrm>
            <a:off x="5368926" y="642942"/>
            <a:ext cx="39688" cy="1587"/>
          </a:xfrm>
          <a:custGeom>
            <a:avLst/>
            <a:gdLst/>
            <a:ahLst/>
            <a:cxnLst>
              <a:cxn ang="0">
                <a:pos x="0" y="0"/>
              </a:cxn>
              <a:cxn ang="0">
                <a:pos x="0" y="0"/>
              </a:cxn>
              <a:cxn ang="0">
                <a:pos x="24" y="0"/>
              </a:cxn>
              <a:cxn ang="0">
                <a:pos x="0" y="0"/>
              </a:cxn>
              <a:cxn ang="0">
                <a:pos x="0" y="0"/>
              </a:cxn>
            </a:cxnLst>
            <a:rect l="0" t="0" r="r" b="b"/>
            <a:pathLst>
              <a:path w="25" h="1">
                <a:moveTo>
                  <a:pt x="0" y="0"/>
                </a:moveTo>
                <a:lnTo>
                  <a:pt x="0" y="0"/>
                </a:lnTo>
                <a:lnTo>
                  <a:pt x="24" y="0"/>
                </a:lnTo>
                <a:lnTo>
                  <a:pt x="0" y="0"/>
                </a:lnTo>
                <a:lnTo>
                  <a:pt x="0" y="0"/>
                </a:lnTo>
              </a:path>
            </a:pathLst>
          </a:custGeom>
          <a:noFill/>
          <a:ln w="9207" cap="flat" cmpd="sng">
            <a:solidFill>
              <a:schemeClr val="bg1">
                <a:lumMod val="75000"/>
              </a:schemeClr>
            </a:solidFill>
            <a:prstDash val="solid"/>
            <a:round/>
            <a:headEnd type="none" w="med" len="med"/>
            <a:tailEnd type="none" w="med" len="med"/>
          </a:ln>
          <a:effectLst/>
        </p:spPr>
        <p:txBody>
          <a:bodyPr/>
          <a:lstStyle/>
          <a:p>
            <a:endParaRPr lang="en-US"/>
          </a:p>
        </p:txBody>
      </p:sp>
      <p:sp>
        <p:nvSpPr>
          <p:cNvPr id="65700" name="Freeform 164"/>
          <p:cNvSpPr>
            <a:spLocks/>
          </p:cNvSpPr>
          <p:nvPr/>
        </p:nvSpPr>
        <p:spPr bwMode="auto">
          <a:xfrm>
            <a:off x="5335590" y="660404"/>
            <a:ext cx="90487" cy="17463"/>
          </a:xfrm>
          <a:custGeom>
            <a:avLst/>
            <a:gdLst/>
            <a:ahLst/>
            <a:cxnLst>
              <a:cxn ang="0">
                <a:pos x="0" y="11"/>
              </a:cxn>
              <a:cxn ang="0">
                <a:pos x="0" y="11"/>
              </a:cxn>
              <a:cxn ang="0">
                <a:pos x="59" y="0"/>
              </a:cxn>
              <a:cxn ang="0">
                <a:pos x="0" y="11"/>
              </a:cxn>
              <a:cxn ang="0">
                <a:pos x="0" y="11"/>
              </a:cxn>
            </a:cxnLst>
            <a:rect l="0" t="0" r="r" b="b"/>
            <a:pathLst>
              <a:path w="60" h="12">
                <a:moveTo>
                  <a:pt x="0" y="11"/>
                </a:moveTo>
                <a:lnTo>
                  <a:pt x="0" y="11"/>
                </a:lnTo>
                <a:lnTo>
                  <a:pt x="59" y="0"/>
                </a:lnTo>
                <a:lnTo>
                  <a:pt x="0" y="11"/>
                </a:lnTo>
                <a:lnTo>
                  <a:pt x="0" y="11"/>
                </a:lnTo>
              </a:path>
            </a:pathLst>
          </a:custGeom>
          <a:noFill/>
          <a:ln w="9207" cap="flat" cmpd="sng">
            <a:solidFill>
              <a:schemeClr val="bg1">
                <a:lumMod val="75000"/>
              </a:schemeClr>
            </a:solidFill>
            <a:prstDash val="solid"/>
            <a:round/>
            <a:headEnd type="none" w="med" len="med"/>
            <a:tailEnd type="none" w="med" len="med"/>
          </a:ln>
          <a:effectLst/>
        </p:spPr>
        <p:txBody>
          <a:bodyPr/>
          <a:lstStyle/>
          <a:p>
            <a:endParaRPr lang="en-US"/>
          </a:p>
        </p:txBody>
      </p:sp>
      <p:sp>
        <p:nvSpPr>
          <p:cNvPr id="65701" name="Freeform 165"/>
          <p:cNvSpPr>
            <a:spLocks/>
          </p:cNvSpPr>
          <p:nvPr/>
        </p:nvSpPr>
        <p:spPr bwMode="auto">
          <a:xfrm>
            <a:off x="5949950" y="3189288"/>
            <a:ext cx="493713" cy="298450"/>
          </a:xfrm>
          <a:custGeom>
            <a:avLst/>
            <a:gdLst/>
            <a:ahLst/>
            <a:cxnLst>
              <a:cxn ang="0">
                <a:pos x="72" y="202"/>
              </a:cxn>
              <a:cxn ang="0">
                <a:pos x="72" y="202"/>
              </a:cxn>
              <a:cxn ang="0">
                <a:pos x="24" y="202"/>
              </a:cxn>
              <a:cxn ang="0">
                <a:pos x="0" y="168"/>
              </a:cxn>
              <a:cxn ang="0">
                <a:pos x="36" y="158"/>
              </a:cxn>
              <a:cxn ang="0">
                <a:pos x="24" y="135"/>
              </a:cxn>
              <a:cxn ang="0">
                <a:pos x="142" y="45"/>
              </a:cxn>
              <a:cxn ang="0">
                <a:pos x="130" y="0"/>
              </a:cxn>
              <a:cxn ang="0">
                <a:pos x="225" y="45"/>
              </a:cxn>
              <a:cxn ang="0">
                <a:pos x="261" y="33"/>
              </a:cxn>
              <a:cxn ang="0">
                <a:pos x="261" y="79"/>
              </a:cxn>
              <a:cxn ang="0">
                <a:pos x="320" y="146"/>
              </a:cxn>
              <a:cxn ang="0">
                <a:pos x="83" y="191"/>
              </a:cxn>
              <a:cxn ang="0">
                <a:pos x="72" y="202"/>
              </a:cxn>
              <a:cxn ang="0">
                <a:pos x="72" y="202"/>
              </a:cxn>
            </a:cxnLst>
            <a:rect l="0" t="0" r="r" b="b"/>
            <a:pathLst>
              <a:path w="321" h="203">
                <a:moveTo>
                  <a:pt x="72" y="202"/>
                </a:moveTo>
                <a:lnTo>
                  <a:pt x="72" y="202"/>
                </a:lnTo>
                <a:lnTo>
                  <a:pt x="24" y="202"/>
                </a:lnTo>
                <a:lnTo>
                  <a:pt x="0" y="168"/>
                </a:lnTo>
                <a:lnTo>
                  <a:pt x="36" y="158"/>
                </a:lnTo>
                <a:lnTo>
                  <a:pt x="24" y="135"/>
                </a:lnTo>
                <a:lnTo>
                  <a:pt x="142" y="45"/>
                </a:lnTo>
                <a:lnTo>
                  <a:pt x="130" y="0"/>
                </a:lnTo>
                <a:lnTo>
                  <a:pt x="225" y="45"/>
                </a:lnTo>
                <a:lnTo>
                  <a:pt x="261" y="33"/>
                </a:lnTo>
                <a:lnTo>
                  <a:pt x="261" y="79"/>
                </a:lnTo>
                <a:lnTo>
                  <a:pt x="320" y="146"/>
                </a:lnTo>
                <a:lnTo>
                  <a:pt x="83" y="191"/>
                </a:lnTo>
                <a:lnTo>
                  <a:pt x="72" y="202"/>
                </a:lnTo>
                <a:lnTo>
                  <a:pt x="72" y="202"/>
                </a:lnTo>
              </a:path>
            </a:pathLst>
          </a:custGeom>
          <a:solidFill>
            <a:srgbClr val="FF0000"/>
          </a:solidFill>
          <a:ln w="9207" cap="flat" cmpd="sng">
            <a:solidFill>
              <a:schemeClr val="bg1">
                <a:lumMod val="75000"/>
              </a:schemeClr>
            </a:solidFill>
            <a:prstDash val="solid"/>
            <a:round/>
            <a:headEnd type="none" w="med" len="med"/>
            <a:tailEnd type="none" w="med" len="med"/>
          </a:ln>
          <a:effectLst/>
        </p:spPr>
        <p:txBody>
          <a:bodyPr/>
          <a:lstStyle/>
          <a:p>
            <a:endParaRPr lang="en-US"/>
          </a:p>
        </p:txBody>
      </p:sp>
      <p:sp>
        <p:nvSpPr>
          <p:cNvPr id="65702" name="Freeform 166"/>
          <p:cNvSpPr>
            <a:spLocks/>
          </p:cNvSpPr>
          <p:nvPr/>
        </p:nvSpPr>
        <p:spPr bwMode="auto">
          <a:xfrm>
            <a:off x="6862765" y="5370513"/>
            <a:ext cx="1671637" cy="647700"/>
          </a:xfrm>
          <a:custGeom>
            <a:avLst/>
            <a:gdLst/>
            <a:ahLst/>
            <a:cxnLst>
              <a:cxn ang="0">
                <a:pos x="11" y="281"/>
              </a:cxn>
              <a:cxn ang="0">
                <a:pos x="0" y="191"/>
              </a:cxn>
              <a:cxn ang="0">
                <a:pos x="35" y="224"/>
              </a:cxn>
              <a:cxn ang="0">
                <a:pos x="47" y="247"/>
              </a:cxn>
              <a:cxn ang="0">
                <a:pos x="70" y="224"/>
              </a:cxn>
              <a:cxn ang="0">
                <a:pos x="59" y="202"/>
              </a:cxn>
              <a:cxn ang="0">
                <a:pos x="59" y="191"/>
              </a:cxn>
              <a:cxn ang="0">
                <a:pos x="165" y="224"/>
              </a:cxn>
              <a:cxn ang="0">
                <a:pos x="201" y="224"/>
              </a:cxn>
              <a:cxn ang="0">
                <a:pos x="225" y="202"/>
              </a:cxn>
              <a:cxn ang="0">
                <a:pos x="260" y="169"/>
              </a:cxn>
              <a:cxn ang="0">
                <a:pos x="236" y="191"/>
              </a:cxn>
              <a:cxn ang="0">
                <a:pos x="272" y="169"/>
              </a:cxn>
              <a:cxn ang="0">
                <a:pos x="295" y="180"/>
              </a:cxn>
              <a:cxn ang="0">
                <a:pos x="723" y="56"/>
              </a:cxn>
              <a:cxn ang="0">
                <a:pos x="829" y="0"/>
              </a:cxn>
              <a:cxn ang="0">
                <a:pos x="794" y="44"/>
              </a:cxn>
              <a:cxn ang="0">
                <a:pos x="782" y="11"/>
              </a:cxn>
              <a:cxn ang="0">
                <a:pos x="711" y="79"/>
              </a:cxn>
              <a:cxn ang="0">
                <a:pos x="734" y="112"/>
              </a:cxn>
              <a:cxn ang="0">
                <a:pos x="711" y="157"/>
              </a:cxn>
              <a:cxn ang="0">
                <a:pos x="675" y="146"/>
              </a:cxn>
              <a:cxn ang="0">
                <a:pos x="604" y="202"/>
              </a:cxn>
              <a:cxn ang="0">
                <a:pos x="557" y="213"/>
              </a:cxn>
              <a:cxn ang="0">
                <a:pos x="698" y="213"/>
              </a:cxn>
              <a:cxn ang="0">
                <a:pos x="723" y="191"/>
              </a:cxn>
              <a:cxn ang="0">
                <a:pos x="746" y="146"/>
              </a:cxn>
              <a:cxn ang="0">
                <a:pos x="770" y="112"/>
              </a:cxn>
              <a:cxn ang="0">
                <a:pos x="794" y="135"/>
              </a:cxn>
              <a:cxn ang="0">
                <a:pos x="817" y="135"/>
              </a:cxn>
              <a:cxn ang="0">
                <a:pos x="817" y="101"/>
              </a:cxn>
              <a:cxn ang="0">
                <a:pos x="864" y="112"/>
              </a:cxn>
              <a:cxn ang="0">
                <a:pos x="876" y="101"/>
              </a:cxn>
              <a:cxn ang="0">
                <a:pos x="901" y="101"/>
              </a:cxn>
              <a:cxn ang="0">
                <a:pos x="923" y="146"/>
              </a:cxn>
              <a:cxn ang="0">
                <a:pos x="1018" y="67"/>
              </a:cxn>
              <a:cxn ang="0">
                <a:pos x="1042" y="56"/>
              </a:cxn>
              <a:cxn ang="0">
                <a:pos x="1067" y="101"/>
              </a:cxn>
              <a:cxn ang="0">
                <a:pos x="770" y="202"/>
              </a:cxn>
              <a:cxn ang="0">
                <a:pos x="770" y="236"/>
              </a:cxn>
              <a:cxn ang="0">
                <a:pos x="723" y="247"/>
              </a:cxn>
              <a:cxn ang="0">
                <a:pos x="651" y="270"/>
              </a:cxn>
              <a:cxn ang="0">
                <a:pos x="627" y="281"/>
              </a:cxn>
              <a:cxn ang="0">
                <a:pos x="592" y="304"/>
              </a:cxn>
              <a:cxn ang="0">
                <a:pos x="557" y="315"/>
              </a:cxn>
              <a:cxn ang="0">
                <a:pos x="508" y="304"/>
              </a:cxn>
              <a:cxn ang="0">
                <a:pos x="485" y="326"/>
              </a:cxn>
              <a:cxn ang="0">
                <a:pos x="473" y="326"/>
              </a:cxn>
              <a:cxn ang="0">
                <a:pos x="438" y="315"/>
              </a:cxn>
              <a:cxn ang="0">
                <a:pos x="426" y="371"/>
              </a:cxn>
              <a:cxn ang="0">
                <a:pos x="391" y="337"/>
              </a:cxn>
              <a:cxn ang="0">
                <a:pos x="354" y="371"/>
              </a:cxn>
              <a:cxn ang="0">
                <a:pos x="248" y="393"/>
              </a:cxn>
              <a:cxn ang="0">
                <a:pos x="225" y="371"/>
              </a:cxn>
              <a:cxn ang="0">
                <a:pos x="225" y="393"/>
              </a:cxn>
              <a:cxn ang="0">
                <a:pos x="165" y="405"/>
              </a:cxn>
              <a:cxn ang="0">
                <a:pos x="129" y="428"/>
              </a:cxn>
              <a:cxn ang="0">
                <a:pos x="11" y="281"/>
              </a:cxn>
            </a:cxnLst>
            <a:rect l="0" t="0" r="r" b="b"/>
            <a:pathLst>
              <a:path w="1090" h="440">
                <a:moveTo>
                  <a:pt x="11" y="281"/>
                </a:moveTo>
                <a:lnTo>
                  <a:pt x="11" y="281"/>
                </a:lnTo>
                <a:lnTo>
                  <a:pt x="0" y="270"/>
                </a:lnTo>
                <a:lnTo>
                  <a:pt x="0" y="191"/>
                </a:lnTo>
                <a:lnTo>
                  <a:pt x="23" y="202"/>
                </a:lnTo>
                <a:lnTo>
                  <a:pt x="35" y="224"/>
                </a:lnTo>
                <a:lnTo>
                  <a:pt x="0" y="224"/>
                </a:lnTo>
                <a:lnTo>
                  <a:pt x="47" y="247"/>
                </a:lnTo>
                <a:lnTo>
                  <a:pt x="35" y="236"/>
                </a:lnTo>
                <a:lnTo>
                  <a:pt x="70" y="224"/>
                </a:lnTo>
                <a:lnTo>
                  <a:pt x="82" y="247"/>
                </a:lnTo>
                <a:lnTo>
                  <a:pt x="59" y="202"/>
                </a:lnTo>
                <a:lnTo>
                  <a:pt x="47" y="224"/>
                </a:lnTo>
                <a:lnTo>
                  <a:pt x="59" y="191"/>
                </a:lnTo>
                <a:lnTo>
                  <a:pt x="94" y="224"/>
                </a:lnTo>
                <a:lnTo>
                  <a:pt x="165" y="224"/>
                </a:lnTo>
                <a:lnTo>
                  <a:pt x="225" y="213"/>
                </a:lnTo>
                <a:lnTo>
                  <a:pt x="201" y="224"/>
                </a:lnTo>
                <a:lnTo>
                  <a:pt x="213" y="236"/>
                </a:lnTo>
                <a:lnTo>
                  <a:pt x="225" y="202"/>
                </a:lnTo>
                <a:lnTo>
                  <a:pt x="213" y="180"/>
                </a:lnTo>
                <a:lnTo>
                  <a:pt x="260" y="169"/>
                </a:lnTo>
                <a:lnTo>
                  <a:pt x="260" y="169"/>
                </a:lnTo>
                <a:lnTo>
                  <a:pt x="236" y="191"/>
                </a:lnTo>
                <a:lnTo>
                  <a:pt x="272" y="191"/>
                </a:lnTo>
                <a:lnTo>
                  <a:pt x="272" y="169"/>
                </a:lnTo>
                <a:lnTo>
                  <a:pt x="295" y="191"/>
                </a:lnTo>
                <a:lnTo>
                  <a:pt x="295" y="180"/>
                </a:lnTo>
                <a:lnTo>
                  <a:pt x="568" y="157"/>
                </a:lnTo>
                <a:lnTo>
                  <a:pt x="723" y="56"/>
                </a:lnTo>
                <a:lnTo>
                  <a:pt x="758" y="11"/>
                </a:lnTo>
                <a:lnTo>
                  <a:pt x="829" y="0"/>
                </a:lnTo>
                <a:lnTo>
                  <a:pt x="817" y="22"/>
                </a:lnTo>
                <a:lnTo>
                  <a:pt x="794" y="44"/>
                </a:lnTo>
                <a:lnTo>
                  <a:pt x="817" y="22"/>
                </a:lnTo>
                <a:lnTo>
                  <a:pt x="782" y="11"/>
                </a:lnTo>
                <a:lnTo>
                  <a:pt x="734" y="67"/>
                </a:lnTo>
                <a:lnTo>
                  <a:pt x="711" y="79"/>
                </a:lnTo>
                <a:lnTo>
                  <a:pt x="734" y="101"/>
                </a:lnTo>
                <a:lnTo>
                  <a:pt x="734" y="112"/>
                </a:lnTo>
                <a:lnTo>
                  <a:pt x="698" y="112"/>
                </a:lnTo>
                <a:lnTo>
                  <a:pt x="711" y="157"/>
                </a:lnTo>
                <a:lnTo>
                  <a:pt x="675" y="124"/>
                </a:lnTo>
                <a:lnTo>
                  <a:pt x="675" y="146"/>
                </a:lnTo>
                <a:lnTo>
                  <a:pt x="639" y="169"/>
                </a:lnTo>
                <a:lnTo>
                  <a:pt x="604" y="202"/>
                </a:lnTo>
                <a:lnTo>
                  <a:pt x="568" y="202"/>
                </a:lnTo>
                <a:lnTo>
                  <a:pt x="557" y="213"/>
                </a:lnTo>
                <a:lnTo>
                  <a:pt x="580" y="224"/>
                </a:lnTo>
                <a:lnTo>
                  <a:pt x="698" y="213"/>
                </a:lnTo>
                <a:lnTo>
                  <a:pt x="698" y="180"/>
                </a:lnTo>
                <a:lnTo>
                  <a:pt x="723" y="191"/>
                </a:lnTo>
                <a:lnTo>
                  <a:pt x="746" y="124"/>
                </a:lnTo>
                <a:lnTo>
                  <a:pt x="746" y="146"/>
                </a:lnTo>
                <a:lnTo>
                  <a:pt x="770" y="135"/>
                </a:lnTo>
                <a:lnTo>
                  <a:pt x="770" y="112"/>
                </a:lnTo>
                <a:lnTo>
                  <a:pt x="782" y="112"/>
                </a:lnTo>
                <a:lnTo>
                  <a:pt x="794" y="135"/>
                </a:lnTo>
                <a:lnTo>
                  <a:pt x="829" y="124"/>
                </a:lnTo>
                <a:lnTo>
                  <a:pt x="817" y="135"/>
                </a:lnTo>
                <a:lnTo>
                  <a:pt x="829" y="112"/>
                </a:lnTo>
                <a:lnTo>
                  <a:pt x="817" y="101"/>
                </a:lnTo>
                <a:lnTo>
                  <a:pt x="829" y="101"/>
                </a:lnTo>
                <a:lnTo>
                  <a:pt x="864" y="112"/>
                </a:lnTo>
                <a:lnTo>
                  <a:pt x="876" y="135"/>
                </a:lnTo>
                <a:lnTo>
                  <a:pt x="876" y="101"/>
                </a:lnTo>
                <a:lnTo>
                  <a:pt x="888" y="90"/>
                </a:lnTo>
                <a:lnTo>
                  <a:pt x="901" y="101"/>
                </a:lnTo>
                <a:lnTo>
                  <a:pt x="888" y="112"/>
                </a:lnTo>
                <a:lnTo>
                  <a:pt x="923" y="146"/>
                </a:lnTo>
                <a:lnTo>
                  <a:pt x="1007" y="90"/>
                </a:lnTo>
                <a:lnTo>
                  <a:pt x="1018" y="67"/>
                </a:lnTo>
                <a:lnTo>
                  <a:pt x="1055" y="79"/>
                </a:lnTo>
                <a:lnTo>
                  <a:pt x="1042" y="56"/>
                </a:lnTo>
                <a:lnTo>
                  <a:pt x="1089" y="67"/>
                </a:lnTo>
                <a:lnTo>
                  <a:pt x="1067" y="101"/>
                </a:lnTo>
                <a:lnTo>
                  <a:pt x="770" y="236"/>
                </a:lnTo>
                <a:lnTo>
                  <a:pt x="770" y="202"/>
                </a:lnTo>
                <a:lnTo>
                  <a:pt x="758" y="224"/>
                </a:lnTo>
                <a:lnTo>
                  <a:pt x="770" y="236"/>
                </a:lnTo>
                <a:lnTo>
                  <a:pt x="675" y="281"/>
                </a:lnTo>
                <a:lnTo>
                  <a:pt x="723" y="247"/>
                </a:lnTo>
                <a:lnTo>
                  <a:pt x="663" y="247"/>
                </a:lnTo>
                <a:lnTo>
                  <a:pt x="651" y="270"/>
                </a:lnTo>
                <a:lnTo>
                  <a:pt x="627" y="259"/>
                </a:lnTo>
                <a:lnTo>
                  <a:pt x="627" y="281"/>
                </a:lnTo>
                <a:lnTo>
                  <a:pt x="616" y="281"/>
                </a:lnTo>
                <a:lnTo>
                  <a:pt x="592" y="304"/>
                </a:lnTo>
                <a:lnTo>
                  <a:pt x="580" y="293"/>
                </a:lnTo>
                <a:lnTo>
                  <a:pt x="557" y="315"/>
                </a:lnTo>
                <a:lnTo>
                  <a:pt x="520" y="315"/>
                </a:lnTo>
                <a:lnTo>
                  <a:pt x="508" y="304"/>
                </a:lnTo>
                <a:lnTo>
                  <a:pt x="497" y="326"/>
                </a:lnTo>
                <a:lnTo>
                  <a:pt x="485" y="326"/>
                </a:lnTo>
                <a:lnTo>
                  <a:pt x="485" y="337"/>
                </a:lnTo>
                <a:lnTo>
                  <a:pt x="473" y="326"/>
                </a:lnTo>
                <a:lnTo>
                  <a:pt x="450" y="337"/>
                </a:lnTo>
                <a:lnTo>
                  <a:pt x="438" y="315"/>
                </a:lnTo>
                <a:lnTo>
                  <a:pt x="450" y="348"/>
                </a:lnTo>
                <a:lnTo>
                  <a:pt x="426" y="371"/>
                </a:lnTo>
                <a:lnTo>
                  <a:pt x="402" y="371"/>
                </a:lnTo>
                <a:lnTo>
                  <a:pt x="391" y="337"/>
                </a:lnTo>
                <a:lnTo>
                  <a:pt x="391" y="337"/>
                </a:lnTo>
                <a:lnTo>
                  <a:pt x="354" y="371"/>
                </a:lnTo>
                <a:lnTo>
                  <a:pt x="307" y="359"/>
                </a:lnTo>
                <a:lnTo>
                  <a:pt x="248" y="393"/>
                </a:lnTo>
                <a:lnTo>
                  <a:pt x="225" y="382"/>
                </a:lnTo>
                <a:lnTo>
                  <a:pt x="225" y="371"/>
                </a:lnTo>
                <a:lnTo>
                  <a:pt x="213" y="382"/>
                </a:lnTo>
                <a:lnTo>
                  <a:pt x="225" y="393"/>
                </a:lnTo>
                <a:lnTo>
                  <a:pt x="225" y="416"/>
                </a:lnTo>
                <a:lnTo>
                  <a:pt x="165" y="405"/>
                </a:lnTo>
                <a:lnTo>
                  <a:pt x="177" y="382"/>
                </a:lnTo>
                <a:lnTo>
                  <a:pt x="129" y="428"/>
                </a:lnTo>
                <a:lnTo>
                  <a:pt x="35" y="439"/>
                </a:lnTo>
                <a:lnTo>
                  <a:pt x="11" y="281"/>
                </a:lnTo>
                <a:lnTo>
                  <a:pt x="11" y="281"/>
                </a:lnTo>
              </a:path>
            </a:pathLst>
          </a:custGeom>
          <a:solidFill>
            <a:srgbClr val="FF0000"/>
          </a:solidFill>
          <a:ln w="9207" cap="flat" cmpd="sng">
            <a:solidFill>
              <a:schemeClr val="bg1">
                <a:lumMod val="75000"/>
              </a:schemeClr>
            </a:solidFill>
            <a:prstDash val="solid"/>
            <a:round/>
            <a:headEnd type="none" w="med" len="med"/>
            <a:tailEnd type="none" w="med" len="med"/>
          </a:ln>
          <a:effectLst/>
        </p:spPr>
        <p:txBody>
          <a:bodyPr/>
          <a:lstStyle/>
          <a:p>
            <a:endParaRPr lang="en-US"/>
          </a:p>
        </p:txBody>
      </p:sp>
      <p:sp>
        <p:nvSpPr>
          <p:cNvPr id="65703" name="Freeform 167"/>
          <p:cNvSpPr>
            <a:spLocks/>
          </p:cNvSpPr>
          <p:nvPr/>
        </p:nvSpPr>
        <p:spPr bwMode="auto">
          <a:xfrm>
            <a:off x="7988302" y="5435600"/>
            <a:ext cx="128588" cy="101600"/>
          </a:xfrm>
          <a:custGeom>
            <a:avLst/>
            <a:gdLst/>
            <a:ahLst/>
            <a:cxnLst>
              <a:cxn ang="0">
                <a:pos x="60" y="23"/>
              </a:cxn>
              <a:cxn ang="0">
                <a:pos x="60" y="23"/>
              </a:cxn>
              <a:cxn ang="0">
                <a:pos x="48" y="23"/>
              </a:cxn>
              <a:cxn ang="0">
                <a:pos x="48" y="35"/>
              </a:cxn>
              <a:cxn ang="0">
                <a:pos x="71" y="35"/>
              </a:cxn>
              <a:cxn ang="0">
                <a:pos x="83" y="68"/>
              </a:cxn>
              <a:cxn ang="0">
                <a:pos x="24" y="35"/>
              </a:cxn>
              <a:cxn ang="0">
                <a:pos x="24" y="57"/>
              </a:cxn>
              <a:cxn ang="0">
                <a:pos x="0" y="35"/>
              </a:cxn>
              <a:cxn ang="0">
                <a:pos x="36" y="0"/>
              </a:cxn>
              <a:cxn ang="0">
                <a:pos x="60" y="23"/>
              </a:cxn>
              <a:cxn ang="0">
                <a:pos x="60" y="23"/>
              </a:cxn>
            </a:cxnLst>
            <a:rect l="0" t="0" r="r" b="b"/>
            <a:pathLst>
              <a:path w="84" h="69">
                <a:moveTo>
                  <a:pt x="60" y="23"/>
                </a:moveTo>
                <a:lnTo>
                  <a:pt x="60" y="23"/>
                </a:lnTo>
                <a:lnTo>
                  <a:pt x="48" y="23"/>
                </a:lnTo>
                <a:lnTo>
                  <a:pt x="48" y="35"/>
                </a:lnTo>
                <a:lnTo>
                  <a:pt x="71" y="35"/>
                </a:lnTo>
                <a:lnTo>
                  <a:pt x="83" y="68"/>
                </a:lnTo>
                <a:lnTo>
                  <a:pt x="24" y="35"/>
                </a:lnTo>
                <a:lnTo>
                  <a:pt x="24" y="57"/>
                </a:lnTo>
                <a:lnTo>
                  <a:pt x="0" y="35"/>
                </a:lnTo>
                <a:lnTo>
                  <a:pt x="36" y="0"/>
                </a:lnTo>
                <a:lnTo>
                  <a:pt x="60" y="23"/>
                </a:lnTo>
                <a:lnTo>
                  <a:pt x="60" y="23"/>
                </a:lnTo>
              </a:path>
            </a:pathLst>
          </a:custGeom>
          <a:noFill/>
          <a:ln w="9207" cap="flat" cmpd="sng">
            <a:solidFill>
              <a:schemeClr val="bg1">
                <a:lumMod val="75000"/>
              </a:schemeClr>
            </a:solidFill>
            <a:prstDash val="solid"/>
            <a:round/>
            <a:headEnd type="none" w="med" len="med"/>
            <a:tailEnd type="none" w="med" len="med"/>
          </a:ln>
          <a:effectLst/>
        </p:spPr>
        <p:txBody>
          <a:bodyPr/>
          <a:lstStyle/>
          <a:p>
            <a:endParaRPr lang="en-US"/>
          </a:p>
        </p:txBody>
      </p:sp>
      <p:sp>
        <p:nvSpPr>
          <p:cNvPr id="65704" name="Freeform 168"/>
          <p:cNvSpPr>
            <a:spLocks/>
          </p:cNvSpPr>
          <p:nvPr/>
        </p:nvSpPr>
        <p:spPr bwMode="auto">
          <a:xfrm>
            <a:off x="8243888" y="5403854"/>
            <a:ext cx="57150" cy="85725"/>
          </a:xfrm>
          <a:custGeom>
            <a:avLst/>
            <a:gdLst/>
            <a:ahLst/>
            <a:cxnLst>
              <a:cxn ang="0">
                <a:pos x="22" y="45"/>
              </a:cxn>
              <a:cxn ang="0">
                <a:pos x="22" y="45"/>
              </a:cxn>
              <a:cxn ang="0">
                <a:pos x="0" y="22"/>
              </a:cxn>
              <a:cxn ang="0">
                <a:pos x="0" y="0"/>
              </a:cxn>
              <a:cxn ang="0">
                <a:pos x="35" y="22"/>
              </a:cxn>
              <a:cxn ang="0">
                <a:pos x="35" y="57"/>
              </a:cxn>
              <a:cxn ang="0">
                <a:pos x="22" y="45"/>
              </a:cxn>
              <a:cxn ang="0">
                <a:pos x="22" y="45"/>
              </a:cxn>
            </a:cxnLst>
            <a:rect l="0" t="0" r="r" b="b"/>
            <a:pathLst>
              <a:path w="36" h="58">
                <a:moveTo>
                  <a:pt x="22" y="45"/>
                </a:moveTo>
                <a:lnTo>
                  <a:pt x="22" y="45"/>
                </a:lnTo>
                <a:lnTo>
                  <a:pt x="0" y="22"/>
                </a:lnTo>
                <a:lnTo>
                  <a:pt x="0" y="0"/>
                </a:lnTo>
                <a:lnTo>
                  <a:pt x="35" y="22"/>
                </a:lnTo>
                <a:lnTo>
                  <a:pt x="35" y="57"/>
                </a:lnTo>
                <a:lnTo>
                  <a:pt x="22" y="45"/>
                </a:lnTo>
                <a:lnTo>
                  <a:pt x="22" y="45"/>
                </a:lnTo>
              </a:path>
            </a:pathLst>
          </a:custGeom>
          <a:noFill/>
          <a:ln w="9207" cap="flat" cmpd="sng">
            <a:solidFill>
              <a:schemeClr val="bg1">
                <a:lumMod val="75000"/>
              </a:schemeClr>
            </a:solidFill>
            <a:prstDash val="solid"/>
            <a:round/>
            <a:headEnd type="none" w="med" len="med"/>
            <a:tailEnd type="none" w="med" len="med"/>
          </a:ln>
          <a:effectLst/>
        </p:spPr>
        <p:txBody>
          <a:bodyPr/>
          <a:lstStyle/>
          <a:p>
            <a:endParaRPr lang="en-US"/>
          </a:p>
        </p:txBody>
      </p:sp>
      <p:sp>
        <p:nvSpPr>
          <p:cNvPr id="65705" name="Freeform 169"/>
          <p:cNvSpPr>
            <a:spLocks/>
          </p:cNvSpPr>
          <p:nvPr/>
        </p:nvSpPr>
        <p:spPr bwMode="auto">
          <a:xfrm>
            <a:off x="6953252" y="6048379"/>
            <a:ext cx="144463" cy="36513"/>
          </a:xfrm>
          <a:custGeom>
            <a:avLst/>
            <a:gdLst/>
            <a:ahLst/>
            <a:cxnLst>
              <a:cxn ang="0">
                <a:pos x="0" y="23"/>
              </a:cxn>
              <a:cxn ang="0">
                <a:pos x="0" y="23"/>
              </a:cxn>
              <a:cxn ang="0">
                <a:pos x="48" y="0"/>
              </a:cxn>
              <a:cxn ang="0">
                <a:pos x="94" y="0"/>
              </a:cxn>
              <a:cxn ang="0">
                <a:pos x="0" y="23"/>
              </a:cxn>
              <a:cxn ang="0">
                <a:pos x="0" y="23"/>
              </a:cxn>
            </a:cxnLst>
            <a:rect l="0" t="0" r="r" b="b"/>
            <a:pathLst>
              <a:path w="95" h="24">
                <a:moveTo>
                  <a:pt x="0" y="23"/>
                </a:moveTo>
                <a:lnTo>
                  <a:pt x="0" y="23"/>
                </a:lnTo>
                <a:lnTo>
                  <a:pt x="48" y="0"/>
                </a:lnTo>
                <a:lnTo>
                  <a:pt x="94" y="0"/>
                </a:lnTo>
                <a:lnTo>
                  <a:pt x="0" y="23"/>
                </a:lnTo>
                <a:lnTo>
                  <a:pt x="0" y="23"/>
                </a:lnTo>
              </a:path>
            </a:pathLst>
          </a:custGeom>
          <a:noFill/>
          <a:ln w="9207" cap="flat" cmpd="sng">
            <a:solidFill>
              <a:schemeClr val="bg1">
                <a:lumMod val="75000"/>
              </a:schemeClr>
            </a:solidFill>
            <a:prstDash val="solid"/>
            <a:round/>
            <a:headEnd type="none" w="med" len="med"/>
            <a:tailEnd type="none" w="med" len="med"/>
          </a:ln>
          <a:effectLst/>
        </p:spPr>
        <p:txBody>
          <a:bodyPr/>
          <a:lstStyle/>
          <a:p>
            <a:endParaRPr lang="en-US"/>
          </a:p>
        </p:txBody>
      </p:sp>
      <p:sp>
        <p:nvSpPr>
          <p:cNvPr id="65706" name="Freeform 170"/>
          <p:cNvSpPr>
            <a:spLocks/>
          </p:cNvSpPr>
          <p:nvPr/>
        </p:nvSpPr>
        <p:spPr bwMode="auto">
          <a:xfrm>
            <a:off x="7045327" y="5897563"/>
            <a:ext cx="490538" cy="171450"/>
          </a:xfrm>
          <a:custGeom>
            <a:avLst/>
            <a:gdLst/>
            <a:ahLst/>
            <a:cxnLst>
              <a:cxn ang="0">
                <a:pos x="319" y="0"/>
              </a:cxn>
              <a:cxn ang="0">
                <a:pos x="319" y="0"/>
              </a:cxn>
              <a:cxn ang="0">
                <a:pos x="141" y="91"/>
              </a:cxn>
              <a:cxn ang="0">
                <a:pos x="0" y="114"/>
              </a:cxn>
              <a:cxn ang="0">
                <a:pos x="129" y="80"/>
              </a:cxn>
              <a:cxn ang="0">
                <a:pos x="319" y="0"/>
              </a:cxn>
              <a:cxn ang="0">
                <a:pos x="319" y="0"/>
              </a:cxn>
            </a:cxnLst>
            <a:rect l="0" t="0" r="r" b="b"/>
            <a:pathLst>
              <a:path w="320" h="115">
                <a:moveTo>
                  <a:pt x="319" y="0"/>
                </a:moveTo>
                <a:lnTo>
                  <a:pt x="319" y="0"/>
                </a:lnTo>
                <a:lnTo>
                  <a:pt x="141" y="91"/>
                </a:lnTo>
                <a:lnTo>
                  <a:pt x="0" y="114"/>
                </a:lnTo>
                <a:lnTo>
                  <a:pt x="129" y="80"/>
                </a:lnTo>
                <a:lnTo>
                  <a:pt x="319" y="0"/>
                </a:lnTo>
                <a:lnTo>
                  <a:pt x="319" y="0"/>
                </a:lnTo>
              </a:path>
            </a:pathLst>
          </a:custGeom>
          <a:noFill/>
          <a:ln w="9271" cap="flat" cmpd="sng">
            <a:solidFill>
              <a:schemeClr val="bg1">
                <a:lumMod val="75000"/>
              </a:schemeClr>
            </a:solidFill>
            <a:prstDash val="solid"/>
            <a:round/>
            <a:headEnd type="none" w="med" len="med"/>
            <a:tailEnd type="none" w="med" len="med"/>
          </a:ln>
          <a:effectLst/>
        </p:spPr>
        <p:txBody>
          <a:bodyPr/>
          <a:lstStyle/>
          <a:p>
            <a:endParaRPr lang="en-US"/>
          </a:p>
        </p:txBody>
      </p:sp>
      <p:sp>
        <p:nvSpPr>
          <p:cNvPr id="65707" name="Freeform 171"/>
          <p:cNvSpPr>
            <a:spLocks/>
          </p:cNvSpPr>
          <p:nvPr/>
        </p:nvSpPr>
        <p:spPr bwMode="auto">
          <a:xfrm>
            <a:off x="8334377" y="5205417"/>
            <a:ext cx="111125" cy="52387"/>
          </a:xfrm>
          <a:custGeom>
            <a:avLst/>
            <a:gdLst/>
            <a:ahLst/>
            <a:cxnLst>
              <a:cxn ang="0">
                <a:pos x="36" y="0"/>
              </a:cxn>
              <a:cxn ang="0">
                <a:pos x="36" y="0"/>
              </a:cxn>
              <a:cxn ang="0">
                <a:pos x="72" y="0"/>
              </a:cxn>
              <a:cxn ang="0">
                <a:pos x="0" y="35"/>
              </a:cxn>
              <a:cxn ang="0">
                <a:pos x="36" y="0"/>
              </a:cxn>
              <a:cxn ang="0">
                <a:pos x="36" y="0"/>
              </a:cxn>
            </a:cxnLst>
            <a:rect l="0" t="0" r="r" b="b"/>
            <a:pathLst>
              <a:path w="73" h="36">
                <a:moveTo>
                  <a:pt x="36" y="0"/>
                </a:moveTo>
                <a:lnTo>
                  <a:pt x="36" y="0"/>
                </a:lnTo>
                <a:lnTo>
                  <a:pt x="72" y="0"/>
                </a:lnTo>
                <a:lnTo>
                  <a:pt x="0" y="35"/>
                </a:lnTo>
                <a:lnTo>
                  <a:pt x="36" y="0"/>
                </a:lnTo>
                <a:lnTo>
                  <a:pt x="36" y="0"/>
                </a:lnTo>
              </a:path>
            </a:pathLst>
          </a:custGeom>
          <a:noFill/>
          <a:ln w="9207" cap="flat" cmpd="sng">
            <a:solidFill>
              <a:schemeClr val="bg1">
                <a:lumMod val="75000"/>
              </a:schemeClr>
            </a:solidFill>
            <a:prstDash val="solid"/>
            <a:round/>
            <a:headEnd type="none" w="med" len="med"/>
            <a:tailEnd type="none" w="med" len="med"/>
          </a:ln>
          <a:effectLst/>
        </p:spPr>
        <p:txBody>
          <a:bodyPr/>
          <a:lstStyle/>
          <a:p>
            <a:endParaRPr lang="en-US"/>
          </a:p>
        </p:txBody>
      </p:sp>
      <p:sp>
        <p:nvSpPr>
          <p:cNvPr id="65708" name="Freeform 172"/>
          <p:cNvSpPr>
            <a:spLocks/>
          </p:cNvSpPr>
          <p:nvPr/>
        </p:nvSpPr>
        <p:spPr bwMode="auto">
          <a:xfrm>
            <a:off x="7059613" y="6032504"/>
            <a:ext cx="38100" cy="17463"/>
          </a:xfrm>
          <a:custGeom>
            <a:avLst/>
            <a:gdLst/>
            <a:ahLst/>
            <a:cxnLst>
              <a:cxn ang="0">
                <a:pos x="24" y="11"/>
              </a:cxn>
              <a:cxn ang="0">
                <a:pos x="24" y="11"/>
              </a:cxn>
              <a:cxn ang="0">
                <a:pos x="0" y="0"/>
              </a:cxn>
              <a:cxn ang="0">
                <a:pos x="24" y="11"/>
              </a:cxn>
              <a:cxn ang="0">
                <a:pos x="24" y="11"/>
              </a:cxn>
            </a:cxnLst>
            <a:rect l="0" t="0" r="r" b="b"/>
            <a:pathLst>
              <a:path w="25" h="12">
                <a:moveTo>
                  <a:pt x="24" y="11"/>
                </a:moveTo>
                <a:lnTo>
                  <a:pt x="24" y="11"/>
                </a:lnTo>
                <a:lnTo>
                  <a:pt x="0" y="0"/>
                </a:lnTo>
                <a:lnTo>
                  <a:pt x="24" y="11"/>
                </a:lnTo>
                <a:lnTo>
                  <a:pt x="24" y="11"/>
                </a:lnTo>
              </a:path>
            </a:pathLst>
          </a:custGeom>
          <a:noFill/>
          <a:ln w="9207" cap="flat" cmpd="sng">
            <a:solidFill>
              <a:schemeClr val="bg1">
                <a:lumMod val="75000"/>
              </a:schemeClr>
            </a:solidFill>
            <a:prstDash val="solid"/>
            <a:round/>
            <a:headEnd type="none" w="med" len="med"/>
            <a:tailEnd type="none" w="med" len="med"/>
          </a:ln>
          <a:effectLst/>
        </p:spPr>
        <p:txBody>
          <a:bodyPr/>
          <a:lstStyle/>
          <a:p>
            <a:endParaRPr lang="en-US"/>
          </a:p>
        </p:txBody>
      </p:sp>
      <p:sp>
        <p:nvSpPr>
          <p:cNvPr id="65709" name="Freeform 173"/>
          <p:cNvSpPr>
            <a:spLocks/>
          </p:cNvSpPr>
          <p:nvPr/>
        </p:nvSpPr>
        <p:spPr bwMode="auto">
          <a:xfrm>
            <a:off x="7897813" y="5600704"/>
            <a:ext cx="19050" cy="36513"/>
          </a:xfrm>
          <a:custGeom>
            <a:avLst/>
            <a:gdLst/>
            <a:ahLst/>
            <a:cxnLst>
              <a:cxn ang="0">
                <a:pos x="12" y="23"/>
              </a:cxn>
              <a:cxn ang="0">
                <a:pos x="12" y="23"/>
              </a:cxn>
              <a:cxn ang="0">
                <a:pos x="0" y="0"/>
              </a:cxn>
              <a:cxn ang="0">
                <a:pos x="12" y="23"/>
              </a:cxn>
              <a:cxn ang="0">
                <a:pos x="12" y="23"/>
              </a:cxn>
            </a:cxnLst>
            <a:rect l="0" t="0" r="r" b="b"/>
            <a:pathLst>
              <a:path w="13" h="24">
                <a:moveTo>
                  <a:pt x="12" y="23"/>
                </a:moveTo>
                <a:lnTo>
                  <a:pt x="12" y="23"/>
                </a:lnTo>
                <a:lnTo>
                  <a:pt x="0" y="0"/>
                </a:lnTo>
                <a:lnTo>
                  <a:pt x="12" y="23"/>
                </a:lnTo>
                <a:lnTo>
                  <a:pt x="12" y="23"/>
                </a:lnTo>
              </a:path>
            </a:pathLst>
          </a:custGeom>
          <a:noFill/>
          <a:ln w="9207" cap="flat" cmpd="sng">
            <a:solidFill>
              <a:schemeClr val="bg1">
                <a:lumMod val="75000"/>
              </a:schemeClr>
            </a:solidFill>
            <a:prstDash val="solid"/>
            <a:round/>
            <a:headEnd type="none" w="med" len="med"/>
            <a:tailEnd type="none" w="med" len="med"/>
          </a:ln>
          <a:effectLst/>
        </p:spPr>
        <p:txBody>
          <a:bodyPr/>
          <a:lstStyle/>
          <a:p>
            <a:endParaRPr lang="en-US"/>
          </a:p>
        </p:txBody>
      </p:sp>
      <p:sp>
        <p:nvSpPr>
          <p:cNvPr id="65710" name="Freeform 174"/>
          <p:cNvSpPr>
            <a:spLocks/>
          </p:cNvSpPr>
          <p:nvPr/>
        </p:nvSpPr>
        <p:spPr bwMode="auto">
          <a:xfrm>
            <a:off x="5095875" y="4362450"/>
            <a:ext cx="820738" cy="744538"/>
          </a:xfrm>
          <a:custGeom>
            <a:avLst/>
            <a:gdLst/>
            <a:ahLst/>
            <a:cxnLst>
              <a:cxn ang="0">
                <a:pos x="71" y="338"/>
              </a:cxn>
              <a:cxn ang="0">
                <a:pos x="71" y="338"/>
              </a:cxn>
              <a:cxn ang="0">
                <a:pos x="59" y="259"/>
              </a:cxn>
              <a:cxn ang="0">
                <a:pos x="71" y="259"/>
              </a:cxn>
              <a:cxn ang="0">
                <a:pos x="71" y="225"/>
              </a:cxn>
              <a:cxn ang="0">
                <a:pos x="36" y="214"/>
              </a:cxn>
              <a:cxn ang="0">
                <a:pos x="47" y="169"/>
              </a:cxn>
              <a:cxn ang="0">
                <a:pos x="47" y="181"/>
              </a:cxn>
              <a:cxn ang="0">
                <a:pos x="0" y="146"/>
              </a:cxn>
              <a:cxn ang="0">
                <a:pos x="249" y="0"/>
              </a:cxn>
              <a:cxn ang="0">
                <a:pos x="463" y="124"/>
              </a:cxn>
              <a:cxn ang="0">
                <a:pos x="390" y="225"/>
              </a:cxn>
              <a:cxn ang="0">
                <a:pos x="509" y="316"/>
              </a:cxn>
              <a:cxn ang="0">
                <a:pos x="533" y="361"/>
              </a:cxn>
              <a:cxn ang="0">
                <a:pos x="439" y="440"/>
              </a:cxn>
              <a:cxn ang="0">
                <a:pos x="261" y="451"/>
              </a:cxn>
              <a:cxn ang="0">
                <a:pos x="272" y="506"/>
              </a:cxn>
              <a:cxn ang="0">
                <a:pos x="178" y="484"/>
              </a:cxn>
              <a:cxn ang="0">
                <a:pos x="178" y="473"/>
              </a:cxn>
              <a:cxn ang="0">
                <a:pos x="155" y="451"/>
              </a:cxn>
              <a:cxn ang="0">
                <a:pos x="119" y="462"/>
              </a:cxn>
              <a:cxn ang="0">
                <a:pos x="59" y="361"/>
              </a:cxn>
              <a:cxn ang="0">
                <a:pos x="71" y="338"/>
              </a:cxn>
              <a:cxn ang="0">
                <a:pos x="71" y="338"/>
              </a:cxn>
            </a:cxnLst>
            <a:rect l="0" t="0" r="r" b="b"/>
            <a:pathLst>
              <a:path w="534" h="507">
                <a:moveTo>
                  <a:pt x="71" y="338"/>
                </a:moveTo>
                <a:lnTo>
                  <a:pt x="71" y="338"/>
                </a:lnTo>
                <a:lnTo>
                  <a:pt x="59" y="259"/>
                </a:lnTo>
                <a:lnTo>
                  <a:pt x="71" y="259"/>
                </a:lnTo>
                <a:lnTo>
                  <a:pt x="71" y="225"/>
                </a:lnTo>
                <a:lnTo>
                  <a:pt x="36" y="214"/>
                </a:lnTo>
                <a:lnTo>
                  <a:pt x="47" y="169"/>
                </a:lnTo>
                <a:lnTo>
                  <a:pt x="47" y="181"/>
                </a:lnTo>
                <a:lnTo>
                  <a:pt x="0" y="146"/>
                </a:lnTo>
                <a:lnTo>
                  <a:pt x="249" y="0"/>
                </a:lnTo>
                <a:lnTo>
                  <a:pt x="463" y="124"/>
                </a:lnTo>
                <a:lnTo>
                  <a:pt x="390" y="225"/>
                </a:lnTo>
                <a:lnTo>
                  <a:pt x="509" y="316"/>
                </a:lnTo>
                <a:lnTo>
                  <a:pt x="533" y="361"/>
                </a:lnTo>
                <a:lnTo>
                  <a:pt x="439" y="440"/>
                </a:lnTo>
                <a:lnTo>
                  <a:pt x="261" y="451"/>
                </a:lnTo>
                <a:lnTo>
                  <a:pt x="272" y="506"/>
                </a:lnTo>
                <a:lnTo>
                  <a:pt x="178" y="484"/>
                </a:lnTo>
                <a:lnTo>
                  <a:pt x="178" y="473"/>
                </a:lnTo>
                <a:lnTo>
                  <a:pt x="155" y="451"/>
                </a:lnTo>
                <a:lnTo>
                  <a:pt x="119" y="462"/>
                </a:lnTo>
                <a:lnTo>
                  <a:pt x="59" y="361"/>
                </a:lnTo>
                <a:lnTo>
                  <a:pt x="71" y="338"/>
                </a:lnTo>
                <a:lnTo>
                  <a:pt x="71" y="338"/>
                </a:lnTo>
              </a:path>
            </a:pathLst>
          </a:custGeom>
          <a:noFill/>
          <a:ln w="9207" cap="flat" cmpd="sng">
            <a:solidFill>
              <a:schemeClr val="bg1">
                <a:lumMod val="75000"/>
              </a:schemeClr>
            </a:solidFill>
            <a:prstDash val="solid"/>
            <a:round/>
            <a:headEnd type="none" w="med" len="med"/>
            <a:tailEnd type="none" w="med" len="med"/>
          </a:ln>
          <a:effectLst/>
        </p:spPr>
        <p:txBody>
          <a:bodyPr/>
          <a:lstStyle/>
          <a:p>
            <a:endParaRPr lang="en-US"/>
          </a:p>
        </p:txBody>
      </p:sp>
      <p:sp>
        <p:nvSpPr>
          <p:cNvPr id="65711" name="Text Box 175"/>
          <p:cNvSpPr txBox="1">
            <a:spLocks noChangeArrowheads="1"/>
          </p:cNvSpPr>
          <p:nvPr/>
        </p:nvSpPr>
        <p:spPr bwMode="auto">
          <a:xfrm>
            <a:off x="304799" y="381000"/>
            <a:ext cx="3298825" cy="1938992"/>
          </a:xfrm>
          <a:prstGeom prst="rect">
            <a:avLst/>
          </a:prstGeom>
          <a:noFill/>
          <a:ln w="9525">
            <a:noFill/>
            <a:miter lim="800000"/>
            <a:headEnd/>
            <a:tailEnd/>
          </a:ln>
          <a:effectLst/>
        </p:spPr>
        <p:txBody>
          <a:bodyPr wrap="square">
            <a:spAutoFit/>
          </a:bodyPr>
          <a:lstStyle/>
          <a:p>
            <a:pPr algn="ctr">
              <a:spcBef>
                <a:spcPct val="50000"/>
              </a:spcBef>
            </a:pPr>
            <a:r>
              <a:rPr lang="en-US" sz="2400" b="1" dirty="0" smtClean="0">
                <a:solidFill>
                  <a:schemeClr val="bg1"/>
                </a:solidFill>
                <a:latin typeface="Arial" panose="020B0604020202020204" pitchFamily="34" charset="0"/>
                <a:cs typeface="Arial" panose="020B0604020202020204" pitchFamily="34" charset="0"/>
              </a:rPr>
              <a:t>Airline Travelers from Countries with Widespread Ebola, 10/11/14-1/7/2015</a:t>
            </a:r>
            <a:br>
              <a:rPr lang="en-US" sz="2400" b="1" dirty="0" smtClean="0">
                <a:solidFill>
                  <a:schemeClr val="bg1"/>
                </a:solidFill>
                <a:latin typeface="Arial" panose="020B0604020202020204" pitchFamily="34" charset="0"/>
                <a:cs typeface="Arial" panose="020B0604020202020204" pitchFamily="34" charset="0"/>
              </a:rPr>
            </a:br>
            <a:r>
              <a:rPr lang="en-US" sz="2400" b="1" dirty="0" smtClean="0">
                <a:solidFill>
                  <a:schemeClr val="bg1"/>
                </a:solidFill>
                <a:latin typeface="Arial" panose="020B0604020202020204" pitchFamily="34" charset="0"/>
                <a:cs typeface="Arial" panose="020B0604020202020204" pitchFamily="34" charset="0"/>
              </a:rPr>
              <a:t>county of destination</a:t>
            </a:r>
            <a:endParaRPr lang="en-US" sz="24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3605010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effectLst/>
              </a:rPr>
              <a:t>High Risk Exposures</a:t>
            </a:r>
            <a:endParaRPr lang="en-US" dirty="0">
              <a:effectLst/>
            </a:endParaRPr>
          </a:p>
        </p:txBody>
      </p:sp>
      <p:sp>
        <p:nvSpPr>
          <p:cNvPr id="3" name="Content Placeholder 2"/>
          <p:cNvSpPr>
            <a:spLocks noGrp="1"/>
          </p:cNvSpPr>
          <p:nvPr>
            <p:ph idx="1"/>
          </p:nvPr>
        </p:nvSpPr>
        <p:spPr>
          <a:xfrm>
            <a:off x="457200" y="1828804"/>
            <a:ext cx="8229600" cy="4525963"/>
          </a:xfrm>
        </p:spPr>
        <p:txBody>
          <a:bodyPr>
            <a:normAutofit fontScale="77500" lnSpcReduction="20000"/>
          </a:bodyPr>
          <a:lstStyle/>
          <a:p>
            <a:pPr lvl="0"/>
            <a:r>
              <a:rPr lang="en-US" dirty="0"/>
              <a:t>Had </a:t>
            </a:r>
            <a:r>
              <a:rPr lang="en-US" dirty="0">
                <a:solidFill>
                  <a:schemeClr val="accent3">
                    <a:lumMod val="40000"/>
                    <a:lumOff val="60000"/>
                  </a:schemeClr>
                </a:solidFill>
              </a:rPr>
              <a:t>percutaneous (e.g., needle stick) or mucous membrane exposure to blood or body fluids </a:t>
            </a:r>
            <a:r>
              <a:rPr lang="en-US" dirty="0"/>
              <a:t>of the EVD patient while the person was </a:t>
            </a:r>
            <a:r>
              <a:rPr lang="en-US" dirty="0" smtClean="0"/>
              <a:t>symptomatic</a:t>
            </a:r>
            <a:endParaRPr lang="en-US" dirty="0"/>
          </a:p>
          <a:p>
            <a:pPr lvl="0"/>
            <a:r>
              <a:rPr lang="en-US" dirty="0"/>
              <a:t>Had </a:t>
            </a:r>
            <a:r>
              <a:rPr lang="en-US" dirty="0">
                <a:solidFill>
                  <a:schemeClr val="accent3">
                    <a:lumMod val="40000"/>
                    <a:lumOff val="60000"/>
                  </a:schemeClr>
                </a:solidFill>
              </a:rPr>
              <a:t>exposure to the blood or body fluids </a:t>
            </a:r>
            <a:r>
              <a:rPr lang="en-US" dirty="0"/>
              <a:t>(including but not limited to feces, saliva, sweat, urine, vomit, and semen) of the person with Ebola while the person was symptomatic without appropriate </a:t>
            </a:r>
            <a:r>
              <a:rPr lang="en-US" dirty="0" smtClean="0"/>
              <a:t>PPE</a:t>
            </a:r>
            <a:endParaRPr lang="en-US" dirty="0"/>
          </a:p>
          <a:p>
            <a:pPr lvl="0"/>
            <a:r>
              <a:rPr lang="en-US" dirty="0">
                <a:solidFill>
                  <a:schemeClr val="accent3">
                    <a:lumMod val="40000"/>
                    <a:lumOff val="60000"/>
                  </a:schemeClr>
                </a:solidFill>
              </a:rPr>
              <a:t>Processed blood or body fluids </a:t>
            </a:r>
            <a:r>
              <a:rPr lang="en-US" dirty="0"/>
              <a:t>of the confirmed EVD patient while the patient was symptomatic </a:t>
            </a:r>
            <a:r>
              <a:rPr lang="en-US" dirty="0">
                <a:solidFill>
                  <a:schemeClr val="accent3">
                    <a:lumMod val="40000"/>
                    <a:lumOff val="60000"/>
                  </a:schemeClr>
                </a:solidFill>
              </a:rPr>
              <a:t>without appropriate PPE or standard biosafety </a:t>
            </a:r>
            <a:r>
              <a:rPr lang="en-US" dirty="0" smtClean="0">
                <a:solidFill>
                  <a:schemeClr val="accent3">
                    <a:lumMod val="40000"/>
                    <a:lumOff val="60000"/>
                  </a:schemeClr>
                </a:solidFill>
              </a:rPr>
              <a:t>precautions</a:t>
            </a:r>
            <a:endParaRPr lang="en-US" dirty="0">
              <a:solidFill>
                <a:schemeClr val="accent3">
                  <a:lumMod val="40000"/>
                  <a:lumOff val="60000"/>
                </a:schemeClr>
              </a:solidFill>
            </a:endParaRPr>
          </a:p>
          <a:p>
            <a:pPr lvl="0"/>
            <a:r>
              <a:rPr lang="en-US" dirty="0">
                <a:solidFill>
                  <a:schemeClr val="accent3">
                    <a:lumMod val="40000"/>
                    <a:lumOff val="60000"/>
                  </a:schemeClr>
                </a:solidFill>
              </a:rPr>
              <a:t>Lived in the immediate household </a:t>
            </a:r>
            <a:r>
              <a:rPr lang="en-US" dirty="0"/>
              <a:t>with the person with Ebola while the person was </a:t>
            </a:r>
            <a:r>
              <a:rPr lang="en-US" dirty="0" smtClean="0"/>
              <a:t>symptomatic</a:t>
            </a:r>
          </a:p>
          <a:p>
            <a:pPr lvl="0"/>
            <a:r>
              <a:rPr lang="en-US" dirty="0" smtClean="0"/>
              <a:t>Had </a:t>
            </a:r>
            <a:r>
              <a:rPr lang="en-US" dirty="0" smtClean="0">
                <a:solidFill>
                  <a:schemeClr val="accent3">
                    <a:lumMod val="40000"/>
                    <a:lumOff val="60000"/>
                  </a:schemeClr>
                </a:solidFill>
              </a:rPr>
              <a:t>direct contact with a dead body </a:t>
            </a:r>
            <a:r>
              <a:rPr lang="en-US" dirty="0" smtClean="0"/>
              <a:t>without appropriate PPE in a country with widespread EVD </a:t>
            </a:r>
            <a:endParaRPr lang="en-US" dirty="0"/>
          </a:p>
        </p:txBody>
      </p:sp>
    </p:spTree>
    <p:extLst>
      <p:ext uri="{BB962C8B-B14F-4D97-AF65-F5344CB8AC3E}">
        <p14:creationId xmlns:p14="http://schemas.microsoft.com/office/powerpoint/2010/main" val="125501899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effectLst/>
              </a:rPr>
              <a:t>Some Risk Exposures</a:t>
            </a:r>
            <a:endParaRPr lang="en-US" dirty="0">
              <a:effectLst/>
            </a:endParaRPr>
          </a:p>
        </p:txBody>
      </p:sp>
      <p:sp>
        <p:nvSpPr>
          <p:cNvPr id="3" name="Content Placeholder 2"/>
          <p:cNvSpPr>
            <a:spLocks noGrp="1"/>
          </p:cNvSpPr>
          <p:nvPr>
            <p:ph idx="1"/>
          </p:nvPr>
        </p:nvSpPr>
        <p:spPr/>
        <p:txBody>
          <a:bodyPr>
            <a:normAutofit fontScale="92500" lnSpcReduction="20000"/>
          </a:bodyPr>
          <a:lstStyle/>
          <a:p>
            <a:pPr lvl="0"/>
            <a:r>
              <a:rPr lang="en-US" dirty="0">
                <a:solidFill>
                  <a:schemeClr val="accent3">
                    <a:lumMod val="40000"/>
                    <a:lumOff val="60000"/>
                  </a:schemeClr>
                </a:solidFill>
              </a:rPr>
              <a:t>C</a:t>
            </a:r>
            <a:r>
              <a:rPr lang="en-US" dirty="0" smtClean="0">
                <a:solidFill>
                  <a:schemeClr val="accent3">
                    <a:lumMod val="40000"/>
                    <a:lumOff val="60000"/>
                  </a:schemeClr>
                </a:solidFill>
              </a:rPr>
              <a:t>lose </a:t>
            </a:r>
            <a:r>
              <a:rPr lang="en-US" dirty="0">
                <a:solidFill>
                  <a:schemeClr val="accent3">
                    <a:lumMod val="40000"/>
                    <a:lumOff val="60000"/>
                  </a:schemeClr>
                </a:solidFill>
              </a:rPr>
              <a:t>contact </a:t>
            </a:r>
            <a:r>
              <a:rPr lang="en-US" dirty="0"/>
              <a:t>in healthcare </a:t>
            </a:r>
            <a:r>
              <a:rPr lang="en-US" dirty="0" smtClean="0"/>
              <a:t>facilities, households </a:t>
            </a:r>
            <a:r>
              <a:rPr lang="en-US" dirty="0"/>
              <a:t>or community settings with the person with Ebola</a:t>
            </a:r>
            <a:r>
              <a:rPr lang="en-US" dirty="0">
                <a:solidFill>
                  <a:schemeClr val="accent3">
                    <a:lumMod val="40000"/>
                    <a:lumOff val="60000"/>
                  </a:schemeClr>
                </a:solidFill>
              </a:rPr>
              <a:t> while the person was </a:t>
            </a:r>
            <a:r>
              <a:rPr lang="en-US" dirty="0" smtClean="0">
                <a:solidFill>
                  <a:schemeClr val="accent3">
                    <a:lumMod val="40000"/>
                    <a:lumOff val="60000"/>
                  </a:schemeClr>
                </a:solidFill>
              </a:rPr>
              <a:t>symptomatic</a:t>
            </a:r>
            <a:endParaRPr lang="en-US" dirty="0" smtClean="0"/>
          </a:p>
          <a:p>
            <a:pPr lvl="1"/>
            <a:r>
              <a:rPr lang="en-US" dirty="0" smtClean="0"/>
              <a:t>Close </a:t>
            </a:r>
            <a:r>
              <a:rPr lang="en-US" dirty="0"/>
              <a:t>contact is defined as being for a prolonged period of time while not wearing appropriate PPE within approximately 3 feet (1 meter) of a person with Ebola while the person was </a:t>
            </a:r>
            <a:r>
              <a:rPr lang="en-US" dirty="0" smtClean="0"/>
              <a:t>symptomatic</a:t>
            </a:r>
          </a:p>
          <a:p>
            <a:pPr lvl="1"/>
            <a:endParaRPr lang="en-US" dirty="0" smtClean="0"/>
          </a:p>
          <a:p>
            <a:pPr lvl="0"/>
            <a:r>
              <a:rPr lang="en-US" dirty="0" smtClean="0">
                <a:solidFill>
                  <a:schemeClr val="accent3">
                    <a:lumMod val="40000"/>
                    <a:lumOff val="60000"/>
                  </a:schemeClr>
                </a:solidFill>
              </a:rPr>
              <a:t>Direct </a:t>
            </a:r>
            <a:r>
              <a:rPr lang="en-US" dirty="0">
                <a:solidFill>
                  <a:schemeClr val="accent3">
                    <a:lumMod val="40000"/>
                    <a:lumOff val="60000"/>
                  </a:schemeClr>
                </a:solidFill>
              </a:rPr>
              <a:t>contact while using appropriate PPE </a:t>
            </a:r>
            <a:r>
              <a:rPr lang="en-US" dirty="0"/>
              <a:t>with a person with Ebola while the person was symptomatic or with the person's body </a:t>
            </a:r>
            <a:r>
              <a:rPr lang="en-US" dirty="0" smtClean="0"/>
              <a:t>fluids, </a:t>
            </a:r>
            <a:r>
              <a:rPr lang="en-US" dirty="0" smtClean="0">
                <a:solidFill>
                  <a:schemeClr val="accent3">
                    <a:lumMod val="40000"/>
                    <a:lumOff val="60000"/>
                  </a:schemeClr>
                </a:solidFill>
              </a:rPr>
              <a:t>in a country with widespread transmission</a:t>
            </a:r>
            <a:endParaRPr lang="en-US" dirty="0" smtClean="0"/>
          </a:p>
        </p:txBody>
      </p:sp>
    </p:spTree>
    <p:extLst>
      <p:ext uri="{BB962C8B-B14F-4D97-AF65-F5344CB8AC3E}">
        <p14:creationId xmlns:p14="http://schemas.microsoft.com/office/powerpoint/2010/main" val="106701680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Low </a:t>
            </a:r>
            <a:r>
              <a:rPr lang="en-US" dirty="0"/>
              <a:t>(but not </a:t>
            </a:r>
            <a:r>
              <a:rPr lang="en-US" dirty="0" smtClean="0"/>
              <a:t>zero) Risk Exposures</a:t>
            </a:r>
            <a:endParaRPr lang="en-US" dirty="0"/>
          </a:p>
        </p:txBody>
      </p:sp>
      <p:sp>
        <p:nvSpPr>
          <p:cNvPr id="3" name="Content Placeholder 2"/>
          <p:cNvSpPr>
            <a:spLocks noGrp="1"/>
          </p:cNvSpPr>
          <p:nvPr>
            <p:ph idx="1"/>
          </p:nvPr>
        </p:nvSpPr>
        <p:spPr>
          <a:xfrm>
            <a:off x="457200" y="1752600"/>
            <a:ext cx="8229600" cy="4525963"/>
          </a:xfrm>
        </p:spPr>
        <p:txBody>
          <a:bodyPr>
            <a:normAutofit fontScale="85000" lnSpcReduction="20000"/>
          </a:bodyPr>
          <a:lstStyle/>
          <a:p>
            <a:pPr lvl="0"/>
            <a:r>
              <a:rPr lang="en-US" dirty="0"/>
              <a:t>Had </a:t>
            </a:r>
            <a:r>
              <a:rPr lang="en-US" dirty="0">
                <a:solidFill>
                  <a:schemeClr val="accent3">
                    <a:lumMod val="60000"/>
                    <a:lumOff val="40000"/>
                  </a:schemeClr>
                </a:solidFill>
              </a:rPr>
              <a:t>brief direct contact </a:t>
            </a:r>
            <a:r>
              <a:rPr lang="en-US" dirty="0"/>
              <a:t>(e.g., shaking hands) while not wearing appropriate PPE, with the person with Ebola while the person was in the early stage of </a:t>
            </a:r>
            <a:r>
              <a:rPr lang="en-US" dirty="0" smtClean="0"/>
              <a:t>disease</a:t>
            </a:r>
            <a:endParaRPr lang="en-US" dirty="0"/>
          </a:p>
          <a:p>
            <a:pPr lvl="0"/>
            <a:r>
              <a:rPr lang="en-US" dirty="0"/>
              <a:t>Were in </a:t>
            </a:r>
            <a:r>
              <a:rPr lang="en-US" dirty="0">
                <a:solidFill>
                  <a:schemeClr val="accent3">
                    <a:lumMod val="60000"/>
                    <a:lumOff val="40000"/>
                  </a:schemeClr>
                </a:solidFill>
              </a:rPr>
              <a:t>brief proximity</a:t>
            </a:r>
            <a:r>
              <a:rPr lang="en-US" dirty="0"/>
              <a:t>, such as being in the same room for a </a:t>
            </a:r>
            <a:r>
              <a:rPr lang="en-US" dirty="0">
                <a:solidFill>
                  <a:schemeClr val="accent3">
                    <a:lumMod val="60000"/>
                    <a:lumOff val="40000"/>
                  </a:schemeClr>
                </a:solidFill>
              </a:rPr>
              <a:t>brief period of time</a:t>
            </a:r>
            <a:r>
              <a:rPr lang="en-US" dirty="0"/>
              <a:t>, with the person with Ebola while the person was </a:t>
            </a:r>
            <a:r>
              <a:rPr lang="en-US" dirty="0" smtClean="0"/>
              <a:t>symptomatic</a:t>
            </a:r>
            <a:endParaRPr lang="en-US" dirty="0"/>
          </a:p>
          <a:p>
            <a:pPr lvl="0"/>
            <a:r>
              <a:rPr lang="en-US" dirty="0"/>
              <a:t>Had </a:t>
            </a:r>
            <a:r>
              <a:rPr lang="en-US" dirty="0">
                <a:solidFill>
                  <a:schemeClr val="accent3">
                    <a:lumMod val="60000"/>
                    <a:lumOff val="40000"/>
                  </a:schemeClr>
                </a:solidFill>
              </a:rPr>
              <a:t>direct contact while using appropriate PPE </a:t>
            </a:r>
            <a:r>
              <a:rPr lang="en-US" dirty="0"/>
              <a:t>with the person with Ebola while the person was symptomatic and </a:t>
            </a:r>
            <a:r>
              <a:rPr lang="en-US" dirty="0">
                <a:solidFill>
                  <a:schemeClr val="accent3">
                    <a:lumMod val="60000"/>
                    <a:lumOff val="40000"/>
                  </a:schemeClr>
                </a:solidFill>
              </a:rPr>
              <a:t>in a country without widespread Ebola virus transmission</a:t>
            </a:r>
            <a:r>
              <a:rPr lang="en-US" dirty="0"/>
              <a:t> (e.g., the U.S.); </a:t>
            </a:r>
            <a:endParaRPr lang="en-US" dirty="0" smtClean="0"/>
          </a:p>
          <a:p>
            <a:pPr lvl="1"/>
            <a:r>
              <a:rPr lang="en-US" dirty="0"/>
              <a:t>I</a:t>
            </a:r>
            <a:r>
              <a:rPr lang="en-US" dirty="0" smtClean="0"/>
              <a:t>ncludes </a:t>
            </a:r>
            <a:r>
              <a:rPr lang="en-US" dirty="0"/>
              <a:t>healthcare workers who have cared for known EVD patients in U.S. facilities while wearing recommended PPE and with no known breaches in infection </a:t>
            </a:r>
            <a:r>
              <a:rPr lang="en-US" dirty="0" smtClean="0"/>
              <a:t>control</a:t>
            </a:r>
            <a:endParaRPr lang="en-US" dirty="0"/>
          </a:p>
        </p:txBody>
      </p:sp>
    </p:spTree>
    <p:extLst>
      <p:ext uri="{BB962C8B-B14F-4D97-AF65-F5344CB8AC3E}">
        <p14:creationId xmlns:p14="http://schemas.microsoft.com/office/powerpoint/2010/main" val="272631883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t>Low </a:t>
            </a:r>
            <a:r>
              <a:rPr lang="en-US" dirty="0"/>
              <a:t>(but not </a:t>
            </a:r>
            <a:r>
              <a:rPr lang="en-US" dirty="0" smtClean="0"/>
              <a:t>zero) Risk Exposures</a:t>
            </a:r>
            <a:endParaRPr lang="en-US" dirty="0"/>
          </a:p>
        </p:txBody>
      </p:sp>
      <p:sp>
        <p:nvSpPr>
          <p:cNvPr id="3" name="Content Placeholder 2"/>
          <p:cNvSpPr>
            <a:spLocks noGrp="1"/>
          </p:cNvSpPr>
          <p:nvPr>
            <p:ph idx="1"/>
          </p:nvPr>
        </p:nvSpPr>
        <p:spPr/>
        <p:txBody>
          <a:bodyPr/>
          <a:lstStyle/>
          <a:p>
            <a:pPr lvl="0"/>
            <a:r>
              <a:rPr lang="en-US" dirty="0"/>
              <a:t>Travelled </a:t>
            </a:r>
            <a:r>
              <a:rPr lang="en-US" dirty="0">
                <a:solidFill>
                  <a:schemeClr val="accent3">
                    <a:lumMod val="60000"/>
                    <a:lumOff val="40000"/>
                  </a:schemeClr>
                </a:solidFill>
              </a:rPr>
              <a:t>on an aircraft </a:t>
            </a:r>
            <a:r>
              <a:rPr lang="en-US" dirty="0"/>
              <a:t>with the person with Ebola while the person was </a:t>
            </a:r>
            <a:r>
              <a:rPr lang="en-US" dirty="0" smtClean="0">
                <a:solidFill>
                  <a:schemeClr val="accent3">
                    <a:lumMod val="60000"/>
                    <a:lumOff val="40000"/>
                  </a:schemeClr>
                </a:solidFill>
              </a:rPr>
              <a:t>symptomatic</a:t>
            </a:r>
            <a:endParaRPr lang="en-US" dirty="0"/>
          </a:p>
          <a:p>
            <a:pPr lvl="0"/>
            <a:r>
              <a:rPr lang="en-US" dirty="0"/>
              <a:t>Had been </a:t>
            </a:r>
            <a:r>
              <a:rPr lang="en-US" dirty="0">
                <a:solidFill>
                  <a:schemeClr val="accent3">
                    <a:lumMod val="60000"/>
                    <a:lumOff val="40000"/>
                  </a:schemeClr>
                </a:solidFill>
              </a:rPr>
              <a:t>in a country with widespread Ebola virus transmission </a:t>
            </a:r>
            <a:r>
              <a:rPr lang="en-US" dirty="0"/>
              <a:t>within the past 21 days and had </a:t>
            </a:r>
            <a:r>
              <a:rPr lang="en-US" dirty="0">
                <a:solidFill>
                  <a:schemeClr val="accent3">
                    <a:lumMod val="60000"/>
                    <a:lumOff val="40000"/>
                  </a:schemeClr>
                </a:solidFill>
              </a:rPr>
              <a:t>no known </a:t>
            </a:r>
            <a:r>
              <a:rPr lang="en-US" dirty="0" smtClean="0">
                <a:solidFill>
                  <a:schemeClr val="accent3">
                    <a:lumMod val="60000"/>
                    <a:lumOff val="40000"/>
                  </a:schemeClr>
                </a:solidFill>
              </a:rPr>
              <a:t>exposures</a:t>
            </a:r>
            <a:endParaRPr lang="en-US" dirty="0">
              <a:solidFill>
                <a:schemeClr val="accent3">
                  <a:lumMod val="60000"/>
                  <a:lumOff val="40000"/>
                </a:schemeClr>
              </a:solidFill>
            </a:endParaRPr>
          </a:p>
          <a:p>
            <a:pPr marL="0" indent="0">
              <a:buNone/>
            </a:pPr>
            <a:endParaRPr lang="en-US" dirty="0">
              <a:solidFill>
                <a:schemeClr val="tx1"/>
              </a:solidFill>
            </a:endParaRPr>
          </a:p>
        </p:txBody>
      </p:sp>
    </p:spTree>
    <p:extLst>
      <p:ext uri="{BB962C8B-B14F-4D97-AF65-F5344CB8AC3E}">
        <p14:creationId xmlns:p14="http://schemas.microsoft.com/office/powerpoint/2010/main" val="298598818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N</a:t>
            </a:r>
            <a:r>
              <a:rPr lang="en-US" dirty="0" smtClean="0"/>
              <a:t>o Identifiable </a:t>
            </a:r>
            <a:r>
              <a:rPr lang="en-US" dirty="0"/>
              <a:t>R</a:t>
            </a:r>
            <a:r>
              <a:rPr lang="en-US" dirty="0" smtClean="0"/>
              <a:t>isk</a:t>
            </a:r>
            <a:endParaRPr lang="en-US" dirty="0"/>
          </a:p>
        </p:txBody>
      </p:sp>
      <p:sp>
        <p:nvSpPr>
          <p:cNvPr id="3" name="Content Placeholder 2"/>
          <p:cNvSpPr>
            <a:spLocks noGrp="1"/>
          </p:cNvSpPr>
          <p:nvPr>
            <p:ph idx="1"/>
          </p:nvPr>
        </p:nvSpPr>
        <p:spPr/>
        <p:txBody>
          <a:bodyPr>
            <a:normAutofit fontScale="77500" lnSpcReduction="20000"/>
          </a:bodyPr>
          <a:lstStyle/>
          <a:p>
            <a:pPr lvl="0"/>
            <a:r>
              <a:rPr lang="en-US" dirty="0"/>
              <a:t>C</a:t>
            </a:r>
            <a:r>
              <a:rPr lang="en-US" dirty="0" smtClean="0"/>
              <a:t>ontact </a:t>
            </a:r>
            <a:r>
              <a:rPr lang="en-US" dirty="0"/>
              <a:t>with an asymptomatic person who had contact with a person with </a:t>
            </a:r>
            <a:r>
              <a:rPr lang="en-US" dirty="0" smtClean="0"/>
              <a:t>Ebola</a:t>
            </a:r>
            <a:endParaRPr lang="en-US" dirty="0"/>
          </a:p>
          <a:p>
            <a:pPr lvl="0"/>
            <a:r>
              <a:rPr lang="en-US" dirty="0"/>
              <a:t>C</a:t>
            </a:r>
            <a:r>
              <a:rPr lang="en-US" dirty="0" smtClean="0"/>
              <a:t>ontact </a:t>
            </a:r>
            <a:r>
              <a:rPr lang="en-US" dirty="0"/>
              <a:t>with a person with Ebola before the person developed </a:t>
            </a:r>
            <a:r>
              <a:rPr lang="en-US" dirty="0" smtClean="0"/>
              <a:t>symptoms</a:t>
            </a:r>
            <a:endParaRPr lang="en-US" dirty="0"/>
          </a:p>
          <a:p>
            <a:pPr lvl="0"/>
            <a:r>
              <a:rPr lang="en-US" dirty="0"/>
              <a:t>I</a:t>
            </a:r>
            <a:r>
              <a:rPr lang="en-US" dirty="0" smtClean="0"/>
              <a:t>n </a:t>
            </a:r>
            <a:r>
              <a:rPr lang="en-US" dirty="0"/>
              <a:t>a country with widespread Ebola virus transmission more than 21 days </a:t>
            </a:r>
            <a:r>
              <a:rPr lang="en-US" dirty="0" smtClean="0"/>
              <a:t>previously</a:t>
            </a:r>
            <a:endParaRPr lang="en-US" dirty="0"/>
          </a:p>
          <a:p>
            <a:pPr lvl="0"/>
            <a:r>
              <a:rPr lang="en-US" dirty="0"/>
              <a:t>I</a:t>
            </a:r>
            <a:r>
              <a:rPr lang="en-US" dirty="0" smtClean="0"/>
              <a:t>n </a:t>
            </a:r>
            <a:r>
              <a:rPr lang="en-US" dirty="0"/>
              <a:t>a </a:t>
            </a:r>
            <a:r>
              <a:rPr lang="en-US" dirty="0" smtClean="0"/>
              <a:t>country with Ebola cases, but </a:t>
            </a:r>
            <a:r>
              <a:rPr lang="en-US" dirty="0"/>
              <a:t>without widespread </a:t>
            </a:r>
            <a:r>
              <a:rPr lang="en-US" dirty="0" smtClean="0"/>
              <a:t>transmission or cases in urban settings with uncertain control measures, </a:t>
            </a:r>
            <a:r>
              <a:rPr lang="en-US" dirty="0"/>
              <a:t>and did not have any other exposure defined </a:t>
            </a:r>
            <a:r>
              <a:rPr lang="en-US" dirty="0" smtClean="0"/>
              <a:t>above</a:t>
            </a:r>
          </a:p>
          <a:p>
            <a:pPr lvl="0"/>
            <a:r>
              <a:rPr lang="en-US" dirty="0" smtClean="0"/>
              <a:t>Having remained on or in the immediate vicinity of an aircraft of ship during the entire time the conveyance was present in a country with widespread transmission and having no direct contact with anyone in the community</a:t>
            </a:r>
            <a:endParaRPr lang="en-US" dirty="0"/>
          </a:p>
          <a:p>
            <a:endParaRPr lang="en-US" dirty="0"/>
          </a:p>
        </p:txBody>
      </p:sp>
    </p:spTree>
    <p:extLst>
      <p:ext uri="{BB962C8B-B14F-4D97-AF65-F5344CB8AC3E}">
        <p14:creationId xmlns:p14="http://schemas.microsoft.com/office/powerpoint/2010/main" val="106179655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extLst>
              <p:ext uri="{D42A27DB-BD31-4B8C-83A1-F6EECF244321}">
                <p14:modId xmlns:p14="http://schemas.microsoft.com/office/powerpoint/2010/main" val="3682193821"/>
              </p:ext>
            </p:extLst>
          </p:nvPr>
        </p:nvGraphicFramePr>
        <p:xfrm>
          <a:off x="1524000" y="4343400"/>
          <a:ext cx="5943600" cy="1308736"/>
        </p:xfrm>
        <a:graphic>
          <a:graphicData uri="http://schemas.openxmlformats.org/drawingml/2006/table">
            <a:tbl>
              <a:tblPr>
                <a:tableStyleId>{5C22544A-7EE6-4342-B048-85BDC9FD1C3A}</a:tableStyleId>
              </a:tblPr>
              <a:tblGrid>
                <a:gridCol w="3771900"/>
                <a:gridCol w="2171700"/>
              </a:tblGrid>
              <a:tr h="327184">
                <a:tc>
                  <a:txBody>
                    <a:bodyPr/>
                    <a:lstStyle/>
                    <a:p>
                      <a:pPr algn="ctr" fontAlgn="t"/>
                      <a:r>
                        <a:rPr lang="en-US" sz="2100" b="1" u="none" strike="noStrike" dirty="0">
                          <a:effectLst/>
                          <a:latin typeface="Arial" panose="020B0604020202020204" pitchFamily="34" charset="0"/>
                          <a:cs typeface="Arial" panose="020B0604020202020204" pitchFamily="34" charset="0"/>
                        </a:rPr>
                        <a:t> </a:t>
                      </a:r>
                      <a:endParaRPr lang="en-US" sz="2100" b="1" i="0" u="none" strike="noStrike" dirty="0">
                        <a:solidFill>
                          <a:srgbClr val="000000"/>
                        </a:solidFill>
                        <a:effectLst/>
                        <a:latin typeface="Arial" panose="020B0604020202020204" pitchFamily="34" charset="0"/>
                        <a:cs typeface="Arial" panose="020B0604020202020204" pitchFamily="34" charset="0"/>
                      </a:endParaRPr>
                    </a:p>
                  </a:txBody>
                  <a:tcPr marL="7144" marR="7144" marT="7144" marB="0"/>
                </a:tc>
                <a:tc>
                  <a:txBody>
                    <a:bodyPr/>
                    <a:lstStyle/>
                    <a:p>
                      <a:pPr algn="ctr" fontAlgn="t"/>
                      <a:r>
                        <a:rPr lang="en-US" sz="2100" b="1" u="none" strike="noStrike" dirty="0">
                          <a:effectLst/>
                          <a:latin typeface="Arial" panose="020B0604020202020204" pitchFamily="34" charset="0"/>
                          <a:cs typeface="Arial" panose="020B0604020202020204" pitchFamily="34" charset="0"/>
                        </a:rPr>
                        <a:t>Frequency</a:t>
                      </a:r>
                      <a:endParaRPr lang="en-US" sz="2100" b="1" i="0" u="none" strike="noStrike" dirty="0">
                        <a:solidFill>
                          <a:srgbClr val="000000"/>
                        </a:solidFill>
                        <a:effectLst/>
                        <a:latin typeface="Arial" panose="020B0604020202020204" pitchFamily="34" charset="0"/>
                        <a:cs typeface="Arial" panose="020B0604020202020204" pitchFamily="34" charset="0"/>
                      </a:endParaRPr>
                    </a:p>
                  </a:txBody>
                  <a:tcPr marL="7144" marR="7144" marT="7144" marB="0"/>
                </a:tc>
              </a:tr>
              <a:tr h="327184">
                <a:tc>
                  <a:txBody>
                    <a:bodyPr/>
                    <a:lstStyle/>
                    <a:p>
                      <a:pPr algn="ctr" fontAlgn="t"/>
                      <a:r>
                        <a:rPr lang="en-US" sz="2100" b="1" u="none" strike="noStrike" dirty="0">
                          <a:effectLst/>
                          <a:latin typeface="Arial" panose="020B0604020202020204" pitchFamily="34" charset="0"/>
                          <a:cs typeface="Arial" panose="020B0604020202020204" pitchFamily="34" charset="0"/>
                        </a:rPr>
                        <a:t>Low Risk but not Zero</a:t>
                      </a:r>
                      <a:endParaRPr lang="en-US" sz="2100" b="1" i="0" u="none" strike="noStrike" dirty="0">
                        <a:solidFill>
                          <a:srgbClr val="000000"/>
                        </a:solidFill>
                        <a:effectLst/>
                        <a:latin typeface="Arial" panose="020B0604020202020204" pitchFamily="34" charset="0"/>
                        <a:cs typeface="Arial" panose="020B0604020202020204" pitchFamily="34" charset="0"/>
                      </a:endParaRPr>
                    </a:p>
                  </a:txBody>
                  <a:tcPr marL="7144" marR="7144" marT="7144" marB="0"/>
                </a:tc>
                <a:tc>
                  <a:txBody>
                    <a:bodyPr/>
                    <a:lstStyle/>
                    <a:p>
                      <a:pPr algn="ctr" fontAlgn="t"/>
                      <a:r>
                        <a:rPr lang="en-US" sz="2100" b="1" u="none" strike="noStrike" dirty="0" smtClean="0">
                          <a:effectLst/>
                          <a:latin typeface="Arial" panose="020B0604020202020204" pitchFamily="34" charset="0"/>
                          <a:cs typeface="Arial" panose="020B0604020202020204" pitchFamily="34" charset="0"/>
                        </a:rPr>
                        <a:t>86 (97%)</a:t>
                      </a:r>
                      <a:endParaRPr lang="en-US" sz="2100" b="1" i="0" u="none" strike="noStrike" dirty="0">
                        <a:solidFill>
                          <a:srgbClr val="000000"/>
                        </a:solidFill>
                        <a:effectLst/>
                        <a:latin typeface="Arial" panose="020B0604020202020204" pitchFamily="34" charset="0"/>
                        <a:cs typeface="Arial" panose="020B0604020202020204" pitchFamily="34" charset="0"/>
                      </a:endParaRPr>
                    </a:p>
                  </a:txBody>
                  <a:tcPr marL="7144" marR="7144" marT="7144" marB="0"/>
                </a:tc>
              </a:tr>
              <a:tr h="327184">
                <a:tc>
                  <a:txBody>
                    <a:bodyPr/>
                    <a:lstStyle/>
                    <a:p>
                      <a:pPr algn="ctr" fontAlgn="t"/>
                      <a:r>
                        <a:rPr lang="en-US" sz="2100" b="1" u="none" strike="noStrike">
                          <a:effectLst/>
                          <a:latin typeface="Arial" panose="020B0604020202020204" pitchFamily="34" charset="0"/>
                          <a:cs typeface="Arial" panose="020B0604020202020204" pitchFamily="34" charset="0"/>
                        </a:rPr>
                        <a:t>Some Risk</a:t>
                      </a:r>
                      <a:endParaRPr lang="en-US" sz="2100" b="1" i="0" u="none" strike="noStrike">
                        <a:solidFill>
                          <a:srgbClr val="000000"/>
                        </a:solidFill>
                        <a:effectLst/>
                        <a:latin typeface="Arial" panose="020B0604020202020204" pitchFamily="34" charset="0"/>
                        <a:cs typeface="Arial" panose="020B0604020202020204" pitchFamily="34" charset="0"/>
                      </a:endParaRPr>
                    </a:p>
                  </a:txBody>
                  <a:tcPr marL="7144" marR="7144" marT="7144" marB="0"/>
                </a:tc>
                <a:tc>
                  <a:txBody>
                    <a:bodyPr/>
                    <a:lstStyle/>
                    <a:p>
                      <a:pPr algn="ctr" fontAlgn="t"/>
                      <a:r>
                        <a:rPr lang="en-US" sz="2100" b="1" u="none" strike="noStrike" dirty="0" smtClean="0">
                          <a:effectLst/>
                          <a:latin typeface="Arial" panose="020B0604020202020204" pitchFamily="34" charset="0"/>
                          <a:cs typeface="Arial" panose="020B0604020202020204" pitchFamily="34" charset="0"/>
                        </a:rPr>
                        <a:t>3 (3%)</a:t>
                      </a:r>
                      <a:endParaRPr lang="en-US" sz="2100" b="1" i="0" u="none" strike="noStrike" dirty="0">
                        <a:solidFill>
                          <a:srgbClr val="000000"/>
                        </a:solidFill>
                        <a:effectLst/>
                        <a:latin typeface="Arial" panose="020B0604020202020204" pitchFamily="34" charset="0"/>
                        <a:cs typeface="Arial" panose="020B0604020202020204" pitchFamily="34" charset="0"/>
                      </a:endParaRPr>
                    </a:p>
                  </a:txBody>
                  <a:tcPr marL="7144" marR="7144" marT="7144" marB="0"/>
                </a:tc>
              </a:tr>
              <a:tr h="327184">
                <a:tc>
                  <a:txBody>
                    <a:bodyPr/>
                    <a:lstStyle/>
                    <a:p>
                      <a:pPr algn="ctr" fontAlgn="b"/>
                      <a:r>
                        <a:rPr lang="en-US" sz="2100" b="1" u="none" strike="noStrike" dirty="0">
                          <a:effectLst/>
                          <a:latin typeface="Arial" panose="020B0604020202020204" pitchFamily="34" charset="0"/>
                          <a:cs typeface="Arial" panose="020B0604020202020204" pitchFamily="34" charset="0"/>
                        </a:rPr>
                        <a:t>High Risk</a:t>
                      </a:r>
                      <a:endParaRPr lang="en-US" sz="2100" b="1" i="0" u="none" strike="noStrike" dirty="0">
                        <a:solidFill>
                          <a:srgbClr val="000000"/>
                        </a:solidFill>
                        <a:effectLst/>
                        <a:latin typeface="Arial" panose="020B0604020202020204" pitchFamily="34" charset="0"/>
                        <a:cs typeface="Arial" panose="020B0604020202020204" pitchFamily="34" charset="0"/>
                      </a:endParaRPr>
                    </a:p>
                  </a:txBody>
                  <a:tcPr marL="7144" marR="7144" marT="7144" marB="0" anchor="b"/>
                </a:tc>
                <a:tc>
                  <a:txBody>
                    <a:bodyPr/>
                    <a:lstStyle/>
                    <a:p>
                      <a:pPr algn="ctr" fontAlgn="b"/>
                      <a:r>
                        <a:rPr lang="en-US" sz="2100" b="1" u="none" strike="noStrike" dirty="0">
                          <a:effectLst/>
                          <a:latin typeface="Arial" panose="020B0604020202020204" pitchFamily="34" charset="0"/>
                          <a:cs typeface="Arial" panose="020B0604020202020204" pitchFamily="34" charset="0"/>
                        </a:rPr>
                        <a:t>0</a:t>
                      </a:r>
                      <a:endParaRPr lang="en-US" sz="2100" b="1" i="0" u="none" strike="noStrike" dirty="0">
                        <a:solidFill>
                          <a:srgbClr val="000000"/>
                        </a:solidFill>
                        <a:effectLst/>
                        <a:latin typeface="Arial" panose="020B0604020202020204" pitchFamily="34" charset="0"/>
                        <a:cs typeface="Arial" panose="020B0604020202020204" pitchFamily="34" charset="0"/>
                      </a:endParaRPr>
                    </a:p>
                  </a:txBody>
                  <a:tcPr marL="7144" marR="7144" marT="7144" marB="0" anchor="b"/>
                </a:tc>
              </a:tr>
            </a:tbl>
          </a:graphicData>
        </a:graphic>
      </p:graphicFrame>
      <p:sp>
        <p:nvSpPr>
          <p:cNvPr id="8" name="Text Box 175"/>
          <p:cNvSpPr txBox="1">
            <a:spLocks noChangeArrowheads="1"/>
          </p:cNvSpPr>
          <p:nvPr/>
        </p:nvSpPr>
        <p:spPr bwMode="auto">
          <a:xfrm>
            <a:off x="685800" y="1028702"/>
            <a:ext cx="7772400" cy="2585323"/>
          </a:xfrm>
          <a:prstGeom prst="rect">
            <a:avLst/>
          </a:prstGeom>
          <a:noFill/>
          <a:ln w="9525">
            <a:noFill/>
            <a:miter lim="800000"/>
            <a:headEnd/>
            <a:tailEnd/>
          </a:ln>
          <a:effectLst/>
        </p:spPr>
        <p:txBody>
          <a:bodyPr wrap="square">
            <a:spAutoFit/>
          </a:bodyPr>
          <a:lstStyle/>
          <a:p>
            <a:pPr algn="ctr">
              <a:spcBef>
                <a:spcPct val="50000"/>
              </a:spcBef>
            </a:pPr>
            <a:r>
              <a:rPr lang="en-US" sz="3600" b="1" dirty="0">
                <a:solidFill>
                  <a:srgbClr val="FFC000"/>
                </a:solidFill>
                <a:latin typeface="Arial" panose="020B0604020202020204" pitchFamily="34" charset="0"/>
                <a:cs typeface="Arial" panose="020B0604020202020204" pitchFamily="34" charset="0"/>
              </a:rPr>
              <a:t>Airline Travelers to </a:t>
            </a:r>
            <a:r>
              <a:rPr lang="en-US" sz="3600" b="1" dirty="0" smtClean="0">
                <a:solidFill>
                  <a:srgbClr val="FFC000"/>
                </a:solidFill>
                <a:latin typeface="Arial" panose="020B0604020202020204" pitchFamily="34" charset="0"/>
                <a:cs typeface="Arial" panose="020B0604020202020204" pitchFamily="34" charset="0"/>
              </a:rPr>
              <a:t>New York State </a:t>
            </a:r>
            <a:r>
              <a:rPr lang="en-US" sz="3600" b="1" dirty="0">
                <a:solidFill>
                  <a:srgbClr val="FFC000"/>
                </a:solidFill>
                <a:latin typeface="Arial" panose="020B0604020202020204" pitchFamily="34" charset="0"/>
                <a:cs typeface="Arial" panose="020B0604020202020204" pitchFamily="34" charset="0"/>
              </a:rPr>
              <a:t>(excluding NYC) from Countries with Widespread Ebola, </a:t>
            </a:r>
            <a:br>
              <a:rPr lang="en-US" sz="3600" b="1" dirty="0">
                <a:solidFill>
                  <a:srgbClr val="FFC000"/>
                </a:solidFill>
                <a:latin typeface="Arial" panose="020B0604020202020204" pitchFamily="34" charset="0"/>
                <a:cs typeface="Arial" panose="020B0604020202020204" pitchFamily="34" charset="0"/>
              </a:rPr>
            </a:br>
            <a:r>
              <a:rPr lang="en-US" sz="3600" b="1" dirty="0" smtClean="0">
                <a:solidFill>
                  <a:srgbClr val="FFC000"/>
                </a:solidFill>
                <a:latin typeface="Arial" panose="020B0604020202020204" pitchFamily="34" charset="0"/>
                <a:cs typeface="Arial" panose="020B0604020202020204" pitchFamily="34" charset="0"/>
              </a:rPr>
              <a:t>10/11/2014–1/7/2015</a:t>
            </a:r>
            <a:r>
              <a:rPr lang="en-US" b="1" dirty="0">
                <a:solidFill>
                  <a:schemeClr val="tx2"/>
                </a:solidFill>
                <a:effectLst>
                  <a:outerShdw blurRad="38100" dist="38100" dir="2700000" algn="tl">
                    <a:srgbClr val="000000">
                      <a:alpha val="43137"/>
                    </a:srgbClr>
                  </a:outerShdw>
                </a:effectLst>
              </a:rPr>
              <a:t/>
            </a:r>
            <a:br>
              <a:rPr lang="en-US" b="1" dirty="0">
                <a:solidFill>
                  <a:schemeClr val="tx2"/>
                </a:solidFill>
                <a:effectLst>
                  <a:outerShdw blurRad="38100" dist="38100" dir="2700000" algn="tl">
                    <a:srgbClr val="000000">
                      <a:alpha val="43137"/>
                    </a:srgbClr>
                  </a:outerShdw>
                </a:effectLst>
              </a:rPr>
            </a:br>
            <a:endParaRPr lang="en-US" b="1" dirty="0">
              <a:solidFill>
                <a:schemeClr val="tx2"/>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31695245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229600" cy="1143000"/>
          </a:xfrm>
        </p:spPr>
        <p:txBody>
          <a:bodyPr/>
          <a:lstStyle/>
          <a:p>
            <a:r>
              <a:rPr lang="en-US" sz="2400" dirty="0" smtClean="0"/>
              <a:t>Cumulative reported cases of Ebola virus disease in Guinea, Liberia, and Sierra Leone</a:t>
            </a:r>
            <a:endParaRPr lang="en-US" sz="2400" dirty="0"/>
          </a:p>
        </p:txBody>
      </p:sp>
      <p:pic>
        <p:nvPicPr>
          <p:cNvPr id="5" name="Content Placeholder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606528" y="1600200"/>
            <a:ext cx="7930945" cy="3933750"/>
          </a:xfrm>
        </p:spPr>
      </p:pic>
    </p:spTree>
    <p:extLst>
      <p:ext uri="{BB962C8B-B14F-4D97-AF65-F5344CB8AC3E}">
        <p14:creationId xmlns:p14="http://schemas.microsoft.com/office/powerpoint/2010/main" val="4181250083"/>
      </p:ext>
    </p:extLst>
  </p:cSld>
  <p:clrMapOvr>
    <a:masterClrMapping/>
  </p:clrMapOvr>
  <p:transition>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100000"/>
              </a:lnSpc>
            </a:pPr>
            <a:r>
              <a:rPr lang="en-US" dirty="0" smtClean="0">
                <a:effectLst>
                  <a:outerShdw blurRad="38100" dist="38100" dir="2700000" algn="tl">
                    <a:srgbClr val="000000">
                      <a:alpha val="43137"/>
                    </a:srgbClr>
                  </a:outerShdw>
                </a:effectLst>
              </a:rPr>
              <a:t>Post-arrival</a:t>
            </a:r>
            <a:r>
              <a:rPr lang="en-US" dirty="0" smtClean="0">
                <a:effectLst>
                  <a:outerShdw blurRad="38100" dist="38100" dir="2700000" algn="tl" rotWithShape="0">
                    <a:srgbClr val="000000">
                      <a:alpha val="43137"/>
                    </a:srgbClr>
                  </a:outerShdw>
                </a:effectLst>
              </a:rPr>
              <a:t> Monitoring: High or Some Risk Contacts</a:t>
            </a:r>
            <a:endParaRPr lang="en-US" dirty="0">
              <a:effectLst>
                <a:outerShdw blurRad="38100" dist="38100" dir="2700000" algn="tl" rotWithShape="0">
                  <a:srgbClr val="000000">
                    <a:alpha val="43137"/>
                  </a:srgbClr>
                </a:outerShdw>
              </a:effectLst>
            </a:endParaRPr>
          </a:p>
        </p:txBody>
      </p:sp>
      <p:sp>
        <p:nvSpPr>
          <p:cNvPr id="3" name="Content Placeholder 2"/>
          <p:cNvSpPr>
            <a:spLocks noGrp="1"/>
          </p:cNvSpPr>
          <p:nvPr>
            <p:ph idx="1"/>
          </p:nvPr>
        </p:nvSpPr>
        <p:spPr/>
        <p:txBody>
          <a:bodyPr/>
          <a:lstStyle/>
          <a:p>
            <a:r>
              <a:rPr lang="en-US" dirty="0"/>
              <a:t>21-day </a:t>
            </a:r>
            <a:r>
              <a:rPr lang="en-US" dirty="0" smtClean="0"/>
              <a:t>voluntary quarantine from </a:t>
            </a:r>
            <a:r>
              <a:rPr lang="en-US" dirty="0"/>
              <a:t>time of last high or some risk </a:t>
            </a:r>
            <a:r>
              <a:rPr lang="en-US" dirty="0" smtClean="0"/>
              <a:t>exposure</a:t>
            </a:r>
            <a:endParaRPr lang="en-US" dirty="0"/>
          </a:p>
          <a:p>
            <a:r>
              <a:rPr lang="en-US" dirty="0"/>
              <a:t>Direct active monitoring: 2x/daily visual </a:t>
            </a:r>
            <a:r>
              <a:rPr lang="en-US" dirty="0" smtClean="0"/>
              <a:t>visits to check temperature and health status</a:t>
            </a:r>
          </a:p>
          <a:p>
            <a:r>
              <a:rPr lang="en-US" dirty="0" smtClean="0"/>
              <a:t>Possibility of a mandatory </a:t>
            </a:r>
            <a:r>
              <a:rPr lang="en-US" dirty="0"/>
              <a:t>quarantine order </a:t>
            </a:r>
            <a:r>
              <a:rPr lang="en-US" dirty="0" smtClean="0"/>
              <a:t>for </a:t>
            </a:r>
            <a:r>
              <a:rPr lang="en-US" dirty="0"/>
              <a:t>persons found not to be complying with voluntary </a:t>
            </a:r>
            <a:r>
              <a:rPr lang="en-US" dirty="0" smtClean="0"/>
              <a:t>quarantine </a:t>
            </a:r>
            <a:endParaRPr lang="en-US" dirty="0"/>
          </a:p>
          <a:p>
            <a:r>
              <a:rPr lang="en-US" dirty="0" smtClean="0"/>
              <a:t>To date, has been done by DOH staff</a:t>
            </a:r>
            <a:endParaRPr lang="en-US" dirty="0"/>
          </a:p>
          <a:p>
            <a:endParaRPr lang="en-US" dirty="0"/>
          </a:p>
        </p:txBody>
      </p:sp>
    </p:spTree>
    <p:extLst>
      <p:ext uri="{BB962C8B-B14F-4D97-AF65-F5344CB8AC3E}">
        <p14:creationId xmlns:p14="http://schemas.microsoft.com/office/powerpoint/2010/main" val="63349224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100000"/>
              </a:lnSpc>
            </a:pPr>
            <a:r>
              <a:rPr lang="en-US" dirty="0" smtClean="0">
                <a:effectLst/>
              </a:rPr>
              <a:t>Monitoring of High/Some Risk Contacts</a:t>
            </a:r>
            <a:endParaRPr lang="en-US" dirty="0">
              <a:effectLst/>
            </a:endParaRPr>
          </a:p>
        </p:txBody>
      </p:sp>
      <p:sp>
        <p:nvSpPr>
          <p:cNvPr id="3" name="Content Placeholder 2"/>
          <p:cNvSpPr>
            <a:spLocks noGrp="1"/>
          </p:cNvSpPr>
          <p:nvPr>
            <p:ph idx="1"/>
          </p:nvPr>
        </p:nvSpPr>
        <p:spPr>
          <a:xfrm>
            <a:off x="457200" y="1600200"/>
            <a:ext cx="8229600" cy="4800600"/>
          </a:xfrm>
        </p:spPr>
        <p:txBody>
          <a:bodyPr>
            <a:noAutofit/>
          </a:bodyPr>
          <a:lstStyle/>
          <a:p>
            <a:r>
              <a:rPr lang="en-US" sz="2000" dirty="0"/>
              <a:t>E</a:t>
            </a:r>
            <a:r>
              <a:rPr lang="en-US" sz="2000" dirty="0" smtClean="0"/>
              <a:t>stablish </a:t>
            </a:r>
            <a:r>
              <a:rPr lang="en-US" sz="2000" dirty="0"/>
              <a:t>regular communication </a:t>
            </a:r>
            <a:r>
              <a:rPr lang="en-US" sz="2000" dirty="0" smtClean="0"/>
              <a:t>with </a:t>
            </a:r>
            <a:r>
              <a:rPr lang="en-US" sz="2000" dirty="0"/>
              <a:t>exposed </a:t>
            </a:r>
            <a:r>
              <a:rPr lang="en-US" sz="2000" dirty="0" smtClean="0"/>
              <a:t>individuals</a:t>
            </a:r>
          </a:p>
          <a:p>
            <a:r>
              <a:rPr lang="en-US" sz="2000" dirty="0" smtClean="0"/>
              <a:t>Twice daily check to </a:t>
            </a:r>
            <a:r>
              <a:rPr lang="en-US" sz="2000" dirty="0"/>
              <a:t>assess for the presence of symptoms and fever, rather than relying solely on individuals to self-monitor and report symptoms if they </a:t>
            </a:r>
            <a:r>
              <a:rPr lang="en-US" sz="2000" dirty="0" smtClean="0"/>
              <a:t>develop</a:t>
            </a:r>
          </a:p>
          <a:p>
            <a:pPr lvl="1"/>
            <a:r>
              <a:rPr lang="en-US" sz="2000" dirty="0"/>
              <a:t>Immediately prior to entering the home </a:t>
            </a:r>
            <a:r>
              <a:rPr lang="en-US" sz="2000" dirty="0" smtClean="0"/>
              <a:t>for </a:t>
            </a:r>
            <a:r>
              <a:rPr lang="en-US" sz="2000" dirty="0"/>
              <a:t>each visit, call the individual to verify the lack of fever or </a:t>
            </a:r>
            <a:r>
              <a:rPr lang="en-US" sz="2000" dirty="0" smtClean="0"/>
              <a:t>symptoms</a:t>
            </a:r>
          </a:p>
          <a:p>
            <a:pPr lvl="1"/>
            <a:r>
              <a:rPr lang="en-US" sz="2000" dirty="0" smtClean="0"/>
              <a:t>Directly observe(e.g. in person) the </a:t>
            </a:r>
            <a:r>
              <a:rPr lang="en-US" sz="2000" dirty="0"/>
              <a:t>individual at least once daily to review symptom status and monitor temperature; a second follow-up per day may be conducted </a:t>
            </a:r>
            <a:r>
              <a:rPr lang="en-US" sz="2000" dirty="0" smtClean="0"/>
              <a:t>remotely in </a:t>
            </a:r>
            <a:r>
              <a:rPr lang="en-US" sz="2000" dirty="0"/>
              <a:t>lieu of a second direct </a:t>
            </a:r>
            <a:r>
              <a:rPr lang="en-US" sz="2000" dirty="0" smtClean="0"/>
              <a:t>observation</a:t>
            </a:r>
          </a:p>
          <a:p>
            <a:r>
              <a:rPr lang="en-US" sz="2000" dirty="0"/>
              <a:t>During each </a:t>
            </a:r>
            <a:r>
              <a:rPr lang="en-US" sz="2000" dirty="0" smtClean="0"/>
              <a:t>visit assess </a:t>
            </a:r>
            <a:r>
              <a:rPr lang="en-US" sz="2000" dirty="0"/>
              <a:t>compliance with </a:t>
            </a:r>
            <a:r>
              <a:rPr lang="en-US" sz="2000" dirty="0" smtClean="0"/>
              <a:t>movement restrictions </a:t>
            </a:r>
            <a:r>
              <a:rPr lang="en-US" sz="2000" dirty="0"/>
              <a:t>and general welfare </a:t>
            </a:r>
            <a:endParaRPr lang="en-US" sz="2000" dirty="0" smtClean="0"/>
          </a:p>
          <a:p>
            <a:pPr lvl="1"/>
            <a:r>
              <a:rPr lang="en-US" sz="2000" dirty="0"/>
              <a:t>F</a:t>
            </a:r>
            <a:r>
              <a:rPr lang="en-US" sz="2000" dirty="0" smtClean="0"/>
              <a:t>ood</a:t>
            </a:r>
            <a:r>
              <a:rPr lang="en-US" sz="2000" dirty="0"/>
              <a:t>, medications, other supplies, mental health, </a:t>
            </a:r>
            <a:r>
              <a:rPr lang="en-US" sz="2000" dirty="0" smtClean="0"/>
              <a:t>social services, etc. </a:t>
            </a:r>
            <a:endParaRPr lang="en-US" sz="2000" dirty="0"/>
          </a:p>
        </p:txBody>
      </p:sp>
    </p:spTree>
    <p:extLst>
      <p:ext uri="{BB962C8B-B14F-4D97-AF65-F5344CB8AC3E}">
        <p14:creationId xmlns:p14="http://schemas.microsoft.com/office/powerpoint/2010/main" val="25707190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032"/>
            <a:ext cx="8229600" cy="1600200"/>
          </a:xfrm>
        </p:spPr>
        <p:txBody>
          <a:bodyPr>
            <a:normAutofit/>
          </a:bodyPr>
          <a:lstStyle/>
          <a:p>
            <a:pPr>
              <a:lnSpc>
                <a:spcPct val="100000"/>
              </a:lnSpc>
            </a:pPr>
            <a:r>
              <a:rPr lang="en-US" dirty="0" smtClean="0"/>
              <a:t>Voluntary Quarantine – Considerations</a:t>
            </a:r>
            <a:endParaRPr lang="en-US" dirty="0"/>
          </a:p>
        </p:txBody>
      </p:sp>
      <p:sp>
        <p:nvSpPr>
          <p:cNvPr id="3" name="Content Placeholder 2"/>
          <p:cNvSpPr>
            <a:spLocks noGrp="1"/>
          </p:cNvSpPr>
          <p:nvPr>
            <p:ph idx="1"/>
          </p:nvPr>
        </p:nvSpPr>
        <p:spPr>
          <a:xfrm>
            <a:off x="457200" y="1447800"/>
            <a:ext cx="8229600" cy="5181600"/>
          </a:xfrm>
        </p:spPr>
        <p:txBody>
          <a:bodyPr>
            <a:normAutofit/>
          </a:bodyPr>
          <a:lstStyle/>
          <a:p>
            <a:r>
              <a:rPr lang="en-US" dirty="0" smtClean="0"/>
              <a:t>Is the environment suitable for quarantine?</a:t>
            </a:r>
            <a:endParaRPr lang="en-US" dirty="0"/>
          </a:p>
          <a:p>
            <a:pPr lvl="1"/>
            <a:r>
              <a:rPr lang="en-US" dirty="0" smtClean="0"/>
              <a:t>Prior to quarantine, the home is assessed </a:t>
            </a:r>
            <a:r>
              <a:rPr lang="en-US" dirty="0"/>
              <a:t>to be sure it is suitable to allow persons to remain there, including the need for </a:t>
            </a:r>
            <a:r>
              <a:rPr lang="en-US" dirty="0" smtClean="0"/>
              <a:t>de-contamination</a:t>
            </a:r>
          </a:p>
          <a:p>
            <a:pPr lvl="1"/>
            <a:r>
              <a:rPr lang="en-US" dirty="0"/>
              <a:t>If de-contamination is needed or if the home is not suitable for other reasons, </a:t>
            </a:r>
            <a:r>
              <a:rPr lang="en-US" dirty="0" smtClean="0"/>
              <a:t>a safe </a:t>
            </a:r>
            <a:r>
              <a:rPr lang="en-US" dirty="0"/>
              <a:t>place for contacts to live during the quarantine period or until their home is </a:t>
            </a:r>
            <a:r>
              <a:rPr lang="en-US" dirty="0" smtClean="0"/>
              <a:t>suitable must be identified </a:t>
            </a:r>
          </a:p>
          <a:p>
            <a:r>
              <a:rPr lang="en-US" dirty="0"/>
              <a:t>H</a:t>
            </a:r>
            <a:r>
              <a:rPr lang="en-US" dirty="0" smtClean="0"/>
              <a:t>ow will household pets be handled to avoid quarantine or euthanasia if they were exposed to Ebola? </a:t>
            </a:r>
            <a:endParaRPr lang="en-US" dirty="0"/>
          </a:p>
        </p:txBody>
      </p:sp>
    </p:spTree>
    <p:extLst>
      <p:ext uri="{BB962C8B-B14F-4D97-AF65-F5344CB8AC3E}">
        <p14:creationId xmlns:p14="http://schemas.microsoft.com/office/powerpoint/2010/main" val="190667236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381000"/>
            <a:ext cx="8229600" cy="1141413"/>
          </a:xfrm>
        </p:spPr>
        <p:txBody>
          <a:bodyPr>
            <a:noAutofit/>
          </a:bodyPr>
          <a:lstStyle/>
          <a:p>
            <a:pPr>
              <a:lnSpc>
                <a:spcPct val="100000"/>
              </a:lnSpc>
            </a:pPr>
            <a:r>
              <a:rPr lang="en-US" dirty="0">
                <a:effectLst/>
              </a:rPr>
              <a:t>General Considerations </a:t>
            </a:r>
            <a:r>
              <a:rPr lang="en-US" dirty="0" smtClean="0">
                <a:effectLst/>
              </a:rPr>
              <a:t>for Implementation </a:t>
            </a:r>
            <a:r>
              <a:rPr lang="en-US" dirty="0">
                <a:effectLst/>
              </a:rPr>
              <a:t>of Quarantine </a:t>
            </a:r>
            <a:r>
              <a:rPr lang="en-US" dirty="0" smtClean="0">
                <a:effectLst/>
              </a:rPr>
              <a:t/>
            </a:r>
            <a:br>
              <a:rPr lang="en-US" dirty="0" smtClean="0">
                <a:effectLst/>
              </a:rPr>
            </a:br>
            <a:r>
              <a:rPr lang="en-US" dirty="0" smtClean="0">
                <a:effectLst/>
              </a:rPr>
              <a:t>and </a:t>
            </a:r>
            <a:r>
              <a:rPr lang="en-US" dirty="0">
                <a:effectLst/>
              </a:rPr>
              <a:t>Monitoring</a:t>
            </a:r>
          </a:p>
        </p:txBody>
      </p:sp>
      <p:sp>
        <p:nvSpPr>
          <p:cNvPr id="3" name="Content Placeholder 2"/>
          <p:cNvSpPr>
            <a:spLocks noGrp="1"/>
          </p:cNvSpPr>
          <p:nvPr>
            <p:ph idx="1"/>
          </p:nvPr>
        </p:nvSpPr>
        <p:spPr>
          <a:xfrm>
            <a:off x="457200" y="1828800"/>
            <a:ext cx="8229600" cy="4525963"/>
          </a:xfrm>
        </p:spPr>
        <p:txBody>
          <a:bodyPr>
            <a:noAutofit/>
          </a:bodyPr>
          <a:lstStyle/>
          <a:p>
            <a:r>
              <a:rPr lang="en-US" dirty="0"/>
              <a:t>The contact should have a way to self-isolate from household members and pets as soon as </a:t>
            </a:r>
            <a:r>
              <a:rPr lang="en-US" dirty="0" smtClean="0"/>
              <a:t>possible if fever </a:t>
            </a:r>
            <a:r>
              <a:rPr lang="en-US" dirty="0"/>
              <a:t>or other symptoms </a:t>
            </a:r>
            <a:r>
              <a:rPr lang="en-US" dirty="0" smtClean="0"/>
              <a:t>develop</a:t>
            </a:r>
          </a:p>
          <a:p>
            <a:pPr lvl="1"/>
            <a:r>
              <a:rPr lang="en-US" dirty="0" smtClean="0"/>
              <a:t>Ideally somewhere with a door </a:t>
            </a:r>
            <a:r>
              <a:rPr lang="en-US" dirty="0"/>
              <a:t>that separates it from the rest of the living area and has its own </a:t>
            </a:r>
            <a:r>
              <a:rPr lang="en-US" dirty="0" smtClean="0"/>
              <a:t>bathroom</a:t>
            </a:r>
          </a:p>
          <a:p>
            <a:r>
              <a:rPr lang="en-US" dirty="0" smtClean="0"/>
              <a:t>Given </a:t>
            </a:r>
            <a:r>
              <a:rPr lang="en-US" dirty="0"/>
              <a:t>that an exposed person might become ill while sleeping, the contact should sleep in a separate bedroom from household members and </a:t>
            </a:r>
            <a:r>
              <a:rPr lang="en-US" dirty="0" smtClean="0"/>
              <a:t>pets</a:t>
            </a:r>
            <a:endParaRPr lang="en-US" dirty="0"/>
          </a:p>
        </p:txBody>
      </p:sp>
    </p:spTree>
    <p:extLst>
      <p:ext uri="{BB962C8B-B14F-4D97-AF65-F5344CB8AC3E}">
        <p14:creationId xmlns:p14="http://schemas.microsoft.com/office/powerpoint/2010/main" val="32532203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100000"/>
              </a:lnSpc>
            </a:pPr>
            <a:r>
              <a:rPr lang="en-US" dirty="0" smtClean="0">
                <a:effectLst/>
              </a:rPr>
              <a:t>Voluntary Quarantine:</a:t>
            </a:r>
            <a:br>
              <a:rPr lang="en-US" dirty="0" smtClean="0">
                <a:effectLst/>
              </a:rPr>
            </a:br>
            <a:r>
              <a:rPr lang="en-US" dirty="0" smtClean="0">
                <a:effectLst/>
              </a:rPr>
              <a:t>Other Planning Considerations</a:t>
            </a:r>
            <a:endParaRPr lang="en-US" dirty="0">
              <a:effectLst/>
            </a:endParaRPr>
          </a:p>
        </p:txBody>
      </p:sp>
      <p:sp>
        <p:nvSpPr>
          <p:cNvPr id="3" name="Content Placeholder 2"/>
          <p:cNvSpPr>
            <a:spLocks noGrp="1"/>
          </p:cNvSpPr>
          <p:nvPr>
            <p:ph idx="1"/>
          </p:nvPr>
        </p:nvSpPr>
        <p:spPr/>
        <p:txBody>
          <a:bodyPr>
            <a:normAutofit fontScale="92500" lnSpcReduction="10000"/>
          </a:bodyPr>
          <a:lstStyle/>
          <a:p>
            <a:r>
              <a:rPr lang="en-US" dirty="0" smtClean="0"/>
              <a:t>Where will the contact go in case of illness?</a:t>
            </a:r>
          </a:p>
          <a:p>
            <a:pPr lvl="1"/>
            <a:r>
              <a:rPr lang="en-US" dirty="0" smtClean="0"/>
              <a:t>EVD? Other (e.g., traumatic injury)?</a:t>
            </a:r>
          </a:p>
          <a:p>
            <a:pPr lvl="1"/>
            <a:r>
              <a:rPr lang="en-US" dirty="0" smtClean="0"/>
              <a:t>Who should transport?</a:t>
            </a:r>
          </a:p>
          <a:p>
            <a:pPr lvl="1"/>
            <a:r>
              <a:rPr lang="en-US" dirty="0"/>
              <a:t>Who should be notified first? In an emergency, call 911. For a non-emergency, the </a:t>
            </a:r>
            <a:r>
              <a:rPr lang="en-US" dirty="0" smtClean="0"/>
              <a:t>first call should be to PH</a:t>
            </a:r>
          </a:p>
          <a:p>
            <a:r>
              <a:rPr lang="en-US" dirty="0" smtClean="0"/>
              <a:t>Provision of needs not limited to</a:t>
            </a:r>
          </a:p>
          <a:p>
            <a:pPr lvl="1"/>
            <a:r>
              <a:rPr lang="en-US" dirty="0" smtClean="0"/>
              <a:t>Food, shelter, mental health, and social services</a:t>
            </a:r>
          </a:p>
          <a:p>
            <a:pPr lvl="1"/>
            <a:r>
              <a:rPr lang="en-US" dirty="0" smtClean="0"/>
              <a:t>Access to the internet, phone, books, games, TV</a:t>
            </a:r>
          </a:p>
          <a:p>
            <a:pPr lvl="1"/>
            <a:r>
              <a:rPr lang="en-US" dirty="0" smtClean="0"/>
              <a:t>Supplies for personal hygiene </a:t>
            </a:r>
          </a:p>
          <a:p>
            <a:pPr lvl="1"/>
            <a:r>
              <a:rPr lang="en-US" dirty="0" smtClean="0"/>
              <a:t>Financial resources as a result of not working</a:t>
            </a:r>
          </a:p>
          <a:p>
            <a:pPr lvl="1"/>
            <a:r>
              <a:rPr lang="en-US" dirty="0" smtClean="0"/>
              <a:t>Pet care</a:t>
            </a:r>
          </a:p>
          <a:p>
            <a:pPr lvl="1"/>
            <a:endParaRPr lang="en-US" dirty="0" smtClean="0"/>
          </a:p>
          <a:p>
            <a:pPr marL="457200" lvl="1" indent="0">
              <a:buNone/>
            </a:pPr>
            <a:endParaRPr lang="en-US" dirty="0" smtClean="0"/>
          </a:p>
          <a:p>
            <a:pPr lvl="1"/>
            <a:endParaRPr lang="en-US" dirty="0" smtClean="0"/>
          </a:p>
          <a:p>
            <a:pPr lvl="1"/>
            <a:endParaRPr lang="en-US" dirty="0" smtClean="0"/>
          </a:p>
        </p:txBody>
      </p:sp>
    </p:spTree>
    <p:extLst>
      <p:ext uri="{BB962C8B-B14F-4D97-AF65-F5344CB8AC3E}">
        <p14:creationId xmlns:p14="http://schemas.microsoft.com/office/powerpoint/2010/main" val="230752376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nSpc>
                <a:spcPct val="100000"/>
              </a:lnSpc>
            </a:pPr>
            <a:r>
              <a:rPr lang="en-US" dirty="0" smtClean="0">
                <a:effectLst/>
              </a:rPr>
              <a:t>Other Considerations </a:t>
            </a:r>
            <a:br>
              <a:rPr lang="en-US" dirty="0" smtClean="0">
                <a:effectLst/>
              </a:rPr>
            </a:br>
            <a:r>
              <a:rPr lang="en-US" dirty="0" smtClean="0">
                <a:effectLst/>
              </a:rPr>
              <a:t>for Voluntary Quarantine</a:t>
            </a:r>
            <a:endParaRPr lang="en-US" dirty="0">
              <a:effectLst/>
            </a:endParaRPr>
          </a:p>
        </p:txBody>
      </p:sp>
      <p:sp>
        <p:nvSpPr>
          <p:cNvPr id="3" name="Content Placeholder 2"/>
          <p:cNvSpPr>
            <a:spLocks noGrp="1"/>
          </p:cNvSpPr>
          <p:nvPr>
            <p:ph idx="1"/>
          </p:nvPr>
        </p:nvSpPr>
        <p:spPr/>
        <p:txBody>
          <a:bodyPr>
            <a:normAutofit fontScale="92500" lnSpcReduction="20000"/>
          </a:bodyPr>
          <a:lstStyle/>
          <a:p>
            <a:r>
              <a:rPr lang="en-US" dirty="0"/>
              <a:t>Individuals </a:t>
            </a:r>
            <a:r>
              <a:rPr lang="en-US" dirty="0" smtClean="0"/>
              <a:t>can </a:t>
            </a:r>
            <a:r>
              <a:rPr lang="en-US" dirty="0"/>
              <a:t>walk outside their house on their own property, but they should not come within six feet of neighbors or others members of the </a:t>
            </a:r>
            <a:r>
              <a:rPr lang="en-US" dirty="0" smtClean="0"/>
              <a:t>public </a:t>
            </a:r>
          </a:p>
          <a:p>
            <a:pPr lvl="1"/>
            <a:r>
              <a:rPr lang="en-US" dirty="0" smtClean="0"/>
              <a:t>Does not </a:t>
            </a:r>
            <a:r>
              <a:rPr lang="en-US" dirty="0"/>
              <a:t>apply to persons living in a rental unit unless it is a single family </a:t>
            </a:r>
            <a:r>
              <a:rPr lang="en-US" dirty="0" smtClean="0"/>
              <a:t>unit</a:t>
            </a:r>
          </a:p>
          <a:p>
            <a:pPr lvl="1"/>
            <a:r>
              <a:rPr lang="en-US" dirty="0" smtClean="0"/>
              <a:t>Likewise</a:t>
            </a:r>
            <a:r>
              <a:rPr lang="en-US" dirty="0"/>
              <a:t>, these individuals should refrain from walking in their </a:t>
            </a:r>
            <a:r>
              <a:rPr lang="en-US" dirty="0" smtClean="0"/>
              <a:t>neighborhood</a:t>
            </a:r>
            <a:endParaRPr lang="en-US" dirty="0"/>
          </a:p>
          <a:p>
            <a:r>
              <a:rPr lang="en-US" dirty="0" smtClean="0"/>
              <a:t>Guests may be allowed</a:t>
            </a:r>
          </a:p>
          <a:p>
            <a:pPr lvl="1"/>
            <a:r>
              <a:rPr lang="en-US" dirty="0" smtClean="0"/>
              <a:t>They must be able to make an informed choice</a:t>
            </a:r>
          </a:p>
          <a:p>
            <a:pPr lvl="1"/>
            <a:r>
              <a:rPr lang="en-US" dirty="0" smtClean="0"/>
              <a:t>They should remain &gt;3’ away from the person being monitored</a:t>
            </a:r>
          </a:p>
          <a:p>
            <a:pPr lvl="1"/>
            <a:r>
              <a:rPr lang="en-US" dirty="0" smtClean="0"/>
              <a:t>A log book should be kept for all guests</a:t>
            </a:r>
            <a:endParaRPr lang="en-US" dirty="0"/>
          </a:p>
        </p:txBody>
      </p:sp>
    </p:spTree>
    <p:extLst>
      <p:ext uri="{BB962C8B-B14F-4D97-AF65-F5344CB8AC3E}">
        <p14:creationId xmlns:p14="http://schemas.microsoft.com/office/powerpoint/2010/main" val="1567522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nSpc>
                <a:spcPct val="100000"/>
              </a:lnSpc>
            </a:pPr>
            <a:r>
              <a:rPr lang="en-US" sz="3200" dirty="0" smtClean="0">
                <a:effectLst/>
              </a:rPr>
              <a:t>What About Household Members of Persons under Quarantine?</a:t>
            </a:r>
            <a:endParaRPr lang="en-US" sz="3200" dirty="0">
              <a:effectLst/>
            </a:endParaRPr>
          </a:p>
        </p:txBody>
      </p:sp>
      <p:sp>
        <p:nvSpPr>
          <p:cNvPr id="3" name="Content Placeholder 2"/>
          <p:cNvSpPr>
            <a:spLocks noGrp="1"/>
          </p:cNvSpPr>
          <p:nvPr>
            <p:ph idx="1"/>
          </p:nvPr>
        </p:nvSpPr>
        <p:spPr>
          <a:xfrm>
            <a:off x="457201" y="1386059"/>
            <a:ext cx="8229600" cy="5014741"/>
          </a:xfrm>
        </p:spPr>
        <p:txBody>
          <a:bodyPr>
            <a:normAutofit fontScale="85000" lnSpcReduction="20000"/>
          </a:bodyPr>
          <a:lstStyle/>
          <a:p>
            <a:r>
              <a:rPr lang="en-US" dirty="0"/>
              <a:t>There is no medical or public health reason why household </a:t>
            </a:r>
            <a:r>
              <a:rPr lang="en-US" dirty="0" smtClean="0"/>
              <a:t>members, including children, </a:t>
            </a:r>
            <a:r>
              <a:rPr lang="en-US" dirty="0"/>
              <a:t>of asymptomatic persons under home quarantine cannot continue to attend school or work. </a:t>
            </a:r>
            <a:endParaRPr lang="en-US" dirty="0" smtClean="0"/>
          </a:p>
          <a:p>
            <a:pPr lvl="1"/>
            <a:r>
              <a:rPr lang="en-US" dirty="0" smtClean="0"/>
              <a:t>They have </a:t>
            </a:r>
            <a:r>
              <a:rPr lang="en-US" dirty="0"/>
              <a:t>not been exposed to Ebola virus and are not at risk of developing EVD as long as they remain unexposed. </a:t>
            </a:r>
          </a:p>
          <a:p>
            <a:endParaRPr lang="en-US" dirty="0" smtClean="0"/>
          </a:p>
          <a:p>
            <a:r>
              <a:rPr lang="en-US" dirty="0" smtClean="0"/>
              <a:t>However</a:t>
            </a:r>
            <a:r>
              <a:rPr lang="en-US" dirty="0"/>
              <a:t>, given the concern that EVD may raise in the school and in the community, relocation of household members to a suitable environment outside of the quarantine location (e.g., a hotel or the home of another family member or friend) may be requested to avoid stigmatization and </a:t>
            </a:r>
            <a:r>
              <a:rPr lang="en-US" dirty="0" smtClean="0"/>
              <a:t>alleviate community </a:t>
            </a:r>
            <a:r>
              <a:rPr lang="en-US" dirty="0"/>
              <a:t>concerns about household members continuously </a:t>
            </a:r>
            <a:r>
              <a:rPr lang="en-US" dirty="0" smtClean="0"/>
              <a:t>entering/exiting </a:t>
            </a:r>
            <a:r>
              <a:rPr lang="en-US" dirty="0"/>
              <a:t>the quarantine </a:t>
            </a:r>
            <a:r>
              <a:rPr lang="en-US" dirty="0" smtClean="0"/>
              <a:t>location</a:t>
            </a:r>
            <a:endParaRPr lang="en-US" dirty="0"/>
          </a:p>
          <a:p>
            <a:endParaRPr lang="en-US" dirty="0"/>
          </a:p>
        </p:txBody>
      </p:sp>
    </p:spTree>
    <p:extLst>
      <p:ext uri="{BB962C8B-B14F-4D97-AF65-F5344CB8AC3E}">
        <p14:creationId xmlns:p14="http://schemas.microsoft.com/office/powerpoint/2010/main" val="24169178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100000"/>
              </a:lnSpc>
            </a:pPr>
            <a:r>
              <a:rPr lang="en-US" dirty="0" smtClean="0">
                <a:effectLst/>
              </a:rPr>
              <a:t>Post-arrival Monitoring:</a:t>
            </a:r>
            <a:br>
              <a:rPr lang="en-US" dirty="0" smtClean="0">
                <a:effectLst/>
              </a:rPr>
            </a:br>
            <a:r>
              <a:rPr lang="en-US" dirty="0">
                <a:effectLst/>
              </a:rPr>
              <a:t>Low (But Not Zero) </a:t>
            </a:r>
            <a:r>
              <a:rPr lang="en-US" dirty="0" smtClean="0">
                <a:effectLst/>
              </a:rPr>
              <a:t>Risk Travelers</a:t>
            </a:r>
            <a:endParaRPr lang="en-US" dirty="0">
              <a:effectLst/>
            </a:endParaRPr>
          </a:p>
        </p:txBody>
      </p:sp>
      <p:sp>
        <p:nvSpPr>
          <p:cNvPr id="3" name="Content Placeholder 2"/>
          <p:cNvSpPr>
            <a:spLocks noGrp="1"/>
          </p:cNvSpPr>
          <p:nvPr>
            <p:ph idx="1"/>
          </p:nvPr>
        </p:nvSpPr>
        <p:spPr/>
        <p:txBody>
          <a:bodyPr/>
          <a:lstStyle/>
          <a:p>
            <a:r>
              <a:rPr lang="en-US" dirty="0"/>
              <a:t>21-day monitoring recommended, with no movement restrictions, with active monitoring</a:t>
            </a:r>
          </a:p>
          <a:p>
            <a:r>
              <a:rPr lang="en-US" dirty="0"/>
              <a:t>Active monitoring: 2x/daily reports on temperature and symptoms</a:t>
            </a:r>
          </a:p>
          <a:p>
            <a:r>
              <a:rPr lang="en-US" dirty="0"/>
              <a:t>By </a:t>
            </a:r>
            <a:r>
              <a:rPr lang="en-US" dirty="0" smtClean="0"/>
              <a:t>LHD</a:t>
            </a:r>
            <a:endParaRPr lang="en-US" dirty="0"/>
          </a:p>
        </p:txBody>
      </p:sp>
    </p:spTree>
    <p:extLst>
      <p:ext uri="{BB962C8B-B14F-4D97-AF65-F5344CB8AC3E}">
        <p14:creationId xmlns:p14="http://schemas.microsoft.com/office/powerpoint/2010/main" val="180278607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100000"/>
              </a:lnSpc>
            </a:pPr>
            <a:r>
              <a:rPr lang="en-US" dirty="0" smtClean="0">
                <a:effectLst/>
              </a:rPr>
              <a:t>Post-arrival Monitoring: Low (But Not Zero) Risk Contacts</a:t>
            </a:r>
            <a:endParaRPr lang="en-US" dirty="0">
              <a:effectLst/>
            </a:endParaRPr>
          </a:p>
        </p:txBody>
      </p:sp>
      <p:sp>
        <p:nvSpPr>
          <p:cNvPr id="3" name="Content Placeholder 2"/>
          <p:cNvSpPr>
            <a:spLocks noGrp="1"/>
          </p:cNvSpPr>
          <p:nvPr>
            <p:ph idx="1"/>
          </p:nvPr>
        </p:nvSpPr>
        <p:spPr/>
        <p:txBody>
          <a:bodyPr>
            <a:normAutofit/>
          </a:bodyPr>
          <a:lstStyle/>
          <a:p>
            <a:r>
              <a:rPr lang="en-US" dirty="0"/>
              <a:t>M</a:t>
            </a:r>
            <a:r>
              <a:rPr lang="en-US" dirty="0" smtClean="0"/>
              <a:t>onitoring </a:t>
            </a:r>
            <a:r>
              <a:rPr lang="en-US" dirty="0"/>
              <a:t>for 21 days after their last potential exposure. </a:t>
            </a:r>
          </a:p>
          <a:p>
            <a:r>
              <a:rPr lang="en-US" dirty="0" smtClean="0"/>
              <a:t>LHD </a:t>
            </a:r>
            <a:r>
              <a:rPr lang="en-US" dirty="0"/>
              <a:t>establishes </a:t>
            </a:r>
            <a:r>
              <a:rPr lang="en-US" dirty="0" smtClean="0"/>
              <a:t>regular, daily communication, to </a:t>
            </a:r>
            <a:r>
              <a:rPr lang="en-US" dirty="0"/>
              <a:t>assess for the presence of symptoms and </a:t>
            </a:r>
            <a:r>
              <a:rPr lang="en-US" dirty="0" smtClean="0"/>
              <a:t>fever</a:t>
            </a:r>
          </a:p>
          <a:p>
            <a:pPr lvl="1"/>
            <a:r>
              <a:rPr lang="en-US" dirty="0" smtClean="0"/>
              <a:t>Phone</a:t>
            </a:r>
          </a:p>
          <a:p>
            <a:pPr lvl="1"/>
            <a:r>
              <a:rPr lang="en-US" dirty="0" smtClean="0"/>
              <a:t>E-mail </a:t>
            </a:r>
          </a:p>
        </p:txBody>
      </p:sp>
    </p:spTree>
    <p:extLst>
      <p:ext uri="{BB962C8B-B14F-4D97-AF65-F5344CB8AC3E}">
        <p14:creationId xmlns:p14="http://schemas.microsoft.com/office/powerpoint/2010/main" val="65526850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ffectLst/>
              </a:rPr>
              <a:t>Low (But Not Zero) Risk Contacts</a:t>
            </a:r>
          </a:p>
        </p:txBody>
      </p:sp>
      <p:sp>
        <p:nvSpPr>
          <p:cNvPr id="3" name="Content Placeholder 2"/>
          <p:cNvSpPr>
            <a:spLocks noGrp="1"/>
          </p:cNvSpPr>
          <p:nvPr>
            <p:ph idx="1"/>
          </p:nvPr>
        </p:nvSpPr>
        <p:spPr/>
        <p:txBody>
          <a:bodyPr>
            <a:normAutofit fontScale="92500" lnSpcReduction="10000"/>
          </a:bodyPr>
          <a:lstStyle/>
          <a:p>
            <a:r>
              <a:rPr lang="en-US" dirty="0" smtClean="0"/>
              <a:t>No </a:t>
            </a:r>
            <a:r>
              <a:rPr lang="en-US" dirty="0"/>
              <a:t>restrictions on travel, work, public conveyances, or congregate gatherings, subject to the following </a:t>
            </a:r>
            <a:r>
              <a:rPr lang="en-US" dirty="0" smtClean="0"/>
              <a:t>considerations:</a:t>
            </a:r>
          </a:p>
          <a:p>
            <a:pPr lvl="1"/>
            <a:r>
              <a:rPr lang="en-US" dirty="0"/>
              <a:t>Monitoring must continue without interruption</a:t>
            </a:r>
          </a:p>
          <a:p>
            <a:pPr lvl="1"/>
            <a:r>
              <a:rPr lang="en-US" dirty="0" smtClean="0"/>
              <a:t>All </a:t>
            </a:r>
            <a:r>
              <a:rPr lang="en-US" dirty="0"/>
              <a:t>plans for travel outside of the LHD’s jurisdiction that might interfere with twice daily monitoring must be communicated </a:t>
            </a:r>
            <a:r>
              <a:rPr lang="en-US" dirty="0" smtClean="0"/>
              <a:t>in </a:t>
            </a:r>
            <a:r>
              <a:rPr lang="en-US" dirty="0"/>
              <a:t>advance so that suitable arrangements for monitoring can be made with the jurisdiction of </a:t>
            </a:r>
            <a:r>
              <a:rPr lang="en-US" dirty="0" smtClean="0"/>
              <a:t>destination</a:t>
            </a:r>
          </a:p>
          <a:p>
            <a:pPr lvl="1"/>
            <a:r>
              <a:rPr lang="en-US" dirty="0" smtClean="0"/>
              <a:t>If the patient travels, arrangements may be made with </a:t>
            </a:r>
            <a:r>
              <a:rPr lang="en-US" dirty="0"/>
              <a:t>the jurisdiction of destination for </a:t>
            </a:r>
            <a:r>
              <a:rPr lang="en-US" dirty="0" smtClean="0"/>
              <a:t>their monitoring </a:t>
            </a:r>
            <a:r>
              <a:rPr lang="en-US" dirty="0"/>
              <a:t>during the time that the person is in </a:t>
            </a:r>
            <a:r>
              <a:rPr lang="en-US" dirty="0" smtClean="0"/>
              <a:t>the other jurisdiction</a:t>
            </a:r>
            <a:endParaRPr lang="en-US" sz="2400" dirty="0"/>
          </a:p>
          <a:p>
            <a:pPr lvl="1"/>
            <a:endParaRPr lang="en-US" dirty="0"/>
          </a:p>
        </p:txBody>
      </p:sp>
    </p:spTree>
    <p:extLst>
      <p:ext uri="{BB962C8B-B14F-4D97-AF65-F5344CB8AC3E}">
        <p14:creationId xmlns:p14="http://schemas.microsoft.com/office/powerpoint/2010/main" val="122640886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lum/>
          </a:blip>
          <a:srcRect/>
          <a:stretch>
            <a:fillRect/>
          </a:stretch>
        </a:blip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a:xfrm>
            <a:off x="457200" y="533400"/>
            <a:ext cx="8229600" cy="533400"/>
          </a:xfrm>
        </p:spPr>
        <p:txBody>
          <a:bodyPr/>
          <a:lstStyle/>
          <a:p>
            <a:r>
              <a:rPr lang="en-US" dirty="0" smtClean="0">
                <a:effectLst>
                  <a:outerShdw blurRad="38100" dist="38100" dir="2700000" algn="tl">
                    <a:srgbClr val="000000">
                      <a:alpha val="43137"/>
                    </a:srgbClr>
                  </a:outerShdw>
                </a:effectLst>
              </a:rPr>
              <a:t>Ebola Cases and Deaths</a:t>
            </a:r>
            <a:endParaRPr lang="en-US" dirty="0">
              <a:effectLst>
                <a:outerShdw blurRad="38100" dist="38100" dir="2700000" algn="tl">
                  <a:srgbClr val="000000">
                    <a:alpha val="43137"/>
                  </a:srgbClr>
                </a:outerShdw>
              </a:effectLst>
            </a:endParaRPr>
          </a:p>
        </p:txBody>
      </p:sp>
      <p:sp>
        <p:nvSpPr>
          <p:cNvPr id="8" name="Text Placeholder 7"/>
          <p:cNvSpPr>
            <a:spLocks noGrp="1"/>
          </p:cNvSpPr>
          <p:nvPr>
            <p:ph type="body" sz="quarter" idx="10"/>
          </p:nvPr>
        </p:nvSpPr>
        <p:spPr>
          <a:xfrm>
            <a:off x="457200" y="6468177"/>
            <a:ext cx="8229600" cy="381000"/>
          </a:xfrm>
        </p:spPr>
        <p:txBody>
          <a:bodyPr/>
          <a:lstStyle/>
          <a:p>
            <a:r>
              <a:rPr lang="en-US" sz="1000" dirty="0" smtClean="0"/>
              <a:t>Source: </a:t>
            </a:r>
            <a:r>
              <a:rPr lang="en-US" sz="1000" u="sng" dirty="0"/>
              <a:t>http://www.cdc.gov/vhf/ebola/outbreaks/2014-west-africa/case-counts.html</a:t>
            </a:r>
            <a:endParaRPr lang="en-US" sz="1000" dirty="0"/>
          </a:p>
        </p:txBody>
      </p:sp>
      <p:sp>
        <p:nvSpPr>
          <p:cNvPr id="5" name="Text Placeholder 7"/>
          <p:cNvSpPr txBox="1">
            <a:spLocks/>
          </p:cNvSpPr>
          <p:nvPr/>
        </p:nvSpPr>
        <p:spPr>
          <a:xfrm>
            <a:off x="457200" y="5334000"/>
            <a:ext cx="8229600" cy="609600"/>
          </a:xfrm>
          <a:prstGeom prst="rect">
            <a:avLst/>
          </a:prstGeom>
        </p:spPr>
        <p:txBody>
          <a:bodyPr anchor="b" anchorCtr="0"/>
          <a:lstStyle>
            <a:lvl1pPr marL="342900" indent="-342900" algn="l" defTabSz="914400" rtl="0" eaLnBrk="1" latinLnBrk="0" hangingPunct="1">
              <a:lnSpc>
                <a:spcPts val="1100"/>
              </a:lnSpc>
              <a:spcBef>
                <a:spcPct val="20000"/>
              </a:spcBef>
              <a:buFont typeface="Arial" pitchFamily="34" charset="0"/>
              <a:buNone/>
              <a:defRPr sz="1100" kern="1200" baseline="0">
                <a:solidFill>
                  <a:schemeClr val="tx2"/>
                </a:solidFill>
                <a:latin typeface="+mn-lt"/>
                <a:ea typeface="+mn-ea"/>
                <a:cs typeface="+mn-cs"/>
              </a:defRPr>
            </a:lvl1pPr>
            <a:lvl2pPr marL="742950" indent="-285750" algn="ctr" defTabSz="914400" rtl="0" eaLnBrk="1" latinLnBrk="0" hangingPunct="1">
              <a:spcBef>
                <a:spcPct val="20000"/>
              </a:spcBef>
              <a:buFont typeface="Arial" pitchFamily="34" charset="0"/>
              <a:buChar char="–"/>
              <a:defRPr sz="2800" kern="1200">
                <a:solidFill>
                  <a:schemeClr val="tx2"/>
                </a:solidFill>
                <a:latin typeface="+mn-lt"/>
                <a:ea typeface="+mn-ea"/>
                <a:cs typeface="+mn-cs"/>
              </a:defRPr>
            </a:lvl2pPr>
            <a:lvl3pPr marL="1143000" indent="-228600" algn="ctr" defTabSz="914400" rtl="0" eaLnBrk="1" latinLnBrk="0" hangingPunct="1">
              <a:spcBef>
                <a:spcPct val="20000"/>
              </a:spcBef>
              <a:buFont typeface="Arial" pitchFamily="34" charset="0"/>
              <a:buChar char="•"/>
              <a:defRPr sz="2400" kern="1200">
                <a:solidFill>
                  <a:schemeClr val="tx2"/>
                </a:solidFill>
                <a:latin typeface="+mn-lt"/>
                <a:ea typeface="+mn-ea"/>
                <a:cs typeface="+mn-cs"/>
              </a:defRPr>
            </a:lvl3pPr>
            <a:lvl4pPr marL="1600200" indent="-228600" algn="ctr" defTabSz="914400" rtl="0" eaLnBrk="1" latinLnBrk="0" hangingPunct="1">
              <a:spcBef>
                <a:spcPct val="20000"/>
              </a:spcBef>
              <a:buFont typeface="Arial" pitchFamily="34" charset="0"/>
              <a:buChar char="–"/>
              <a:defRPr sz="2000" kern="1200">
                <a:solidFill>
                  <a:schemeClr val="tx2"/>
                </a:solidFill>
                <a:latin typeface="+mn-lt"/>
                <a:ea typeface="+mn-ea"/>
                <a:cs typeface="+mn-cs"/>
              </a:defRPr>
            </a:lvl4pPr>
            <a:lvl5pPr marL="2057400" indent="-228600" algn="ctr" defTabSz="914400" rtl="0" eaLnBrk="1" latinLnBrk="0" hangingPunct="1">
              <a:spcBef>
                <a:spcPct val="20000"/>
              </a:spcBef>
              <a:buFont typeface="Arial" pitchFamily="34" charset="0"/>
              <a:buChar char="»"/>
              <a:defRPr sz="20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dirty="0">
              <a:solidFill>
                <a:srgbClr val="FFFFFF"/>
              </a:solidFill>
            </a:endParaRPr>
          </a:p>
        </p:txBody>
      </p:sp>
      <p:sp>
        <p:nvSpPr>
          <p:cNvPr id="12" name="TextBox 11"/>
          <p:cNvSpPr txBox="1"/>
          <p:nvPr/>
        </p:nvSpPr>
        <p:spPr>
          <a:xfrm>
            <a:off x="457200" y="1066800"/>
            <a:ext cx="8305800" cy="584775"/>
          </a:xfrm>
          <a:prstGeom prst="rect">
            <a:avLst/>
          </a:prstGeom>
          <a:noFill/>
        </p:spPr>
        <p:txBody>
          <a:bodyPr wrap="square" rtlCol="0">
            <a:spAutoFit/>
          </a:bodyPr>
          <a:lstStyle/>
          <a:p>
            <a:r>
              <a:rPr lang="en-US" sz="1600" dirty="0">
                <a:solidFill>
                  <a:srgbClr val="FFFFFF"/>
                </a:solidFill>
              </a:rPr>
              <a:t>As of </a:t>
            </a:r>
            <a:r>
              <a:rPr lang="en-US" sz="1600" dirty="0" smtClean="0">
                <a:solidFill>
                  <a:srgbClr val="FFFFFF"/>
                </a:solidFill>
              </a:rPr>
              <a:t>January 5, 2015, </a:t>
            </a:r>
            <a:r>
              <a:rPr lang="en-US" sz="1600" dirty="0">
                <a:solidFill>
                  <a:srgbClr val="FFFFFF"/>
                </a:solidFill>
              </a:rPr>
              <a:t>a total </a:t>
            </a:r>
            <a:r>
              <a:rPr lang="en-US" sz="1600">
                <a:solidFill>
                  <a:srgbClr val="FFFFFF"/>
                </a:solidFill>
              </a:rPr>
              <a:t>of </a:t>
            </a:r>
            <a:r>
              <a:rPr lang="en-US" sz="1600" smtClean="0">
                <a:solidFill>
                  <a:srgbClr val="FFFFFF"/>
                </a:solidFill>
              </a:rPr>
              <a:t>20,691 </a:t>
            </a:r>
            <a:r>
              <a:rPr lang="en-US" sz="1600" dirty="0" smtClean="0">
                <a:solidFill>
                  <a:srgbClr val="FFFFFF"/>
                </a:solidFill>
              </a:rPr>
              <a:t>cases </a:t>
            </a:r>
            <a:r>
              <a:rPr lang="en-US" sz="1600" dirty="0">
                <a:solidFill>
                  <a:srgbClr val="FFFFFF"/>
                </a:solidFill>
              </a:rPr>
              <a:t>of </a:t>
            </a:r>
            <a:r>
              <a:rPr lang="en-US" sz="1600">
                <a:solidFill>
                  <a:srgbClr val="FFFFFF"/>
                </a:solidFill>
              </a:rPr>
              <a:t>Ebola </a:t>
            </a:r>
            <a:r>
              <a:rPr lang="en-US" sz="1600" smtClean="0">
                <a:solidFill>
                  <a:srgbClr val="FFFFFF"/>
                </a:solidFill>
              </a:rPr>
              <a:t>(13,184 </a:t>
            </a:r>
            <a:r>
              <a:rPr lang="en-US" sz="1600" dirty="0">
                <a:solidFill>
                  <a:srgbClr val="FFFFFF"/>
                </a:solidFill>
              </a:rPr>
              <a:t>laboratory-confirmed) </a:t>
            </a:r>
            <a:r>
              <a:rPr lang="en-US" sz="1600">
                <a:solidFill>
                  <a:srgbClr val="FFFFFF"/>
                </a:solidFill>
              </a:rPr>
              <a:t>and </a:t>
            </a:r>
            <a:r>
              <a:rPr lang="en-US" sz="1600" smtClean="0">
                <a:solidFill>
                  <a:srgbClr val="FFFFFF"/>
                </a:solidFill>
              </a:rPr>
              <a:t>8168 </a:t>
            </a:r>
            <a:r>
              <a:rPr lang="en-US" sz="1600" dirty="0" smtClean="0">
                <a:solidFill>
                  <a:srgbClr val="FFFFFF"/>
                </a:solidFill>
              </a:rPr>
              <a:t>deaths </a:t>
            </a:r>
            <a:r>
              <a:rPr lang="en-US" sz="1600" dirty="0">
                <a:solidFill>
                  <a:srgbClr val="FFFFFF"/>
                </a:solidFill>
              </a:rPr>
              <a:t>have been reported. </a:t>
            </a:r>
            <a:endParaRPr lang="en-US" sz="1600" dirty="0">
              <a:solidFill>
                <a:srgbClr val="0F56DC"/>
              </a:solidFill>
            </a:endParaRPr>
          </a:p>
        </p:txBody>
      </p:sp>
      <p:graphicFrame>
        <p:nvGraphicFramePr>
          <p:cNvPr id="11" name="Table 10"/>
          <p:cNvGraphicFramePr>
            <a:graphicFrameLocks noGrp="1"/>
          </p:cNvGraphicFramePr>
          <p:nvPr>
            <p:extLst>
              <p:ext uri="{D42A27DB-BD31-4B8C-83A1-F6EECF244321}">
                <p14:modId xmlns:p14="http://schemas.microsoft.com/office/powerpoint/2010/main" val="2872991823"/>
              </p:ext>
            </p:extLst>
          </p:nvPr>
        </p:nvGraphicFramePr>
        <p:xfrm>
          <a:off x="381001" y="1722839"/>
          <a:ext cx="8381998" cy="4576961"/>
        </p:xfrm>
        <a:graphic>
          <a:graphicData uri="http://schemas.openxmlformats.org/drawingml/2006/table">
            <a:tbl>
              <a:tblPr firstRow="1" firstCol="1" bandRow="1">
                <a:tableStyleId>{7E9639D4-E3E2-4D34-9284-5A2195B3D0D7}</a:tableStyleId>
              </a:tblPr>
              <a:tblGrid>
                <a:gridCol w="2160984"/>
                <a:gridCol w="2040020"/>
                <a:gridCol w="2128242"/>
                <a:gridCol w="2052752"/>
              </a:tblGrid>
              <a:tr h="207832">
                <a:tc gridSpan="4">
                  <a:txBody>
                    <a:bodyPr/>
                    <a:lstStyle/>
                    <a:p>
                      <a:pPr marL="0" marR="0">
                        <a:lnSpc>
                          <a:spcPct val="115000"/>
                        </a:lnSpc>
                        <a:spcBef>
                          <a:spcPts val="0"/>
                        </a:spcBef>
                        <a:spcAft>
                          <a:spcPts val="0"/>
                        </a:spcAft>
                      </a:pPr>
                      <a:r>
                        <a:rPr lang="en-US" sz="1200" b="1" kern="1200" dirty="0" smtClean="0">
                          <a:solidFill>
                            <a:schemeClr val="bg1"/>
                          </a:solidFill>
                          <a:effectLst/>
                          <a:latin typeface="+mn-lt"/>
                          <a:ea typeface="+mn-ea"/>
                          <a:cs typeface="+mn-cs"/>
                        </a:rPr>
                        <a:t>Countries with Widespread</a:t>
                      </a:r>
                      <a:r>
                        <a:rPr lang="en-US" sz="1200" b="1" kern="1200" baseline="0" dirty="0" smtClean="0">
                          <a:solidFill>
                            <a:schemeClr val="bg1"/>
                          </a:solidFill>
                          <a:effectLst/>
                          <a:latin typeface="+mn-lt"/>
                          <a:ea typeface="+mn-ea"/>
                          <a:cs typeface="+mn-cs"/>
                        </a:rPr>
                        <a:t> Transmission</a:t>
                      </a:r>
                      <a:endParaRPr lang="en-US" sz="1200" b="1" kern="1200" dirty="0">
                        <a:solidFill>
                          <a:schemeClr val="bg1"/>
                        </a:solidFill>
                        <a:effectLst/>
                        <a:latin typeface="+mn-lt"/>
                        <a:ea typeface="Times New Roman"/>
                        <a:cs typeface="Times New Roman"/>
                      </a:endParaRPr>
                    </a:p>
                  </a:txBody>
                  <a:tcPr marL="68580" marR="6858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r>
              <a:tr h="419141">
                <a:tc>
                  <a:txBody>
                    <a:bodyPr/>
                    <a:lstStyle/>
                    <a:p>
                      <a:pPr marL="0" marR="0">
                        <a:lnSpc>
                          <a:spcPct val="115000"/>
                        </a:lnSpc>
                        <a:spcBef>
                          <a:spcPts val="0"/>
                        </a:spcBef>
                        <a:spcAft>
                          <a:spcPts val="0"/>
                        </a:spcAft>
                      </a:pPr>
                      <a:r>
                        <a:rPr lang="en-US" sz="1200" b="1" dirty="0">
                          <a:solidFill>
                            <a:schemeClr val="bg2"/>
                          </a:solidFill>
                          <a:effectLst/>
                        </a:rPr>
                        <a:t>Country</a:t>
                      </a:r>
                      <a:endParaRPr lang="en-US" sz="1200" b="1" dirty="0">
                        <a:solidFill>
                          <a:schemeClr val="bg2"/>
                        </a:solidFill>
                        <a:effectLst/>
                        <a:latin typeface="Calibri"/>
                        <a:ea typeface="Times New Roman"/>
                        <a:cs typeface="Times New Roman"/>
                      </a:endParaRPr>
                    </a:p>
                  </a:txBody>
                  <a:tcPr marL="68580" marR="68580" marT="0" marB="0" anchor="b">
                    <a:lnL w="12700" cap="flat" cmpd="sng" algn="ctr">
                      <a:no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marR="0" algn="ctr">
                        <a:lnSpc>
                          <a:spcPct val="115000"/>
                        </a:lnSpc>
                        <a:spcBef>
                          <a:spcPts val="0"/>
                        </a:spcBef>
                        <a:spcAft>
                          <a:spcPts val="0"/>
                        </a:spcAft>
                      </a:pPr>
                      <a:r>
                        <a:rPr lang="en-US" sz="1200" b="1" dirty="0">
                          <a:solidFill>
                            <a:schemeClr val="bg2"/>
                          </a:solidFill>
                          <a:effectLst/>
                        </a:rPr>
                        <a:t>Total Cases</a:t>
                      </a:r>
                      <a:endParaRPr lang="en-US" sz="1200" b="1" dirty="0">
                        <a:solidFill>
                          <a:schemeClr val="bg2"/>
                        </a:solidFill>
                        <a:effectLst/>
                        <a:latin typeface="Calibri"/>
                        <a:ea typeface="Times New Roman"/>
                        <a:cs typeface="Times New Roman"/>
                      </a:endParaRPr>
                    </a:p>
                  </a:txBody>
                  <a:tcPr marL="68580" marR="68580" marT="0" marB="0" anchor="b">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marR="0" algn="ctr">
                        <a:lnSpc>
                          <a:spcPct val="115000"/>
                        </a:lnSpc>
                        <a:spcBef>
                          <a:spcPts val="0"/>
                        </a:spcBef>
                        <a:spcAft>
                          <a:spcPts val="0"/>
                        </a:spcAft>
                      </a:pPr>
                      <a:r>
                        <a:rPr lang="en-US" sz="1200" b="1" dirty="0">
                          <a:solidFill>
                            <a:schemeClr val="bg2"/>
                          </a:solidFill>
                          <a:effectLst/>
                        </a:rPr>
                        <a:t>Laboratory-Confirmed Cases</a:t>
                      </a:r>
                      <a:endParaRPr lang="en-US" sz="1200" b="1" dirty="0">
                        <a:solidFill>
                          <a:schemeClr val="bg2"/>
                        </a:solidFill>
                        <a:effectLst/>
                        <a:latin typeface="Calibri"/>
                        <a:ea typeface="Times New Roman"/>
                        <a:cs typeface="Times New Roman"/>
                      </a:endParaRPr>
                    </a:p>
                  </a:txBody>
                  <a:tcPr marL="68580" marR="68580" marT="0" marB="0" anchor="b">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marR="0" algn="ctr">
                        <a:lnSpc>
                          <a:spcPct val="115000"/>
                        </a:lnSpc>
                        <a:spcBef>
                          <a:spcPts val="0"/>
                        </a:spcBef>
                        <a:spcAft>
                          <a:spcPts val="0"/>
                        </a:spcAft>
                      </a:pPr>
                      <a:r>
                        <a:rPr lang="en-US" sz="1200" b="1" dirty="0">
                          <a:solidFill>
                            <a:schemeClr val="bg2"/>
                          </a:solidFill>
                          <a:effectLst/>
                        </a:rPr>
                        <a:t>Total Deaths</a:t>
                      </a:r>
                      <a:endParaRPr lang="en-US" sz="1200" b="1" dirty="0">
                        <a:solidFill>
                          <a:schemeClr val="bg2"/>
                        </a:solidFill>
                        <a:effectLst/>
                        <a:latin typeface="Calibri"/>
                        <a:ea typeface="Times New Roman"/>
                        <a:cs typeface="Times New Roman"/>
                      </a:endParaRPr>
                    </a:p>
                  </a:txBody>
                  <a:tcPr marL="68580" marR="68580" marT="0" marB="0" anchor="b">
                    <a:lnL w="12700" cap="flat" cmpd="sng" algn="ctr">
                      <a:solidFill>
                        <a:schemeClr val="bg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tx1"/>
                    </a:solidFill>
                  </a:tcPr>
                </a:tc>
              </a:tr>
              <a:tr h="207832">
                <a:tc>
                  <a:txBody>
                    <a:bodyPr/>
                    <a:lstStyle/>
                    <a:p>
                      <a:pPr marL="0" marR="0">
                        <a:lnSpc>
                          <a:spcPct val="115000"/>
                        </a:lnSpc>
                        <a:spcBef>
                          <a:spcPts val="0"/>
                        </a:spcBef>
                        <a:spcAft>
                          <a:spcPts val="0"/>
                        </a:spcAft>
                      </a:pPr>
                      <a:r>
                        <a:rPr lang="en-US" sz="1200" b="0" dirty="0">
                          <a:solidFill>
                            <a:schemeClr val="bg2"/>
                          </a:solidFill>
                          <a:effectLst/>
                        </a:rPr>
                        <a:t>Guinea</a:t>
                      </a:r>
                      <a:endParaRPr lang="en-US" sz="1200" b="0" dirty="0">
                        <a:solidFill>
                          <a:schemeClr val="bg2"/>
                        </a:solidFill>
                        <a:effectLst/>
                        <a:latin typeface="Calibri"/>
                        <a:ea typeface="Times New Roman"/>
                        <a:cs typeface="Times New Roman"/>
                      </a:endParaRPr>
                    </a:p>
                  </a:txBody>
                  <a:tcPr marL="68580" marR="68580" marT="0" marB="0">
                    <a:lnL w="12700" cap="flat" cmpd="sng" algn="ctr">
                      <a:no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tx1">
                        <a:lumMod val="60000"/>
                        <a:lumOff val="40000"/>
                      </a:schemeClr>
                    </a:solidFill>
                  </a:tcPr>
                </a:tc>
                <a:tc>
                  <a:txBody>
                    <a:bodyPr/>
                    <a:lstStyle/>
                    <a:p>
                      <a:pPr marL="0" marR="0" algn="r">
                        <a:lnSpc>
                          <a:spcPct val="115000"/>
                        </a:lnSpc>
                        <a:spcBef>
                          <a:spcPts val="0"/>
                        </a:spcBef>
                        <a:spcAft>
                          <a:spcPts val="0"/>
                        </a:spcAft>
                      </a:pPr>
                      <a:r>
                        <a:rPr lang="en-US" sz="1200" dirty="0" smtClean="0">
                          <a:solidFill>
                            <a:schemeClr val="bg2"/>
                          </a:solidFill>
                          <a:effectLst/>
                          <a:latin typeface="Calibri"/>
                          <a:ea typeface="Times New Roman"/>
                          <a:cs typeface="Times New Roman"/>
                        </a:rPr>
                        <a:t>2769</a:t>
                      </a:r>
                      <a:endParaRPr lang="en-US" sz="1200" dirty="0">
                        <a:solidFill>
                          <a:schemeClr val="bg2"/>
                        </a:solidFill>
                        <a:effectLst/>
                        <a:latin typeface="Calibri"/>
                        <a:ea typeface="Times New Roman"/>
                        <a:cs typeface="Times New Roman"/>
                      </a:endParaRPr>
                    </a:p>
                  </a:txBody>
                  <a:tcPr marL="68580" marR="68580"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tx1">
                        <a:lumMod val="60000"/>
                        <a:lumOff val="40000"/>
                      </a:schemeClr>
                    </a:solidFill>
                  </a:tcPr>
                </a:tc>
                <a:tc>
                  <a:txBody>
                    <a:bodyPr/>
                    <a:lstStyle/>
                    <a:p>
                      <a:pPr marL="0" marR="0" algn="r">
                        <a:lnSpc>
                          <a:spcPct val="115000"/>
                        </a:lnSpc>
                        <a:spcBef>
                          <a:spcPts val="0"/>
                        </a:spcBef>
                        <a:spcAft>
                          <a:spcPts val="0"/>
                        </a:spcAft>
                      </a:pPr>
                      <a:r>
                        <a:rPr lang="en-US" sz="1200" dirty="0" smtClean="0">
                          <a:solidFill>
                            <a:schemeClr val="bg2"/>
                          </a:solidFill>
                          <a:effectLst/>
                          <a:latin typeface="Calibri"/>
                          <a:ea typeface="Times New Roman"/>
                          <a:cs typeface="Times New Roman"/>
                        </a:rPr>
                        <a:t>2465</a:t>
                      </a:r>
                      <a:endParaRPr lang="en-US" sz="1200" dirty="0">
                        <a:solidFill>
                          <a:schemeClr val="bg2"/>
                        </a:solidFill>
                        <a:effectLst/>
                        <a:latin typeface="Calibri"/>
                        <a:ea typeface="Times New Roman"/>
                        <a:cs typeface="Times New Roman"/>
                      </a:endParaRPr>
                    </a:p>
                  </a:txBody>
                  <a:tcPr marL="68580" marR="68580"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tx1">
                        <a:lumMod val="60000"/>
                        <a:lumOff val="40000"/>
                      </a:schemeClr>
                    </a:solidFill>
                  </a:tcPr>
                </a:tc>
                <a:tc>
                  <a:txBody>
                    <a:bodyPr/>
                    <a:lstStyle/>
                    <a:p>
                      <a:pPr marL="0" marR="0" algn="r">
                        <a:lnSpc>
                          <a:spcPct val="115000"/>
                        </a:lnSpc>
                        <a:spcBef>
                          <a:spcPts val="0"/>
                        </a:spcBef>
                        <a:spcAft>
                          <a:spcPts val="0"/>
                        </a:spcAft>
                      </a:pPr>
                      <a:r>
                        <a:rPr lang="en-US" sz="1200" dirty="0" smtClean="0">
                          <a:solidFill>
                            <a:schemeClr val="bg2"/>
                          </a:solidFill>
                          <a:effectLst/>
                          <a:latin typeface="Calibri"/>
                          <a:ea typeface="Times New Roman"/>
                          <a:cs typeface="Times New Roman"/>
                        </a:rPr>
                        <a:t>1767</a:t>
                      </a:r>
                      <a:endParaRPr lang="en-US" sz="1200" dirty="0">
                        <a:solidFill>
                          <a:schemeClr val="bg2"/>
                        </a:solidFill>
                        <a:effectLst/>
                        <a:latin typeface="Calibri"/>
                        <a:ea typeface="Times New Roman"/>
                        <a:cs typeface="Times New Roman"/>
                      </a:endParaRPr>
                    </a:p>
                  </a:txBody>
                  <a:tcPr marL="68580" marR="68580" marT="0" marB="0">
                    <a:lnL w="12700" cap="flat" cmpd="sng" algn="ctr">
                      <a:solidFill>
                        <a:schemeClr val="bg2"/>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tx1">
                        <a:lumMod val="60000"/>
                        <a:lumOff val="40000"/>
                      </a:schemeClr>
                    </a:solidFill>
                  </a:tcPr>
                </a:tc>
              </a:tr>
              <a:tr h="207832">
                <a:tc>
                  <a:txBody>
                    <a:bodyPr/>
                    <a:lstStyle/>
                    <a:p>
                      <a:pPr marL="0" marR="0">
                        <a:lnSpc>
                          <a:spcPct val="115000"/>
                        </a:lnSpc>
                        <a:spcBef>
                          <a:spcPts val="0"/>
                        </a:spcBef>
                        <a:spcAft>
                          <a:spcPts val="0"/>
                        </a:spcAft>
                      </a:pPr>
                      <a:r>
                        <a:rPr lang="en-US" sz="1200" b="0" dirty="0">
                          <a:solidFill>
                            <a:schemeClr val="bg2"/>
                          </a:solidFill>
                          <a:effectLst/>
                        </a:rPr>
                        <a:t>Liberia</a:t>
                      </a:r>
                      <a:endParaRPr lang="en-US" sz="1200" b="0" dirty="0">
                        <a:solidFill>
                          <a:schemeClr val="bg2"/>
                        </a:solidFill>
                        <a:effectLst/>
                        <a:latin typeface="Calibri"/>
                        <a:ea typeface="Times New Roman"/>
                        <a:cs typeface="Times New Roman"/>
                      </a:endParaRPr>
                    </a:p>
                  </a:txBody>
                  <a:tcPr marL="68580" marR="68580" marT="0" marB="0">
                    <a:lnL w="12700" cap="flat" cmpd="sng" algn="ctr">
                      <a:no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tx1">
                        <a:lumMod val="60000"/>
                        <a:lumOff val="40000"/>
                      </a:schemeClr>
                    </a:solidFill>
                  </a:tcPr>
                </a:tc>
                <a:tc>
                  <a:txBody>
                    <a:bodyPr/>
                    <a:lstStyle/>
                    <a:p>
                      <a:pPr marL="0" marR="0" algn="r">
                        <a:lnSpc>
                          <a:spcPct val="115000"/>
                        </a:lnSpc>
                        <a:spcBef>
                          <a:spcPts val="0"/>
                        </a:spcBef>
                        <a:spcAft>
                          <a:spcPts val="0"/>
                        </a:spcAft>
                      </a:pPr>
                      <a:r>
                        <a:rPr lang="en-US" sz="1200" dirty="0" smtClean="0">
                          <a:solidFill>
                            <a:schemeClr val="bg2"/>
                          </a:solidFill>
                          <a:effectLst/>
                          <a:latin typeface="Calibri"/>
                          <a:ea typeface="Times New Roman"/>
                          <a:cs typeface="Times New Roman"/>
                        </a:rPr>
                        <a:t>8115</a:t>
                      </a:r>
                      <a:endParaRPr lang="en-US" sz="1200" dirty="0">
                        <a:solidFill>
                          <a:schemeClr val="bg2"/>
                        </a:solidFill>
                        <a:effectLst/>
                        <a:latin typeface="Calibri"/>
                        <a:ea typeface="Times New Roman"/>
                        <a:cs typeface="Times New Roman"/>
                      </a:endParaRPr>
                    </a:p>
                  </a:txBody>
                  <a:tcPr marL="68580" marR="68580"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tx1">
                        <a:lumMod val="60000"/>
                        <a:lumOff val="40000"/>
                      </a:schemeClr>
                    </a:solidFill>
                  </a:tcPr>
                </a:tc>
                <a:tc>
                  <a:txBody>
                    <a:bodyPr/>
                    <a:lstStyle/>
                    <a:p>
                      <a:pPr marL="0" marR="0" algn="r">
                        <a:lnSpc>
                          <a:spcPct val="115000"/>
                        </a:lnSpc>
                        <a:spcBef>
                          <a:spcPts val="0"/>
                        </a:spcBef>
                        <a:spcAft>
                          <a:spcPts val="0"/>
                        </a:spcAft>
                      </a:pPr>
                      <a:r>
                        <a:rPr lang="en-US" sz="1200" dirty="0" smtClean="0">
                          <a:solidFill>
                            <a:schemeClr val="bg2"/>
                          </a:solidFill>
                          <a:effectLst/>
                          <a:latin typeface="Calibri"/>
                          <a:ea typeface="Times New Roman"/>
                          <a:cs typeface="Times New Roman"/>
                        </a:rPr>
                        <a:t>3116</a:t>
                      </a:r>
                      <a:endParaRPr lang="en-US" sz="1200" dirty="0">
                        <a:solidFill>
                          <a:schemeClr val="bg2"/>
                        </a:solidFill>
                        <a:effectLst/>
                        <a:latin typeface="Calibri"/>
                        <a:ea typeface="Times New Roman"/>
                        <a:cs typeface="Times New Roman"/>
                      </a:endParaRPr>
                    </a:p>
                  </a:txBody>
                  <a:tcPr marL="68580" marR="68580"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tx1">
                        <a:lumMod val="60000"/>
                        <a:lumOff val="40000"/>
                      </a:schemeClr>
                    </a:solidFill>
                  </a:tcPr>
                </a:tc>
                <a:tc>
                  <a:txBody>
                    <a:bodyPr/>
                    <a:lstStyle/>
                    <a:p>
                      <a:pPr marL="0" marR="0" algn="r">
                        <a:lnSpc>
                          <a:spcPct val="115000"/>
                        </a:lnSpc>
                        <a:spcBef>
                          <a:spcPts val="0"/>
                        </a:spcBef>
                        <a:spcAft>
                          <a:spcPts val="0"/>
                        </a:spcAft>
                      </a:pPr>
                      <a:r>
                        <a:rPr lang="en-US" sz="1200" dirty="0" smtClean="0">
                          <a:solidFill>
                            <a:schemeClr val="bg2"/>
                          </a:solidFill>
                          <a:effectLst/>
                          <a:latin typeface="Calibri"/>
                          <a:ea typeface="Times New Roman"/>
                          <a:cs typeface="Times New Roman"/>
                        </a:rPr>
                        <a:t>3471</a:t>
                      </a:r>
                      <a:endParaRPr lang="en-US" sz="1200" dirty="0">
                        <a:solidFill>
                          <a:schemeClr val="bg2"/>
                        </a:solidFill>
                        <a:effectLst/>
                        <a:latin typeface="Calibri"/>
                        <a:ea typeface="Times New Roman"/>
                        <a:cs typeface="Times New Roman"/>
                      </a:endParaRPr>
                    </a:p>
                  </a:txBody>
                  <a:tcPr marL="68580" marR="68580" marT="0" marB="0">
                    <a:lnL w="12700" cap="flat" cmpd="sng" algn="ctr">
                      <a:solidFill>
                        <a:schemeClr val="bg2"/>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tx1">
                        <a:lumMod val="60000"/>
                        <a:lumOff val="40000"/>
                      </a:schemeClr>
                    </a:solidFill>
                  </a:tcPr>
                </a:tc>
              </a:tr>
              <a:tr h="207832">
                <a:tc>
                  <a:txBody>
                    <a:bodyPr/>
                    <a:lstStyle/>
                    <a:p>
                      <a:pPr marL="0" marR="0">
                        <a:lnSpc>
                          <a:spcPct val="115000"/>
                        </a:lnSpc>
                        <a:spcBef>
                          <a:spcPts val="0"/>
                        </a:spcBef>
                        <a:spcAft>
                          <a:spcPts val="0"/>
                        </a:spcAft>
                      </a:pPr>
                      <a:r>
                        <a:rPr lang="en-US" sz="1200" b="0" dirty="0">
                          <a:solidFill>
                            <a:schemeClr val="bg2"/>
                          </a:solidFill>
                          <a:effectLst/>
                        </a:rPr>
                        <a:t>Sierra Leone</a:t>
                      </a:r>
                      <a:endParaRPr lang="en-US" sz="1200" b="0" dirty="0">
                        <a:solidFill>
                          <a:schemeClr val="bg2"/>
                        </a:solidFill>
                        <a:effectLst/>
                        <a:latin typeface="Calibri"/>
                        <a:ea typeface="Times New Roman"/>
                        <a:cs typeface="Times New Roman"/>
                      </a:endParaRPr>
                    </a:p>
                  </a:txBody>
                  <a:tcPr marL="68580" marR="68580" marT="0" marB="0">
                    <a:lnL w="12700" cap="flat" cmpd="sng" algn="ctr">
                      <a:no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tx1">
                        <a:lumMod val="60000"/>
                        <a:lumOff val="40000"/>
                      </a:schemeClr>
                    </a:solidFill>
                  </a:tcPr>
                </a:tc>
                <a:tc>
                  <a:txBody>
                    <a:bodyPr/>
                    <a:lstStyle/>
                    <a:p>
                      <a:pPr marL="0" marR="0" algn="r">
                        <a:lnSpc>
                          <a:spcPct val="115000"/>
                        </a:lnSpc>
                        <a:spcBef>
                          <a:spcPts val="0"/>
                        </a:spcBef>
                        <a:spcAft>
                          <a:spcPts val="0"/>
                        </a:spcAft>
                      </a:pPr>
                      <a:r>
                        <a:rPr lang="en-US" sz="1200" dirty="0" smtClean="0">
                          <a:solidFill>
                            <a:schemeClr val="bg2"/>
                          </a:solidFill>
                          <a:effectLst/>
                          <a:latin typeface="Calibri"/>
                          <a:ea typeface="Times New Roman"/>
                          <a:cs typeface="Times New Roman"/>
                        </a:rPr>
                        <a:t>9772</a:t>
                      </a:r>
                      <a:endParaRPr lang="en-US" sz="1200" dirty="0">
                        <a:solidFill>
                          <a:schemeClr val="bg2"/>
                        </a:solidFill>
                        <a:effectLst/>
                        <a:latin typeface="Calibri"/>
                        <a:ea typeface="Times New Roman"/>
                        <a:cs typeface="Times New Roman"/>
                      </a:endParaRPr>
                    </a:p>
                  </a:txBody>
                  <a:tcPr marL="68580" marR="68580"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tx1">
                        <a:lumMod val="60000"/>
                        <a:lumOff val="40000"/>
                      </a:schemeClr>
                    </a:solidFill>
                  </a:tcPr>
                </a:tc>
                <a:tc>
                  <a:txBody>
                    <a:bodyPr/>
                    <a:lstStyle/>
                    <a:p>
                      <a:pPr marL="0" marR="0" algn="r">
                        <a:lnSpc>
                          <a:spcPct val="115000"/>
                        </a:lnSpc>
                        <a:spcBef>
                          <a:spcPts val="0"/>
                        </a:spcBef>
                        <a:spcAft>
                          <a:spcPts val="0"/>
                        </a:spcAft>
                      </a:pPr>
                      <a:r>
                        <a:rPr lang="en-US" sz="1200" dirty="0" smtClean="0">
                          <a:solidFill>
                            <a:schemeClr val="bg2"/>
                          </a:solidFill>
                          <a:effectLst/>
                          <a:latin typeface="Calibri"/>
                          <a:ea typeface="Times New Roman"/>
                          <a:cs typeface="Times New Roman"/>
                        </a:rPr>
                        <a:t>7570</a:t>
                      </a:r>
                      <a:endParaRPr lang="en-US" sz="1200" dirty="0">
                        <a:solidFill>
                          <a:schemeClr val="bg2"/>
                        </a:solidFill>
                        <a:effectLst/>
                        <a:latin typeface="Calibri"/>
                        <a:ea typeface="Times New Roman"/>
                        <a:cs typeface="Times New Roman"/>
                      </a:endParaRPr>
                    </a:p>
                  </a:txBody>
                  <a:tcPr marL="68580" marR="68580"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tx1">
                        <a:lumMod val="60000"/>
                        <a:lumOff val="40000"/>
                      </a:schemeClr>
                    </a:solidFill>
                  </a:tcPr>
                </a:tc>
                <a:tc>
                  <a:txBody>
                    <a:bodyPr/>
                    <a:lstStyle/>
                    <a:p>
                      <a:pPr marL="0" marR="0" algn="r">
                        <a:lnSpc>
                          <a:spcPct val="115000"/>
                        </a:lnSpc>
                        <a:spcBef>
                          <a:spcPts val="0"/>
                        </a:spcBef>
                        <a:spcAft>
                          <a:spcPts val="0"/>
                        </a:spcAft>
                      </a:pPr>
                      <a:r>
                        <a:rPr lang="en-US" sz="1200" dirty="0" smtClean="0">
                          <a:solidFill>
                            <a:schemeClr val="bg2"/>
                          </a:solidFill>
                          <a:effectLst/>
                          <a:latin typeface="Calibri"/>
                          <a:ea typeface="Times New Roman"/>
                          <a:cs typeface="Times New Roman"/>
                        </a:rPr>
                        <a:t>2915</a:t>
                      </a:r>
                      <a:endParaRPr lang="en-US" sz="1200" dirty="0">
                        <a:solidFill>
                          <a:schemeClr val="bg2"/>
                        </a:solidFill>
                        <a:effectLst/>
                        <a:latin typeface="Calibri"/>
                        <a:ea typeface="Times New Roman"/>
                        <a:cs typeface="Times New Roman"/>
                      </a:endParaRPr>
                    </a:p>
                  </a:txBody>
                  <a:tcPr marL="68580" marR="68580" marT="0" marB="0">
                    <a:lnL w="12700" cap="flat" cmpd="sng" algn="ctr">
                      <a:solidFill>
                        <a:schemeClr val="bg2"/>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tx1">
                        <a:lumMod val="60000"/>
                        <a:lumOff val="40000"/>
                      </a:schemeClr>
                    </a:solidFill>
                  </a:tcPr>
                </a:tc>
              </a:tr>
              <a:tr h="207832">
                <a:tc>
                  <a:txBody>
                    <a:bodyPr/>
                    <a:lstStyle/>
                    <a:p>
                      <a:pPr marL="0" marR="0">
                        <a:lnSpc>
                          <a:spcPct val="115000"/>
                        </a:lnSpc>
                        <a:spcBef>
                          <a:spcPts val="0"/>
                        </a:spcBef>
                        <a:spcAft>
                          <a:spcPts val="0"/>
                        </a:spcAft>
                      </a:pPr>
                      <a:r>
                        <a:rPr lang="en-US" sz="1200" b="1" dirty="0">
                          <a:solidFill>
                            <a:schemeClr val="bg2"/>
                          </a:solidFill>
                          <a:effectLst/>
                        </a:rPr>
                        <a:t>Total</a:t>
                      </a:r>
                      <a:endParaRPr lang="en-US" sz="1200" b="1" dirty="0">
                        <a:solidFill>
                          <a:schemeClr val="bg2"/>
                        </a:solidFill>
                        <a:effectLst/>
                        <a:latin typeface="Calibri"/>
                        <a:ea typeface="Times New Roman"/>
                        <a:cs typeface="Times New Roman"/>
                      </a:endParaRPr>
                    </a:p>
                  </a:txBody>
                  <a:tcPr marL="68580" marR="68580" marT="0" marB="0">
                    <a:lnL w="12700" cap="flat" cmpd="sng" algn="ctr">
                      <a:no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40000"/>
                        <a:lumOff val="60000"/>
                      </a:schemeClr>
                    </a:solidFill>
                  </a:tcPr>
                </a:tc>
                <a:tc>
                  <a:txBody>
                    <a:bodyPr/>
                    <a:lstStyle/>
                    <a:p>
                      <a:pPr marL="0" marR="0" algn="r">
                        <a:lnSpc>
                          <a:spcPct val="115000"/>
                        </a:lnSpc>
                        <a:spcBef>
                          <a:spcPts val="0"/>
                        </a:spcBef>
                        <a:spcAft>
                          <a:spcPts val="0"/>
                        </a:spcAft>
                      </a:pPr>
                      <a:r>
                        <a:rPr lang="en-US" sz="1200" b="1" dirty="0" smtClean="0">
                          <a:solidFill>
                            <a:schemeClr val="bg2"/>
                          </a:solidFill>
                          <a:effectLst/>
                          <a:latin typeface="Calibri"/>
                          <a:ea typeface="Times New Roman"/>
                          <a:cs typeface="Times New Roman"/>
                        </a:rPr>
                        <a:t>20656</a:t>
                      </a:r>
                      <a:endParaRPr lang="en-US" sz="1200" b="1" dirty="0">
                        <a:solidFill>
                          <a:schemeClr val="bg2"/>
                        </a:solidFill>
                        <a:effectLst/>
                        <a:latin typeface="Calibri"/>
                        <a:ea typeface="Times New Roman"/>
                        <a:cs typeface="Times New Roman"/>
                      </a:endParaRPr>
                    </a:p>
                  </a:txBody>
                  <a:tcPr marL="68580" marR="68580"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40000"/>
                        <a:lumOff val="60000"/>
                      </a:schemeClr>
                    </a:solidFill>
                  </a:tcPr>
                </a:tc>
                <a:tc>
                  <a:txBody>
                    <a:bodyPr/>
                    <a:lstStyle/>
                    <a:p>
                      <a:pPr marL="0" marR="0" algn="r">
                        <a:lnSpc>
                          <a:spcPct val="115000"/>
                        </a:lnSpc>
                        <a:spcBef>
                          <a:spcPts val="0"/>
                        </a:spcBef>
                        <a:spcAft>
                          <a:spcPts val="0"/>
                        </a:spcAft>
                      </a:pPr>
                      <a:r>
                        <a:rPr lang="en-US" sz="1200" b="1" dirty="0" smtClean="0">
                          <a:solidFill>
                            <a:schemeClr val="bg2"/>
                          </a:solidFill>
                          <a:effectLst/>
                          <a:latin typeface="Calibri"/>
                          <a:ea typeface="Times New Roman"/>
                          <a:cs typeface="Times New Roman"/>
                        </a:rPr>
                        <a:t>13151</a:t>
                      </a:r>
                      <a:endParaRPr lang="en-US" sz="1200" b="1" dirty="0">
                        <a:solidFill>
                          <a:schemeClr val="bg2"/>
                        </a:solidFill>
                        <a:effectLst/>
                        <a:latin typeface="Calibri"/>
                        <a:ea typeface="Times New Roman"/>
                        <a:cs typeface="Times New Roman"/>
                      </a:endParaRPr>
                    </a:p>
                  </a:txBody>
                  <a:tcPr marL="68580" marR="68580"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40000"/>
                        <a:lumOff val="60000"/>
                      </a:schemeClr>
                    </a:solidFill>
                  </a:tcPr>
                </a:tc>
                <a:tc>
                  <a:txBody>
                    <a:bodyPr/>
                    <a:lstStyle/>
                    <a:p>
                      <a:pPr marL="0" marR="0" algn="r">
                        <a:lnSpc>
                          <a:spcPct val="115000"/>
                        </a:lnSpc>
                        <a:spcBef>
                          <a:spcPts val="0"/>
                        </a:spcBef>
                        <a:spcAft>
                          <a:spcPts val="0"/>
                        </a:spcAft>
                      </a:pPr>
                      <a:r>
                        <a:rPr lang="en-US" sz="1200" b="1" dirty="0" smtClean="0">
                          <a:solidFill>
                            <a:schemeClr val="bg2"/>
                          </a:solidFill>
                          <a:effectLst/>
                          <a:latin typeface="Calibri"/>
                          <a:ea typeface="Times New Roman"/>
                          <a:cs typeface="Times New Roman"/>
                        </a:rPr>
                        <a:t>8153</a:t>
                      </a:r>
                      <a:endParaRPr lang="en-US" sz="1200" b="1" dirty="0">
                        <a:solidFill>
                          <a:schemeClr val="bg2"/>
                        </a:solidFill>
                        <a:effectLst/>
                        <a:latin typeface="Calibri"/>
                        <a:ea typeface="Times New Roman"/>
                        <a:cs typeface="Times New Roman"/>
                      </a:endParaRPr>
                    </a:p>
                  </a:txBody>
                  <a:tcPr marL="68580" marR="68580" marT="0" marB="0">
                    <a:lnL w="12700" cap="flat" cmpd="sng" algn="ctr">
                      <a:solidFill>
                        <a:schemeClr val="bg2"/>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40000"/>
                        <a:lumOff val="60000"/>
                      </a:schemeClr>
                    </a:solidFill>
                  </a:tcPr>
                </a:tc>
              </a:tr>
              <a:tr h="402797">
                <a:tc gridSpan="4">
                  <a:txBody>
                    <a:bodyPr/>
                    <a:lstStyle/>
                    <a:p>
                      <a:pPr marL="0" marR="0">
                        <a:lnSpc>
                          <a:spcPct val="115000"/>
                        </a:lnSpc>
                        <a:spcBef>
                          <a:spcPts val="0"/>
                        </a:spcBef>
                        <a:spcAft>
                          <a:spcPts val="0"/>
                        </a:spcAft>
                      </a:pPr>
                      <a:r>
                        <a:rPr lang="en-US" sz="1000" dirty="0">
                          <a:solidFill>
                            <a:schemeClr val="bg2"/>
                          </a:solidFill>
                          <a:effectLst/>
                        </a:rPr>
                        <a:t> </a:t>
                      </a:r>
                    </a:p>
                    <a:p>
                      <a:pPr marL="0" marR="0">
                        <a:lnSpc>
                          <a:spcPct val="115000"/>
                        </a:lnSpc>
                        <a:spcBef>
                          <a:spcPts val="0"/>
                        </a:spcBef>
                        <a:spcAft>
                          <a:spcPts val="0"/>
                        </a:spcAft>
                      </a:pPr>
                      <a:r>
                        <a:rPr lang="en-US" sz="1200" b="1" dirty="0">
                          <a:solidFill>
                            <a:schemeClr val="bg1"/>
                          </a:solidFill>
                          <a:effectLst/>
                          <a:latin typeface="+mj-lt"/>
                        </a:rPr>
                        <a:t>Countries with </a:t>
                      </a:r>
                      <a:r>
                        <a:rPr lang="en-US" sz="1200" b="1" dirty="0" smtClean="0">
                          <a:solidFill>
                            <a:schemeClr val="bg1"/>
                          </a:solidFill>
                          <a:effectLst/>
                          <a:latin typeface="+mj-lt"/>
                        </a:rPr>
                        <a:t>an</a:t>
                      </a:r>
                      <a:r>
                        <a:rPr lang="en-US" sz="1200" b="1" baseline="0" dirty="0" smtClean="0">
                          <a:solidFill>
                            <a:schemeClr val="bg1"/>
                          </a:solidFill>
                          <a:effectLst/>
                          <a:latin typeface="+mj-lt"/>
                        </a:rPr>
                        <a:t> Initial Case or Cases and/or Localized Transmission</a:t>
                      </a:r>
                      <a:endParaRPr lang="en-US" sz="1200" b="1" dirty="0">
                        <a:solidFill>
                          <a:schemeClr val="bg1"/>
                        </a:solidFill>
                        <a:effectLst/>
                        <a:latin typeface="+mj-lt"/>
                        <a:ea typeface="Times New Roman"/>
                        <a:cs typeface="Times New Roman"/>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tc>
                <a:tc hMerge="1">
                  <a:txBody>
                    <a:bodyPr/>
                    <a:lstStyle/>
                    <a:p>
                      <a:endParaRPr lang="en-US"/>
                    </a:p>
                  </a:txBody>
                  <a:tcPr/>
                </a:tc>
                <a:tc hMerge="1">
                  <a:txBody>
                    <a:bodyPr/>
                    <a:lstStyle/>
                    <a:p>
                      <a:endParaRPr lang="en-US"/>
                    </a:p>
                  </a:txBody>
                  <a:tcPr/>
                </a:tc>
              </a:tr>
              <a:tr h="419141">
                <a:tc>
                  <a:txBody>
                    <a:bodyPr/>
                    <a:lstStyle/>
                    <a:p>
                      <a:pPr marL="0" marR="0">
                        <a:lnSpc>
                          <a:spcPct val="115000"/>
                        </a:lnSpc>
                        <a:spcBef>
                          <a:spcPts val="0"/>
                        </a:spcBef>
                        <a:spcAft>
                          <a:spcPts val="0"/>
                        </a:spcAft>
                      </a:pPr>
                      <a:r>
                        <a:rPr lang="en-US" sz="1200" b="1" dirty="0">
                          <a:solidFill>
                            <a:schemeClr val="bg2"/>
                          </a:solidFill>
                          <a:effectLst/>
                        </a:rPr>
                        <a:t>Country</a:t>
                      </a:r>
                      <a:endParaRPr lang="en-US" sz="1200" b="1" dirty="0">
                        <a:solidFill>
                          <a:schemeClr val="bg2"/>
                        </a:solidFill>
                        <a:effectLst/>
                        <a:latin typeface="Calibri"/>
                        <a:ea typeface="Times New Roman"/>
                        <a:cs typeface="Times New Roman"/>
                      </a:endParaRPr>
                    </a:p>
                  </a:txBody>
                  <a:tcPr marL="68580" marR="68580" marT="0" marB="0" anchor="b">
                    <a:lnL w="12700" cap="flat" cmpd="sng" algn="ctr">
                      <a:no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marR="0" algn="ctr">
                        <a:lnSpc>
                          <a:spcPct val="115000"/>
                        </a:lnSpc>
                        <a:spcBef>
                          <a:spcPts val="0"/>
                        </a:spcBef>
                        <a:spcAft>
                          <a:spcPts val="0"/>
                        </a:spcAft>
                      </a:pPr>
                      <a:r>
                        <a:rPr lang="en-US" sz="1200" b="1" dirty="0">
                          <a:solidFill>
                            <a:schemeClr val="bg2"/>
                          </a:solidFill>
                          <a:effectLst/>
                        </a:rPr>
                        <a:t>Total Cases</a:t>
                      </a:r>
                      <a:endParaRPr lang="en-US" sz="1200" b="1" dirty="0">
                        <a:solidFill>
                          <a:schemeClr val="bg2"/>
                        </a:solidFill>
                        <a:effectLst/>
                        <a:latin typeface="Calibri"/>
                        <a:ea typeface="Times New Roman"/>
                        <a:cs typeface="Times New Roman"/>
                      </a:endParaRPr>
                    </a:p>
                  </a:txBody>
                  <a:tcPr marL="68580" marR="68580" marT="0" marB="0" anchor="b">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marR="0" algn="ctr">
                        <a:lnSpc>
                          <a:spcPct val="115000"/>
                        </a:lnSpc>
                        <a:spcBef>
                          <a:spcPts val="0"/>
                        </a:spcBef>
                        <a:spcAft>
                          <a:spcPts val="0"/>
                        </a:spcAft>
                      </a:pPr>
                      <a:r>
                        <a:rPr lang="en-US" sz="1200" b="1" dirty="0">
                          <a:solidFill>
                            <a:schemeClr val="bg2"/>
                          </a:solidFill>
                          <a:effectLst/>
                        </a:rPr>
                        <a:t>Laboratory-Confirmed Cases</a:t>
                      </a:r>
                      <a:endParaRPr lang="en-US" sz="1200" b="1" dirty="0">
                        <a:solidFill>
                          <a:schemeClr val="bg2"/>
                        </a:solidFill>
                        <a:effectLst/>
                        <a:latin typeface="Calibri"/>
                        <a:ea typeface="Times New Roman"/>
                        <a:cs typeface="Times New Roman"/>
                      </a:endParaRPr>
                    </a:p>
                  </a:txBody>
                  <a:tcPr marL="68580" marR="68580" marT="0" marB="0" anchor="b">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marR="0" algn="ctr">
                        <a:lnSpc>
                          <a:spcPct val="115000"/>
                        </a:lnSpc>
                        <a:spcBef>
                          <a:spcPts val="0"/>
                        </a:spcBef>
                        <a:spcAft>
                          <a:spcPts val="0"/>
                        </a:spcAft>
                      </a:pPr>
                      <a:r>
                        <a:rPr lang="en-US" sz="1200" b="1" dirty="0">
                          <a:solidFill>
                            <a:schemeClr val="bg2"/>
                          </a:solidFill>
                          <a:effectLst/>
                        </a:rPr>
                        <a:t>Total Deaths</a:t>
                      </a:r>
                      <a:endParaRPr lang="en-US" sz="1200" b="1" dirty="0">
                        <a:solidFill>
                          <a:schemeClr val="bg2"/>
                        </a:solidFill>
                        <a:effectLst/>
                        <a:latin typeface="Calibri"/>
                        <a:ea typeface="Times New Roman"/>
                        <a:cs typeface="Times New Roman"/>
                      </a:endParaRPr>
                    </a:p>
                  </a:txBody>
                  <a:tcPr marL="68580" marR="68580" marT="0" marB="0" anchor="b">
                    <a:lnL w="12700" cap="flat" cmpd="sng" algn="ctr">
                      <a:solidFill>
                        <a:schemeClr val="bg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tx1"/>
                    </a:solidFill>
                  </a:tcPr>
                </a:tc>
              </a:tr>
              <a:tr h="207832">
                <a:tc>
                  <a:txBody>
                    <a:bodyPr/>
                    <a:lstStyle/>
                    <a:p>
                      <a:pPr marL="0" marR="0">
                        <a:lnSpc>
                          <a:spcPct val="115000"/>
                        </a:lnSpc>
                        <a:spcBef>
                          <a:spcPts val="0"/>
                        </a:spcBef>
                        <a:spcAft>
                          <a:spcPts val="0"/>
                        </a:spcAft>
                      </a:pPr>
                      <a:r>
                        <a:rPr lang="en-US" sz="1200" b="0" dirty="0" smtClean="0">
                          <a:solidFill>
                            <a:schemeClr val="bg2"/>
                          </a:solidFill>
                          <a:effectLst/>
                        </a:rPr>
                        <a:t>United States</a:t>
                      </a:r>
                      <a:endParaRPr lang="en-US" sz="1200" b="0" dirty="0">
                        <a:solidFill>
                          <a:schemeClr val="bg2"/>
                        </a:solidFill>
                        <a:effectLst/>
                        <a:latin typeface="Calibri"/>
                        <a:ea typeface="Times New Roman"/>
                        <a:cs typeface="Times New Roman"/>
                      </a:endParaRPr>
                    </a:p>
                  </a:txBody>
                  <a:tcPr marL="68580" marR="68580" marT="0" marB="0">
                    <a:lnL w="12700" cap="flat" cmpd="sng" algn="ctr">
                      <a:no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tx1">
                        <a:lumMod val="60000"/>
                        <a:lumOff val="40000"/>
                      </a:schemeClr>
                    </a:solidFill>
                  </a:tcPr>
                </a:tc>
                <a:tc>
                  <a:txBody>
                    <a:bodyPr/>
                    <a:lstStyle/>
                    <a:p>
                      <a:pPr marL="0" marR="0" algn="r">
                        <a:lnSpc>
                          <a:spcPct val="115000"/>
                        </a:lnSpc>
                        <a:spcBef>
                          <a:spcPts val="0"/>
                        </a:spcBef>
                        <a:spcAft>
                          <a:spcPts val="0"/>
                        </a:spcAft>
                      </a:pPr>
                      <a:r>
                        <a:rPr lang="en-US" sz="1200" dirty="0" smtClean="0">
                          <a:solidFill>
                            <a:schemeClr val="bg2"/>
                          </a:solidFill>
                          <a:effectLst/>
                          <a:latin typeface="Calibri"/>
                          <a:ea typeface="Times New Roman"/>
                          <a:cs typeface="Times New Roman"/>
                        </a:rPr>
                        <a:t>4</a:t>
                      </a:r>
                      <a:endParaRPr lang="en-US" sz="1200" dirty="0">
                        <a:solidFill>
                          <a:schemeClr val="bg2"/>
                        </a:solidFill>
                        <a:effectLst/>
                        <a:latin typeface="Calibri"/>
                        <a:ea typeface="Times New Roman"/>
                        <a:cs typeface="Times New Roman"/>
                      </a:endParaRPr>
                    </a:p>
                  </a:txBody>
                  <a:tcPr marL="68580" marR="68580"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tx1">
                        <a:lumMod val="60000"/>
                        <a:lumOff val="40000"/>
                      </a:schemeClr>
                    </a:solidFill>
                  </a:tcPr>
                </a:tc>
                <a:tc>
                  <a:txBody>
                    <a:bodyPr/>
                    <a:lstStyle/>
                    <a:p>
                      <a:pPr marL="0" marR="0" algn="r">
                        <a:lnSpc>
                          <a:spcPct val="115000"/>
                        </a:lnSpc>
                        <a:spcBef>
                          <a:spcPts val="0"/>
                        </a:spcBef>
                        <a:spcAft>
                          <a:spcPts val="0"/>
                        </a:spcAft>
                      </a:pPr>
                      <a:r>
                        <a:rPr lang="en-US" sz="1200" dirty="0" smtClean="0">
                          <a:solidFill>
                            <a:schemeClr val="bg2"/>
                          </a:solidFill>
                          <a:effectLst/>
                          <a:latin typeface="Calibri"/>
                          <a:ea typeface="Times New Roman"/>
                          <a:cs typeface="Times New Roman"/>
                        </a:rPr>
                        <a:t>4</a:t>
                      </a:r>
                      <a:endParaRPr lang="en-US" sz="1200" dirty="0">
                        <a:solidFill>
                          <a:schemeClr val="bg2"/>
                        </a:solidFill>
                        <a:effectLst/>
                        <a:latin typeface="Calibri"/>
                        <a:ea typeface="Times New Roman"/>
                        <a:cs typeface="Times New Roman"/>
                      </a:endParaRPr>
                    </a:p>
                  </a:txBody>
                  <a:tcPr marL="68580" marR="68580"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tx1">
                        <a:lumMod val="60000"/>
                        <a:lumOff val="40000"/>
                      </a:schemeClr>
                    </a:solidFill>
                  </a:tcPr>
                </a:tc>
                <a:tc>
                  <a:txBody>
                    <a:bodyPr/>
                    <a:lstStyle/>
                    <a:p>
                      <a:pPr marL="0" marR="0" algn="r">
                        <a:lnSpc>
                          <a:spcPct val="115000"/>
                        </a:lnSpc>
                        <a:spcBef>
                          <a:spcPts val="0"/>
                        </a:spcBef>
                        <a:spcAft>
                          <a:spcPts val="0"/>
                        </a:spcAft>
                      </a:pPr>
                      <a:r>
                        <a:rPr lang="en-US" sz="1200" dirty="0" smtClean="0">
                          <a:solidFill>
                            <a:schemeClr val="bg2"/>
                          </a:solidFill>
                          <a:effectLst/>
                          <a:latin typeface="Calibri"/>
                          <a:ea typeface="Times New Roman"/>
                          <a:cs typeface="Times New Roman"/>
                        </a:rPr>
                        <a:t>1</a:t>
                      </a:r>
                      <a:endParaRPr lang="en-US" sz="1200" dirty="0">
                        <a:solidFill>
                          <a:schemeClr val="bg2"/>
                        </a:solidFill>
                        <a:effectLst/>
                        <a:latin typeface="Calibri"/>
                        <a:ea typeface="Times New Roman"/>
                        <a:cs typeface="Times New Roman"/>
                      </a:endParaRPr>
                    </a:p>
                  </a:txBody>
                  <a:tcPr marL="68580" marR="68580" marT="0" marB="0">
                    <a:lnL w="12700" cap="flat" cmpd="sng" algn="ctr">
                      <a:solidFill>
                        <a:schemeClr val="bg2"/>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tx1">
                        <a:lumMod val="60000"/>
                        <a:lumOff val="40000"/>
                      </a:schemeClr>
                    </a:solidFill>
                  </a:tcPr>
                </a:tc>
              </a:tr>
              <a:tr h="207832">
                <a:tc>
                  <a:txBody>
                    <a:bodyPr/>
                    <a:lstStyle/>
                    <a:p>
                      <a:pPr marL="0" marR="0">
                        <a:lnSpc>
                          <a:spcPct val="115000"/>
                        </a:lnSpc>
                        <a:spcBef>
                          <a:spcPts val="0"/>
                        </a:spcBef>
                        <a:spcAft>
                          <a:spcPts val="0"/>
                        </a:spcAft>
                      </a:pPr>
                      <a:r>
                        <a:rPr lang="en-US" sz="1200" b="0" dirty="0" smtClean="0">
                          <a:solidFill>
                            <a:schemeClr val="bg2"/>
                          </a:solidFill>
                          <a:effectLst/>
                        </a:rPr>
                        <a:t>Mali</a:t>
                      </a:r>
                      <a:endParaRPr lang="en-US" sz="1200" b="0" dirty="0">
                        <a:solidFill>
                          <a:schemeClr val="bg2"/>
                        </a:solidFill>
                        <a:effectLst/>
                        <a:latin typeface="Calibri"/>
                        <a:ea typeface="Times New Roman"/>
                        <a:cs typeface="Times New Roman"/>
                      </a:endParaRPr>
                    </a:p>
                  </a:txBody>
                  <a:tcPr marL="68580" marR="68580" marT="0" marB="0">
                    <a:lnL w="12700" cap="flat" cmpd="sng" algn="ctr">
                      <a:no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tx1">
                        <a:lumMod val="60000"/>
                        <a:lumOff val="40000"/>
                      </a:schemeClr>
                    </a:solidFill>
                  </a:tcPr>
                </a:tc>
                <a:tc>
                  <a:txBody>
                    <a:bodyPr/>
                    <a:lstStyle/>
                    <a:p>
                      <a:pPr marL="0" marR="0" algn="r">
                        <a:lnSpc>
                          <a:spcPct val="115000"/>
                        </a:lnSpc>
                        <a:spcBef>
                          <a:spcPts val="0"/>
                        </a:spcBef>
                        <a:spcAft>
                          <a:spcPts val="0"/>
                        </a:spcAft>
                      </a:pPr>
                      <a:r>
                        <a:rPr lang="en-US" sz="1200" b="1" dirty="0" smtClean="0">
                          <a:solidFill>
                            <a:schemeClr val="bg2"/>
                          </a:solidFill>
                          <a:effectLst/>
                          <a:latin typeface="Calibri"/>
                          <a:ea typeface="Times New Roman"/>
                          <a:cs typeface="Times New Roman"/>
                        </a:rPr>
                        <a:t>8</a:t>
                      </a:r>
                      <a:endParaRPr lang="en-US" sz="1200" b="1" dirty="0">
                        <a:solidFill>
                          <a:schemeClr val="bg2"/>
                        </a:solidFill>
                        <a:effectLst/>
                        <a:latin typeface="Calibri"/>
                        <a:ea typeface="Times New Roman"/>
                        <a:cs typeface="Times New Roman"/>
                      </a:endParaRPr>
                    </a:p>
                  </a:txBody>
                  <a:tcPr marL="68580" marR="68580"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tx1">
                        <a:lumMod val="60000"/>
                        <a:lumOff val="40000"/>
                      </a:schemeClr>
                    </a:solidFill>
                  </a:tcPr>
                </a:tc>
                <a:tc>
                  <a:txBody>
                    <a:bodyPr/>
                    <a:lstStyle/>
                    <a:p>
                      <a:pPr marL="0" marR="0" algn="r">
                        <a:lnSpc>
                          <a:spcPct val="115000"/>
                        </a:lnSpc>
                        <a:spcBef>
                          <a:spcPts val="0"/>
                        </a:spcBef>
                        <a:spcAft>
                          <a:spcPts val="0"/>
                        </a:spcAft>
                      </a:pPr>
                      <a:r>
                        <a:rPr lang="en-US" sz="1200" b="1" dirty="0" smtClean="0">
                          <a:solidFill>
                            <a:schemeClr val="bg2"/>
                          </a:solidFill>
                          <a:effectLst/>
                          <a:latin typeface="Calibri"/>
                          <a:ea typeface="Times New Roman"/>
                          <a:cs typeface="Times New Roman"/>
                        </a:rPr>
                        <a:t>7</a:t>
                      </a:r>
                      <a:endParaRPr lang="en-US" sz="1200" b="1" dirty="0">
                        <a:solidFill>
                          <a:schemeClr val="bg2"/>
                        </a:solidFill>
                        <a:effectLst/>
                        <a:latin typeface="Calibri"/>
                        <a:ea typeface="Times New Roman"/>
                        <a:cs typeface="Times New Roman"/>
                      </a:endParaRPr>
                    </a:p>
                  </a:txBody>
                  <a:tcPr marL="68580" marR="68580"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tx1">
                        <a:lumMod val="60000"/>
                        <a:lumOff val="40000"/>
                      </a:schemeClr>
                    </a:solidFill>
                  </a:tcPr>
                </a:tc>
                <a:tc>
                  <a:txBody>
                    <a:bodyPr/>
                    <a:lstStyle/>
                    <a:p>
                      <a:pPr marL="0" marR="0" algn="r">
                        <a:lnSpc>
                          <a:spcPct val="115000"/>
                        </a:lnSpc>
                        <a:spcBef>
                          <a:spcPts val="0"/>
                        </a:spcBef>
                        <a:spcAft>
                          <a:spcPts val="0"/>
                        </a:spcAft>
                      </a:pPr>
                      <a:r>
                        <a:rPr lang="en-US" sz="1200" b="1" dirty="0" smtClean="0">
                          <a:solidFill>
                            <a:schemeClr val="bg2"/>
                          </a:solidFill>
                          <a:effectLst/>
                          <a:latin typeface="Calibri"/>
                          <a:ea typeface="Times New Roman"/>
                          <a:cs typeface="Times New Roman"/>
                        </a:rPr>
                        <a:t>6</a:t>
                      </a:r>
                      <a:endParaRPr lang="en-US" sz="1200" b="1" dirty="0">
                        <a:solidFill>
                          <a:schemeClr val="bg2"/>
                        </a:solidFill>
                        <a:effectLst/>
                        <a:latin typeface="Calibri"/>
                        <a:ea typeface="Times New Roman"/>
                        <a:cs typeface="Times New Roman"/>
                      </a:endParaRPr>
                    </a:p>
                  </a:txBody>
                  <a:tcPr marL="68580" marR="68580" marT="0" marB="0">
                    <a:lnL w="12700" cap="flat" cmpd="sng" algn="ctr">
                      <a:solidFill>
                        <a:schemeClr val="bg2"/>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tx1">
                        <a:lumMod val="60000"/>
                        <a:lumOff val="40000"/>
                      </a:schemeClr>
                    </a:solidFill>
                  </a:tcPr>
                </a:tc>
              </a:tr>
              <a:tr h="207832">
                <a:tc>
                  <a:txBody>
                    <a:bodyPr/>
                    <a:lstStyle/>
                    <a:p>
                      <a:pPr marL="0" marR="0" algn="l" defTabSz="914400" rtl="0" eaLnBrk="1" latinLnBrk="0" hangingPunct="1">
                        <a:lnSpc>
                          <a:spcPct val="115000"/>
                        </a:lnSpc>
                        <a:spcBef>
                          <a:spcPts val="0"/>
                        </a:spcBef>
                        <a:spcAft>
                          <a:spcPts val="0"/>
                        </a:spcAft>
                      </a:pPr>
                      <a:r>
                        <a:rPr lang="en-US" sz="1200" b="1" kern="1200" dirty="0" smtClean="0">
                          <a:solidFill>
                            <a:schemeClr val="bg2"/>
                          </a:solidFill>
                          <a:effectLst/>
                          <a:latin typeface="+mn-lt"/>
                          <a:ea typeface="+mn-ea"/>
                          <a:cs typeface="+mn-cs"/>
                        </a:rPr>
                        <a:t>Total</a:t>
                      </a:r>
                      <a:endParaRPr lang="en-US" sz="1200" b="1" kern="1200" dirty="0">
                        <a:solidFill>
                          <a:schemeClr val="bg2"/>
                        </a:solidFill>
                        <a:effectLst/>
                        <a:latin typeface="+mn-lt"/>
                        <a:ea typeface="+mn-ea"/>
                        <a:cs typeface="+mn-cs"/>
                      </a:endParaRPr>
                    </a:p>
                  </a:txBody>
                  <a:tcPr marL="68580" marR="68580" marT="0" marB="0">
                    <a:lnL w="12700" cap="flat" cmpd="sng" algn="ctr">
                      <a:no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40000"/>
                        <a:lumOff val="60000"/>
                      </a:schemeClr>
                    </a:solidFill>
                  </a:tcPr>
                </a:tc>
                <a:tc>
                  <a:txBody>
                    <a:bodyPr/>
                    <a:lstStyle/>
                    <a:p>
                      <a:pPr marL="0" marR="0" algn="r">
                        <a:lnSpc>
                          <a:spcPct val="115000"/>
                        </a:lnSpc>
                        <a:spcBef>
                          <a:spcPts val="0"/>
                        </a:spcBef>
                        <a:spcAft>
                          <a:spcPts val="0"/>
                        </a:spcAft>
                      </a:pPr>
                      <a:r>
                        <a:rPr lang="en-US" sz="1200" b="1" dirty="0" smtClean="0">
                          <a:solidFill>
                            <a:schemeClr val="bg2"/>
                          </a:solidFill>
                          <a:effectLst/>
                          <a:latin typeface="Calibri"/>
                          <a:ea typeface="Times New Roman"/>
                          <a:cs typeface="Times New Roman"/>
                        </a:rPr>
                        <a:t>13</a:t>
                      </a:r>
                      <a:endParaRPr lang="en-US" sz="1200" b="1" dirty="0">
                        <a:solidFill>
                          <a:schemeClr val="bg2"/>
                        </a:solidFill>
                        <a:effectLst/>
                        <a:latin typeface="Calibri"/>
                        <a:ea typeface="Times New Roman"/>
                        <a:cs typeface="Times New Roman"/>
                      </a:endParaRPr>
                    </a:p>
                  </a:txBody>
                  <a:tcPr marL="68580" marR="68580"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40000"/>
                        <a:lumOff val="60000"/>
                      </a:schemeClr>
                    </a:solidFill>
                  </a:tcPr>
                </a:tc>
                <a:tc>
                  <a:txBody>
                    <a:bodyPr/>
                    <a:lstStyle/>
                    <a:p>
                      <a:pPr marL="0" marR="0" algn="r">
                        <a:lnSpc>
                          <a:spcPct val="115000"/>
                        </a:lnSpc>
                        <a:spcBef>
                          <a:spcPts val="0"/>
                        </a:spcBef>
                        <a:spcAft>
                          <a:spcPts val="0"/>
                        </a:spcAft>
                      </a:pPr>
                      <a:r>
                        <a:rPr lang="en-US" sz="1200" b="1" dirty="0" smtClean="0">
                          <a:solidFill>
                            <a:schemeClr val="bg2"/>
                          </a:solidFill>
                          <a:effectLst/>
                          <a:latin typeface="Calibri"/>
                          <a:ea typeface="Times New Roman"/>
                          <a:cs typeface="Times New Roman"/>
                        </a:rPr>
                        <a:t>12</a:t>
                      </a:r>
                      <a:endParaRPr lang="en-US" sz="1200" b="1" dirty="0">
                        <a:solidFill>
                          <a:schemeClr val="bg2"/>
                        </a:solidFill>
                        <a:effectLst/>
                        <a:latin typeface="Calibri"/>
                        <a:ea typeface="Times New Roman"/>
                        <a:cs typeface="Times New Roman"/>
                      </a:endParaRPr>
                    </a:p>
                  </a:txBody>
                  <a:tcPr marL="68580" marR="68580"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40000"/>
                        <a:lumOff val="60000"/>
                      </a:schemeClr>
                    </a:solidFill>
                  </a:tcPr>
                </a:tc>
                <a:tc>
                  <a:txBody>
                    <a:bodyPr/>
                    <a:lstStyle/>
                    <a:p>
                      <a:pPr marL="0" marR="0" algn="r">
                        <a:lnSpc>
                          <a:spcPct val="115000"/>
                        </a:lnSpc>
                        <a:spcBef>
                          <a:spcPts val="0"/>
                        </a:spcBef>
                        <a:spcAft>
                          <a:spcPts val="0"/>
                        </a:spcAft>
                      </a:pPr>
                      <a:r>
                        <a:rPr lang="en-US" sz="1200" b="1" dirty="0" smtClean="0">
                          <a:solidFill>
                            <a:schemeClr val="bg2"/>
                          </a:solidFill>
                          <a:effectLst/>
                          <a:latin typeface="Calibri"/>
                          <a:ea typeface="Times New Roman"/>
                          <a:cs typeface="Times New Roman"/>
                        </a:rPr>
                        <a:t>7</a:t>
                      </a:r>
                      <a:endParaRPr lang="en-US" sz="1200" b="1" dirty="0">
                        <a:solidFill>
                          <a:schemeClr val="bg2"/>
                        </a:solidFill>
                        <a:effectLst/>
                        <a:latin typeface="Calibri"/>
                        <a:ea typeface="Times New Roman"/>
                        <a:cs typeface="Times New Roman"/>
                      </a:endParaRPr>
                    </a:p>
                  </a:txBody>
                  <a:tcPr marL="68580" marR="68580" marT="0" marB="0">
                    <a:lnL w="12700" cap="flat" cmpd="sng" algn="ctr">
                      <a:solidFill>
                        <a:schemeClr val="bg2"/>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40000"/>
                        <a:lumOff val="60000"/>
                      </a:schemeClr>
                    </a:solidFill>
                  </a:tcPr>
                </a:tc>
              </a:tr>
              <a:tr h="402797">
                <a:tc gridSpan="4">
                  <a:txBody>
                    <a:bodyPr/>
                    <a:lstStyle/>
                    <a:p>
                      <a:pPr marL="0" marR="0">
                        <a:lnSpc>
                          <a:spcPct val="115000"/>
                        </a:lnSpc>
                        <a:spcBef>
                          <a:spcPts val="0"/>
                        </a:spcBef>
                        <a:spcAft>
                          <a:spcPts val="0"/>
                        </a:spcAft>
                      </a:pPr>
                      <a:r>
                        <a:rPr lang="en-US" sz="1000" dirty="0">
                          <a:solidFill>
                            <a:schemeClr val="bg2"/>
                          </a:solidFill>
                          <a:effectLst/>
                        </a:rPr>
                        <a:t> </a:t>
                      </a:r>
                    </a:p>
                    <a:p>
                      <a:pPr marL="0" marR="0">
                        <a:lnSpc>
                          <a:spcPct val="115000"/>
                        </a:lnSpc>
                        <a:spcBef>
                          <a:spcPts val="0"/>
                        </a:spcBef>
                        <a:spcAft>
                          <a:spcPts val="0"/>
                        </a:spcAft>
                      </a:pPr>
                      <a:r>
                        <a:rPr lang="en-US" sz="1200" dirty="0" smtClean="0">
                          <a:solidFill>
                            <a:schemeClr val="bg1"/>
                          </a:solidFill>
                          <a:effectLst/>
                          <a:latin typeface="+mj-lt"/>
                        </a:rPr>
                        <a:t>Previously Affected Countries</a:t>
                      </a:r>
                      <a:endParaRPr lang="en-US" sz="1200" dirty="0">
                        <a:solidFill>
                          <a:schemeClr val="bg1"/>
                        </a:solidFill>
                        <a:effectLst/>
                        <a:latin typeface="+mj-lt"/>
                        <a:ea typeface="Times New Roman"/>
                        <a:cs typeface="Times New Roman"/>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tc>
                <a:tc hMerge="1">
                  <a:txBody>
                    <a:bodyPr/>
                    <a:lstStyle/>
                    <a:p>
                      <a:endParaRPr lang="en-US"/>
                    </a:p>
                  </a:txBody>
                  <a:tcPr/>
                </a:tc>
                <a:tc hMerge="1">
                  <a:txBody>
                    <a:bodyPr/>
                    <a:lstStyle/>
                    <a:p>
                      <a:endParaRPr lang="en-US"/>
                    </a:p>
                  </a:txBody>
                  <a:tcPr/>
                </a:tc>
              </a:tr>
              <a:tr h="419141">
                <a:tc>
                  <a:txBody>
                    <a:bodyPr/>
                    <a:lstStyle/>
                    <a:p>
                      <a:pPr marL="0" marR="0">
                        <a:lnSpc>
                          <a:spcPct val="115000"/>
                        </a:lnSpc>
                        <a:spcBef>
                          <a:spcPts val="0"/>
                        </a:spcBef>
                        <a:spcAft>
                          <a:spcPts val="0"/>
                        </a:spcAft>
                      </a:pPr>
                      <a:r>
                        <a:rPr lang="en-US" sz="1200" b="1" dirty="0">
                          <a:solidFill>
                            <a:schemeClr val="bg2"/>
                          </a:solidFill>
                          <a:effectLst/>
                        </a:rPr>
                        <a:t>Country</a:t>
                      </a:r>
                      <a:endParaRPr lang="en-US" sz="1200" b="1" dirty="0">
                        <a:solidFill>
                          <a:schemeClr val="bg2"/>
                        </a:solidFill>
                        <a:effectLst/>
                        <a:latin typeface="Calibri"/>
                        <a:ea typeface="Times New Roman"/>
                        <a:cs typeface="Times New Roman"/>
                      </a:endParaRPr>
                    </a:p>
                  </a:txBody>
                  <a:tcPr marL="68580" marR="68580" marT="0" marB="0" anchor="b">
                    <a:lnL w="12700" cap="flat" cmpd="sng" algn="ctr">
                      <a:no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marR="0" algn="ctr">
                        <a:lnSpc>
                          <a:spcPct val="115000"/>
                        </a:lnSpc>
                        <a:spcBef>
                          <a:spcPts val="0"/>
                        </a:spcBef>
                        <a:spcAft>
                          <a:spcPts val="0"/>
                        </a:spcAft>
                      </a:pPr>
                      <a:r>
                        <a:rPr lang="en-US" sz="1200" b="1" dirty="0">
                          <a:solidFill>
                            <a:schemeClr val="bg2"/>
                          </a:solidFill>
                          <a:effectLst/>
                        </a:rPr>
                        <a:t>Total Cases</a:t>
                      </a:r>
                      <a:endParaRPr lang="en-US" sz="1200" b="1" dirty="0">
                        <a:solidFill>
                          <a:schemeClr val="bg2"/>
                        </a:solidFill>
                        <a:effectLst/>
                        <a:latin typeface="Calibri"/>
                        <a:ea typeface="Times New Roman"/>
                        <a:cs typeface="Times New Roman"/>
                      </a:endParaRPr>
                    </a:p>
                  </a:txBody>
                  <a:tcPr marL="68580" marR="68580" marT="0" marB="0" anchor="b">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marR="0" algn="ctr">
                        <a:lnSpc>
                          <a:spcPct val="115000"/>
                        </a:lnSpc>
                        <a:spcBef>
                          <a:spcPts val="0"/>
                        </a:spcBef>
                        <a:spcAft>
                          <a:spcPts val="0"/>
                        </a:spcAft>
                      </a:pPr>
                      <a:r>
                        <a:rPr lang="en-US" sz="1200" b="1" dirty="0">
                          <a:solidFill>
                            <a:schemeClr val="bg2"/>
                          </a:solidFill>
                          <a:effectLst/>
                        </a:rPr>
                        <a:t>Laboratory-Confirmed Cases</a:t>
                      </a:r>
                      <a:endParaRPr lang="en-US" sz="1200" b="1" dirty="0">
                        <a:solidFill>
                          <a:schemeClr val="bg2"/>
                        </a:solidFill>
                        <a:effectLst/>
                        <a:latin typeface="Calibri"/>
                        <a:ea typeface="Times New Roman"/>
                        <a:cs typeface="Times New Roman"/>
                      </a:endParaRPr>
                    </a:p>
                  </a:txBody>
                  <a:tcPr marL="68580" marR="68580" marT="0" marB="0" anchor="b">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marR="0" algn="ctr">
                        <a:lnSpc>
                          <a:spcPct val="115000"/>
                        </a:lnSpc>
                        <a:spcBef>
                          <a:spcPts val="0"/>
                        </a:spcBef>
                        <a:spcAft>
                          <a:spcPts val="0"/>
                        </a:spcAft>
                      </a:pPr>
                      <a:r>
                        <a:rPr lang="en-US" sz="1200" b="1" dirty="0">
                          <a:solidFill>
                            <a:schemeClr val="bg2"/>
                          </a:solidFill>
                          <a:effectLst/>
                        </a:rPr>
                        <a:t>Total Deaths</a:t>
                      </a:r>
                      <a:endParaRPr lang="en-US" sz="1200" b="1" dirty="0">
                        <a:solidFill>
                          <a:schemeClr val="bg2"/>
                        </a:solidFill>
                        <a:effectLst/>
                        <a:latin typeface="Calibri"/>
                        <a:ea typeface="Times New Roman"/>
                        <a:cs typeface="Times New Roman"/>
                      </a:endParaRPr>
                    </a:p>
                  </a:txBody>
                  <a:tcPr marL="68580" marR="68580" marT="0" marB="0" anchor="b">
                    <a:lnL w="12700" cap="flat" cmpd="sng" algn="ctr">
                      <a:solidFill>
                        <a:schemeClr val="bg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tx1"/>
                    </a:solidFill>
                  </a:tcPr>
                </a:tc>
              </a:tr>
              <a:tr h="207832">
                <a:tc>
                  <a:txBody>
                    <a:bodyPr/>
                    <a:lstStyle/>
                    <a:p>
                      <a:pPr marL="0" marR="0">
                        <a:lnSpc>
                          <a:spcPct val="115000"/>
                        </a:lnSpc>
                        <a:spcBef>
                          <a:spcPts val="0"/>
                        </a:spcBef>
                        <a:spcAft>
                          <a:spcPts val="0"/>
                        </a:spcAft>
                      </a:pPr>
                      <a:r>
                        <a:rPr lang="en-US" sz="1200" b="0" dirty="0">
                          <a:solidFill>
                            <a:schemeClr val="bg2"/>
                          </a:solidFill>
                          <a:effectLst/>
                        </a:rPr>
                        <a:t>Nigeria</a:t>
                      </a:r>
                      <a:endParaRPr lang="en-US" sz="1200" b="0" dirty="0">
                        <a:solidFill>
                          <a:schemeClr val="bg2"/>
                        </a:solidFill>
                        <a:effectLst/>
                        <a:latin typeface="Calibri"/>
                        <a:ea typeface="Times New Roman"/>
                        <a:cs typeface="Times New Roman"/>
                      </a:endParaRPr>
                    </a:p>
                  </a:txBody>
                  <a:tcPr marL="68580" marR="68580" marT="0" marB="0">
                    <a:lnL w="12700" cap="flat" cmpd="sng" algn="ctr">
                      <a:no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tx1">
                        <a:lumMod val="60000"/>
                        <a:lumOff val="40000"/>
                      </a:schemeClr>
                    </a:solidFill>
                  </a:tcPr>
                </a:tc>
                <a:tc>
                  <a:txBody>
                    <a:bodyPr/>
                    <a:lstStyle/>
                    <a:p>
                      <a:pPr marL="0" marR="0" algn="r">
                        <a:lnSpc>
                          <a:spcPct val="115000"/>
                        </a:lnSpc>
                        <a:spcBef>
                          <a:spcPts val="0"/>
                        </a:spcBef>
                        <a:spcAft>
                          <a:spcPts val="0"/>
                        </a:spcAft>
                      </a:pPr>
                      <a:r>
                        <a:rPr lang="en-US" sz="1200" dirty="0" smtClean="0">
                          <a:solidFill>
                            <a:schemeClr val="bg2"/>
                          </a:solidFill>
                          <a:effectLst/>
                          <a:latin typeface="Calibri"/>
                          <a:ea typeface="Times New Roman"/>
                          <a:cs typeface="Times New Roman"/>
                        </a:rPr>
                        <a:t>20</a:t>
                      </a:r>
                      <a:endParaRPr lang="en-US" sz="1200" dirty="0">
                        <a:solidFill>
                          <a:schemeClr val="bg2"/>
                        </a:solidFill>
                        <a:effectLst/>
                        <a:latin typeface="Calibri"/>
                        <a:ea typeface="Times New Roman"/>
                        <a:cs typeface="Times New Roman"/>
                      </a:endParaRPr>
                    </a:p>
                  </a:txBody>
                  <a:tcPr marL="68580" marR="68580"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tx1">
                        <a:lumMod val="60000"/>
                        <a:lumOff val="40000"/>
                      </a:schemeClr>
                    </a:solidFill>
                  </a:tcPr>
                </a:tc>
                <a:tc>
                  <a:txBody>
                    <a:bodyPr/>
                    <a:lstStyle/>
                    <a:p>
                      <a:pPr marL="0" marR="0" algn="r">
                        <a:lnSpc>
                          <a:spcPct val="115000"/>
                        </a:lnSpc>
                        <a:spcBef>
                          <a:spcPts val="0"/>
                        </a:spcBef>
                        <a:spcAft>
                          <a:spcPts val="0"/>
                        </a:spcAft>
                      </a:pPr>
                      <a:r>
                        <a:rPr lang="en-US" sz="1200" dirty="0" smtClean="0">
                          <a:solidFill>
                            <a:schemeClr val="bg2"/>
                          </a:solidFill>
                          <a:effectLst/>
                          <a:latin typeface="Calibri"/>
                          <a:ea typeface="Times New Roman"/>
                          <a:cs typeface="Times New Roman"/>
                        </a:rPr>
                        <a:t>19</a:t>
                      </a:r>
                      <a:endParaRPr lang="en-US" sz="1200" dirty="0">
                        <a:solidFill>
                          <a:schemeClr val="bg2"/>
                        </a:solidFill>
                        <a:effectLst/>
                        <a:latin typeface="Calibri"/>
                        <a:ea typeface="Times New Roman"/>
                        <a:cs typeface="Times New Roman"/>
                      </a:endParaRPr>
                    </a:p>
                  </a:txBody>
                  <a:tcPr marL="68580" marR="68580"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tx1">
                        <a:lumMod val="60000"/>
                        <a:lumOff val="40000"/>
                      </a:schemeClr>
                    </a:solidFill>
                  </a:tcPr>
                </a:tc>
                <a:tc>
                  <a:txBody>
                    <a:bodyPr/>
                    <a:lstStyle/>
                    <a:p>
                      <a:pPr marL="0" marR="0" algn="r">
                        <a:lnSpc>
                          <a:spcPct val="115000"/>
                        </a:lnSpc>
                        <a:spcBef>
                          <a:spcPts val="0"/>
                        </a:spcBef>
                        <a:spcAft>
                          <a:spcPts val="0"/>
                        </a:spcAft>
                      </a:pPr>
                      <a:r>
                        <a:rPr lang="en-US" sz="1200" dirty="0" smtClean="0">
                          <a:solidFill>
                            <a:schemeClr val="bg2"/>
                          </a:solidFill>
                          <a:effectLst/>
                          <a:latin typeface="Calibri"/>
                          <a:ea typeface="Times New Roman"/>
                          <a:cs typeface="Times New Roman"/>
                        </a:rPr>
                        <a:t>8</a:t>
                      </a:r>
                      <a:endParaRPr lang="en-US" sz="1200" dirty="0">
                        <a:solidFill>
                          <a:schemeClr val="bg2"/>
                        </a:solidFill>
                        <a:effectLst/>
                        <a:latin typeface="Calibri"/>
                        <a:ea typeface="Times New Roman"/>
                        <a:cs typeface="Times New Roman"/>
                      </a:endParaRPr>
                    </a:p>
                  </a:txBody>
                  <a:tcPr marL="68580" marR="68580" marT="0" marB="0">
                    <a:lnL w="12700" cap="flat" cmpd="sng" algn="ctr">
                      <a:solidFill>
                        <a:schemeClr val="bg2"/>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tx1">
                        <a:lumMod val="60000"/>
                        <a:lumOff val="40000"/>
                      </a:schemeClr>
                    </a:solidFill>
                  </a:tcPr>
                </a:tc>
              </a:tr>
              <a:tr h="207832">
                <a:tc>
                  <a:txBody>
                    <a:bodyPr/>
                    <a:lstStyle/>
                    <a:p>
                      <a:pPr marL="0" marR="0" algn="l" defTabSz="914400" rtl="0" eaLnBrk="1" latinLnBrk="0" hangingPunct="1">
                        <a:lnSpc>
                          <a:spcPct val="115000"/>
                        </a:lnSpc>
                        <a:spcBef>
                          <a:spcPts val="0"/>
                        </a:spcBef>
                        <a:spcAft>
                          <a:spcPts val="0"/>
                        </a:spcAft>
                      </a:pPr>
                      <a:r>
                        <a:rPr lang="en-US" sz="1200" b="0" kern="1200" dirty="0" smtClean="0">
                          <a:solidFill>
                            <a:schemeClr val="bg2"/>
                          </a:solidFill>
                          <a:effectLst/>
                          <a:latin typeface="+mn-lt"/>
                          <a:ea typeface="+mn-ea"/>
                          <a:cs typeface="+mn-cs"/>
                        </a:rPr>
                        <a:t>Senegal</a:t>
                      </a:r>
                      <a:endParaRPr lang="en-US" sz="1200" b="0" kern="1200" dirty="0">
                        <a:solidFill>
                          <a:schemeClr val="bg2"/>
                        </a:solidFill>
                        <a:effectLst/>
                        <a:latin typeface="+mn-lt"/>
                        <a:ea typeface="+mn-ea"/>
                        <a:cs typeface="+mn-cs"/>
                      </a:endParaRPr>
                    </a:p>
                  </a:txBody>
                  <a:tcPr marL="68580" marR="68580" marT="0" marB="0">
                    <a:lnL w="12700" cap="flat" cmpd="sng" algn="ctr">
                      <a:no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tx1">
                        <a:lumMod val="60000"/>
                        <a:lumOff val="40000"/>
                      </a:schemeClr>
                    </a:solidFill>
                  </a:tcPr>
                </a:tc>
                <a:tc>
                  <a:txBody>
                    <a:bodyPr/>
                    <a:lstStyle/>
                    <a:p>
                      <a:pPr marL="0" marR="0" algn="r">
                        <a:lnSpc>
                          <a:spcPct val="115000"/>
                        </a:lnSpc>
                        <a:spcBef>
                          <a:spcPts val="0"/>
                        </a:spcBef>
                        <a:spcAft>
                          <a:spcPts val="0"/>
                        </a:spcAft>
                      </a:pPr>
                      <a:r>
                        <a:rPr lang="en-US" sz="1200" dirty="0" smtClean="0">
                          <a:solidFill>
                            <a:schemeClr val="bg2"/>
                          </a:solidFill>
                          <a:effectLst/>
                          <a:latin typeface="Calibri"/>
                          <a:ea typeface="Times New Roman"/>
                          <a:cs typeface="Times New Roman"/>
                        </a:rPr>
                        <a:t>1</a:t>
                      </a:r>
                      <a:endParaRPr lang="en-US" sz="1200" dirty="0">
                        <a:solidFill>
                          <a:schemeClr val="bg2"/>
                        </a:solidFill>
                        <a:effectLst/>
                        <a:latin typeface="Calibri"/>
                        <a:ea typeface="Times New Roman"/>
                        <a:cs typeface="Times New Roman"/>
                      </a:endParaRPr>
                    </a:p>
                  </a:txBody>
                  <a:tcPr marL="68580" marR="68580"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tx1">
                        <a:lumMod val="60000"/>
                        <a:lumOff val="40000"/>
                      </a:schemeClr>
                    </a:solidFill>
                  </a:tcPr>
                </a:tc>
                <a:tc>
                  <a:txBody>
                    <a:bodyPr/>
                    <a:lstStyle/>
                    <a:p>
                      <a:pPr marL="0" marR="0" algn="r">
                        <a:lnSpc>
                          <a:spcPct val="115000"/>
                        </a:lnSpc>
                        <a:spcBef>
                          <a:spcPts val="0"/>
                        </a:spcBef>
                        <a:spcAft>
                          <a:spcPts val="0"/>
                        </a:spcAft>
                      </a:pPr>
                      <a:r>
                        <a:rPr lang="en-US" sz="1200" dirty="0" smtClean="0">
                          <a:solidFill>
                            <a:schemeClr val="bg2"/>
                          </a:solidFill>
                          <a:effectLst/>
                          <a:latin typeface="Calibri"/>
                          <a:ea typeface="Times New Roman"/>
                          <a:cs typeface="Times New Roman"/>
                        </a:rPr>
                        <a:t>1</a:t>
                      </a:r>
                      <a:endParaRPr lang="en-US" sz="1200" dirty="0">
                        <a:solidFill>
                          <a:schemeClr val="bg2"/>
                        </a:solidFill>
                        <a:effectLst/>
                        <a:latin typeface="Calibri"/>
                        <a:ea typeface="Times New Roman"/>
                        <a:cs typeface="Times New Roman"/>
                      </a:endParaRPr>
                    </a:p>
                  </a:txBody>
                  <a:tcPr marL="68580" marR="68580"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tx1">
                        <a:lumMod val="60000"/>
                        <a:lumOff val="40000"/>
                      </a:schemeClr>
                    </a:solidFill>
                  </a:tcPr>
                </a:tc>
                <a:tc>
                  <a:txBody>
                    <a:bodyPr/>
                    <a:lstStyle/>
                    <a:p>
                      <a:pPr marL="0" marR="0" algn="r">
                        <a:lnSpc>
                          <a:spcPct val="115000"/>
                        </a:lnSpc>
                        <a:spcBef>
                          <a:spcPts val="0"/>
                        </a:spcBef>
                        <a:spcAft>
                          <a:spcPts val="0"/>
                        </a:spcAft>
                      </a:pPr>
                      <a:r>
                        <a:rPr lang="en-US" sz="1200" dirty="0" smtClean="0">
                          <a:solidFill>
                            <a:schemeClr val="bg2"/>
                          </a:solidFill>
                          <a:effectLst/>
                          <a:latin typeface="Calibri"/>
                          <a:ea typeface="Times New Roman"/>
                          <a:cs typeface="Times New Roman"/>
                        </a:rPr>
                        <a:t>0</a:t>
                      </a:r>
                      <a:endParaRPr lang="en-US" sz="1200" dirty="0">
                        <a:solidFill>
                          <a:schemeClr val="bg2"/>
                        </a:solidFill>
                        <a:effectLst/>
                        <a:latin typeface="Calibri"/>
                        <a:ea typeface="Times New Roman"/>
                        <a:cs typeface="Times New Roman"/>
                      </a:endParaRPr>
                    </a:p>
                  </a:txBody>
                  <a:tcPr marL="68580" marR="68580" marT="0" marB="0">
                    <a:lnL w="12700" cap="flat" cmpd="sng" algn="ctr">
                      <a:solidFill>
                        <a:schemeClr val="bg2"/>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tx1">
                        <a:lumMod val="60000"/>
                        <a:lumOff val="40000"/>
                      </a:schemeClr>
                    </a:solidFill>
                  </a:tcPr>
                </a:tc>
              </a:tr>
              <a:tr h="207832">
                <a:tc>
                  <a:txBody>
                    <a:bodyPr/>
                    <a:lstStyle/>
                    <a:p>
                      <a:pPr marL="0" marR="0" algn="l" defTabSz="914400" rtl="0" eaLnBrk="1" latinLnBrk="0" hangingPunct="1">
                        <a:lnSpc>
                          <a:spcPct val="115000"/>
                        </a:lnSpc>
                        <a:spcBef>
                          <a:spcPts val="0"/>
                        </a:spcBef>
                        <a:spcAft>
                          <a:spcPts val="0"/>
                        </a:spcAft>
                      </a:pPr>
                      <a:r>
                        <a:rPr lang="en-US" sz="1200" b="0" kern="1200" dirty="0" smtClean="0">
                          <a:solidFill>
                            <a:schemeClr val="bg2"/>
                          </a:solidFill>
                          <a:effectLst/>
                          <a:latin typeface="+mn-lt"/>
                          <a:ea typeface="+mn-ea"/>
                          <a:cs typeface="+mn-cs"/>
                        </a:rPr>
                        <a:t>Spain</a:t>
                      </a:r>
                      <a:endParaRPr lang="en-US" sz="1200" b="0" kern="1200" dirty="0">
                        <a:solidFill>
                          <a:schemeClr val="bg2"/>
                        </a:solidFill>
                        <a:effectLst/>
                        <a:latin typeface="+mn-lt"/>
                        <a:ea typeface="+mn-ea"/>
                        <a:cs typeface="+mn-cs"/>
                      </a:endParaRPr>
                    </a:p>
                  </a:txBody>
                  <a:tcPr marL="68580" marR="68580" marT="0" marB="0">
                    <a:lnL w="12700" cap="flat" cmpd="sng" algn="ctr">
                      <a:no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tx1">
                        <a:lumMod val="60000"/>
                        <a:lumOff val="40000"/>
                      </a:schemeClr>
                    </a:solidFill>
                  </a:tcPr>
                </a:tc>
                <a:tc>
                  <a:txBody>
                    <a:bodyPr/>
                    <a:lstStyle/>
                    <a:p>
                      <a:pPr marL="0" marR="0" algn="r">
                        <a:lnSpc>
                          <a:spcPct val="115000"/>
                        </a:lnSpc>
                        <a:spcBef>
                          <a:spcPts val="0"/>
                        </a:spcBef>
                        <a:spcAft>
                          <a:spcPts val="0"/>
                        </a:spcAft>
                      </a:pPr>
                      <a:r>
                        <a:rPr lang="en-US" sz="1200" dirty="0" smtClean="0">
                          <a:solidFill>
                            <a:schemeClr val="bg2"/>
                          </a:solidFill>
                          <a:effectLst/>
                          <a:latin typeface="Calibri"/>
                          <a:ea typeface="Times New Roman"/>
                          <a:cs typeface="Times New Roman"/>
                        </a:rPr>
                        <a:t>1</a:t>
                      </a:r>
                      <a:endParaRPr lang="en-US" sz="1200" dirty="0">
                        <a:solidFill>
                          <a:schemeClr val="bg2"/>
                        </a:solidFill>
                        <a:effectLst/>
                        <a:latin typeface="Calibri"/>
                        <a:ea typeface="Times New Roman"/>
                        <a:cs typeface="Times New Roman"/>
                      </a:endParaRPr>
                    </a:p>
                  </a:txBody>
                  <a:tcPr marL="68580" marR="68580"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tx1">
                        <a:lumMod val="60000"/>
                        <a:lumOff val="40000"/>
                      </a:schemeClr>
                    </a:solidFill>
                  </a:tcPr>
                </a:tc>
                <a:tc>
                  <a:txBody>
                    <a:bodyPr/>
                    <a:lstStyle/>
                    <a:p>
                      <a:pPr marL="0" marR="0" algn="r">
                        <a:lnSpc>
                          <a:spcPct val="115000"/>
                        </a:lnSpc>
                        <a:spcBef>
                          <a:spcPts val="0"/>
                        </a:spcBef>
                        <a:spcAft>
                          <a:spcPts val="0"/>
                        </a:spcAft>
                      </a:pPr>
                      <a:r>
                        <a:rPr lang="en-US" sz="1200" dirty="0" smtClean="0">
                          <a:solidFill>
                            <a:schemeClr val="bg2"/>
                          </a:solidFill>
                          <a:effectLst/>
                          <a:latin typeface="Calibri"/>
                          <a:ea typeface="Times New Roman"/>
                          <a:cs typeface="Times New Roman"/>
                        </a:rPr>
                        <a:t>1</a:t>
                      </a:r>
                      <a:endParaRPr lang="en-US" sz="1200" dirty="0">
                        <a:solidFill>
                          <a:schemeClr val="bg2"/>
                        </a:solidFill>
                        <a:effectLst/>
                        <a:latin typeface="Calibri"/>
                        <a:ea typeface="Times New Roman"/>
                        <a:cs typeface="Times New Roman"/>
                      </a:endParaRPr>
                    </a:p>
                  </a:txBody>
                  <a:tcPr marL="68580" marR="68580"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tx1">
                        <a:lumMod val="60000"/>
                        <a:lumOff val="40000"/>
                      </a:schemeClr>
                    </a:solidFill>
                  </a:tcPr>
                </a:tc>
                <a:tc>
                  <a:txBody>
                    <a:bodyPr/>
                    <a:lstStyle/>
                    <a:p>
                      <a:pPr marL="0" marR="0" algn="r">
                        <a:lnSpc>
                          <a:spcPct val="115000"/>
                        </a:lnSpc>
                        <a:spcBef>
                          <a:spcPts val="0"/>
                        </a:spcBef>
                        <a:spcAft>
                          <a:spcPts val="0"/>
                        </a:spcAft>
                      </a:pPr>
                      <a:r>
                        <a:rPr lang="en-US" sz="1200" dirty="0" smtClean="0">
                          <a:solidFill>
                            <a:schemeClr val="bg2"/>
                          </a:solidFill>
                          <a:effectLst/>
                          <a:latin typeface="Calibri"/>
                          <a:ea typeface="Times New Roman"/>
                          <a:cs typeface="Times New Roman"/>
                        </a:rPr>
                        <a:t>0</a:t>
                      </a:r>
                      <a:endParaRPr lang="en-US" sz="1200" dirty="0">
                        <a:solidFill>
                          <a:schemeClr val="bg2"/>
                        </a:solidFill>
                        <a:effectLst/>
                        <a:latin typeface="Calibri"/>
                        <a:ea typeface="Times New Roman"/>
                        <a:cs typeface="Times New Roman"/>
                      </a:endParaRPr>
                    </a:p>
                  </a:txBody>
                  <a:tcPr marL="68580" marR="68580" marT="0" marB="0">
                    <a:lnL w="12700" cap="flat" cmpd="sng" algn="ctr">
                      <a:solidFill>
                        <a:schemeClr val="bg2"/>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tx1">
                        <a:lumMod val="60000"/>
                        <a:lumOff val="40000"/>
                      </a:schemeClr>
                    </a:solidFill>
                  </a:tcPr>
                </a:tc>
              </a:tr>
              <a:tr h="227792">
                <a:tc>
                  <a:txBody>
                    <a:bodyPr/>
                    <a:lstStyle/>
                    <a:p>
                      <a:pPr marL="0" marR="0" algn="l" defTabSz="914400" rtl="0" eaLnBrk="1" latinLnBrk="0" hangingPunct="1">
                        <a:lnSpc>
                          <a:spcPct val="115000"/>
                        </a:lnSpc>
                        <a:spcBef>
                          <a:spcPts val="0"/>
                        </a:spcBef>
                        <a:spcAft>
                          <a:spcPts val="0"/>
                        </a:spcAft>
                      </a:pPr>
                      <a:r>
                        <a:rPr lang="en-US" sz="1200" b="1" kern="1200" dirty="0">
                          <a:solidFill>
                            <a:schemeClr val="bg2"/>
                          </a:solidFill>
                          <a:effectLst/>
                          <a:latin typeface="+mn-lt"/>
                          <a:ea typeface="+mn-ea"/>
                          <a:cs typeface="+mn-cs"/>
                        </a:rPr>
                        <a:t>Total</a:t>
                      </a:r>
                    </a:p>
                  </a:txBody>
                  <a:tcPr marL="68580" marR="68580" marT="0" marB="0">
                    <a:lnL w="12700" cap="flat" cmpd="sng" algn="ctr">
                      <a:no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40000"/>
                        <a:lumOff val="60000"/>
                      </a:schemeClr>
                    </a:solidFill>
                  </a:tcPr>
                </a:tc>
                <a:tc>
                  <a:txBody>
                    <a:bodyPr/>
                    <a:lstStyle/>
                    <a:p>
                      <a:pPr marL="0" marR="0" algn="r">
                        <a:lnSpc>
                          <a:spcPct val="115000"/>
                        </a:lnSpc>
                        <a:spcBef>
                          <a:spcPts val="0"/>
                        </a:spcBef>
                        <a:spcAft>
                          <a:spcPts val="0"/>
                        </a:spcAft>
                      </a:pPr>
                      <a:r>
                        <a:rPr lang="en-US" sz="1200" b="1" dirty="0" smtClean="0">
                          <a:solidFill>
                            <a:schemeClr val="bg2"/>
                          </a:solidFill>
                          <a:effectLst/>
                          <a:latin typeface="Calibri"/>
                          <a:ea typeface="Times New Roman"/>
                          <a:cs typeface="Times New Roman"/>
                        </a:rPr>
                        <a:t>22</a:t>
                      </a:r>
                      <a:endParaRPr lang="en-US" sz="1200" b="1" dirty="0">
                        <a:solidFill>
                          <a:schemeClr val="bg2"/>
                        </a:solidFill>
                        <a:effectLst/>
                        <a:latin typeface="Calibri"/>
                        <a:ea typeface="Times New Roman"/>
                        <a:cs typeface="Times New Roman"/>
                      </a:endParaRPr>
                    </a:p>
                  </a:txBody>
                  <a:tcPr marL="68580" marR="68580"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40000"/>
                        <a:lumOff val="60000"/>
                      </a:schemeClr>
                    </a:solidFill>
                  </a:tcPr>
                </a:tc>
                <a:tc>
                  <a:txBody>
                    <a:bodyPr/>
                    <a:lstStyle/>
                    <a:p>
                      <a:pPr marL="0" marR="0" algn="r">
                        <a:lnSpc>
                          <a:spcPct val="115000"/>
                        </a:lnSpc>
                        <a:spcBef>
                          <a:spcPts val="0"/>
                        </a:spcBef>
                        <a:spcAft>
                          <a:spcPts val="0"/>
                        </a:spcAft>
                      </a:pPr>
                      <a:r>
                        <a:rPr lang="en-US" sz="1200" b="1" dirty="0" smtClean="0">
                          <a:solidFill>
                            <a:schemeClr val="bg2"/>
                          </a:solidFill>
                          <a:effectLst/>
                          <a:latin typeface="Calibri"/>
                          <a:ea typeface="Times New Roman"/>
                          <a:cs typeface="Times New Roman"/>
                        </a:rPr>
                        <a:t>21</a:t>
                      </a:r>
                      <a:endParaRPr lang="en-US" sz="1200" b="1" dirty="0">
                        <a:solidFill>
                          <a:schemeClr val="bg2"/>
                        </a:solidFill>
                        <a:effectLst/>
                        <a:latin typeface="Calibri"/>
                        <a:ea typeface="Times New Roman"/>
                        <a:cs typeface="Times New Roman"/>
                      </a:endParaRPr>
                    </a:p>
                  </a:txBody>
                  <a:tcPr marL="68580" marR="68580"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40000"/>
                        <a:lumOff val="60000"/>
                      </a:schemeClr>
                    </a:solidFill>
                  </a:tcPr>
                </a:tc>
                <a:tc>
                  <a:txBody>
                    <a:bodyPr/>
                    <a:lstStyle/>
                    <a:p>
                      <a:pPr marL="0" marR="0" algn="r">
                        <a:lnSpc>
                          <a:spcPct val="115000"/>
                        </a:lnSpc>
                        <a:spcBef>
                          <a:spcPts val="0"/>
                        </a:spcBef>
                        <a:spcAft>
                          <a:spcPts val="0"/>
                        </a:spcAft>
                      </a:pPr>
                      <a:r>
                        <a:rPr lang="en-US" sz="1200" b="1" dirty="0" smtClean="0">
                          <a:solidFill>
                            <a:schemeClr val="bg2"/>
                          </a:solidFill>
                          <a:effectLst/>
                          <a:latin typeface="Calibri"/>
                          <a:ea typeface="Times New Roman"/>
                          <a:cs typeface="Times New Roman"/>
                        </a:rPr>
                        <a:t>8</a:t>
                      </a:r>
                      <a:endParaRPr lang="en-US" sz="1200" b="1" dirty="0">
                        <a:solidFill>
                          <a:schemeClr val="bg2"/>
                        </a:solidFill>
                        <a:effectLst/>
                        <a:latin typeface="Calibri"/>
                        <a:ea typeface="Times New Roman"/>
                        <a:cs typeface="Times New Roman"/>
                      </a:endParaRPr>
                    </a:p>
                  </a:txBody>
                  <a:tcPr marL="68580" marR="68580" marT="0" marB="0">
                    <a:lnL w="12700" cap="flat" cmpd="sng" algn="ctr">
                      <a:solidFill>
                        <a:schemeClr val="bg2"/>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40000"/>
                        <a:lumOff val="60000"/>
                      </a:schemeClr>
                    </a:solidFill>
                  </a:tcPr>
                </a:tc>
              </a:tr>
            </a:tbl>
          </a:graphicData>
        </a:graphic>
      </p:graphicFrame>
    </p:spTree>
    <p:extLst>
      <p:ext uri="{BB962C8B-B14F-4D97-AF65-F5344CB8AC3E}">
        <p14:creationId xmlns:p14="http://schemas.microsoft.com/office/powerpoint/2010/main" val="3501559159"/>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282166"/>
            <a:ext cx="8229600" cy="1066800"/>
          </a:xfrm>
        </p:spPr>
        <p:txBody>
          <a:bodyPr/>
          <a:lstStyle/>
          <a:p>
            <a:pPr>
              <a:lnSpc>
                <a:spcPct val="100000"/>
              </a:lnSpc>
            </a:pPr>
            <a:r>
              <a:rPr lang="en-US" dirty="0" smtClean="0">
                <a:effectLst/>
              </a:rPr>
              <a:t>Monitoring Requirements: </a:t>
            </a:r>
            <a:br>
              <a:rPr lang="en-US" dirty="0" smtClean="0">
                <a:effectLst/>
              </a:rPr>
            </a:br>
            <a:r>
              <a:rPr lang="en-US" dirty="0" smtClean="0">
                <a:effectLst/>
              </a:rPr>
              <a:t>Sometimes a Mixture</a:t>
            </a:r>
            <a:endParaRPr lang="en-US" dirty="0">
              <a:effectLst/>
            </a:endParaRPr>
          </a:p>
        </p:txBody>
      </p:sp>
      <p:sp>
        <p:nvSpPr>
          <p:cNvPr id="7" name="TextBox 6"/>
          <p:cNvSpPr txBox="1"/>
          <p:nvPr/>
        </p:nvSpPr>
        <p:spPr>
          <a:xfrm>
            <a:off x="990600" y="2057400"/>
            <a:ext cx="5943600" cy="369332"/>
          </a:xfrm>
          <a:prstGeom prst="rect">
            <a:avLst/>
          </a:prstGeom>
          <a:solidFill>
            <a:srgbClr val="C00000"/>
          </a:solidFill>
        </p:spPr>
        <p:txBody>
          <a:bodyPr wrap="square" rtlCol="0">
            <a:spAutoFit/>
          </a:bodyPr>
          <a:lstStyle/>
          <a:p>
            <a:pPr algn="ctr"/>
            <a:r>
              <a:rPr lang="en-US" b="1" dirty="0" smtClean="0">
                <a:solidFill>
                  <a:prstClr val="white"/>
                </a:solidFill>
                <a:latin typeface="Arial" panose="020B0604020202020204" pitchFamily="34" charset="0"/>
                <a:cs typeface="Arial" panose="020B0604020202020204" pitchFamily="34" charset="0"/>
              </a:rPr>
              <a:t>21 Days since last recognized exposure to EVD</a:t>
            </a:r>
            <a:endParaRPr lang="en-US" b="1" dirty="0">
              <a:solidFill>
                <a:prstClr val="white"/>
              </a:solidFill>
              <a:latin typeface="Arial" panose="020B0604020202020204" pitchFamily="34" charset="0"/>
              <a:cs typeface="Arial" panose="020B0604020202020204" pitchFamily="34" charset="0"/>
            </a:endParaRPr>
          </a:p>
        </p:txBody>
      </p:sp>
      <p:sp>
        <p:nvSpPr>
          <p:cNvPr id="8" name="TextBox 7"/>
          <p:cNvSpPr txBox="1"/>
          <p:nvPr/>
        </p:nvSpPr>
        <p:spPr>
          <a:xfrm>
            <a:off x="2209800" y="2667169"/>
            <a:ext cx="5943600" cy="369332"/>
          </a:xfrm>
          <a:prstGeom prst="rect">
            <a:avLst/>
          </a:prstGeom>
          <a:solidFill>
            <a:schemeClr val="tx2"/>
          </a:solidFill>
        </p:spPr>
        <p:txBody>
          <a:bodyPr wrap="square" rtlCol="0">
            <a:spAutoFit/>
          </a:bodyPr>
          <a:lstStyle/>
          <a:p>
            <a:pPr algn="ctr"/>
            <a:r>
              <a:rPr lang="en-US" b="1" dirty="0" smtClean="0">
                <a:solidFill>
                  <a:prstClr val="white"/>
                </a:solidFill>
                <a:latin typeface="Arial" panose="020B0604020202020204" pitchFamily="34" charset="0"/>
                <a:cs typeface="Arial" panose="020B0604020202020204" pitchFamily="34" charset="0"/>
              </a:rPr>
              <a:t>21 Days of Active Monitoring</a:t>
            </a:r>
            <a:endParaRPr lang="en-US" b="1" dirty="0">
              <a:solidFill>
                <a:prstClr val="white"/>
              </a:solidFill>
              <a:latin typeface="Arial" panose="020B0604020202020204" pitchFamily="34" charset="0"/>
              <a:cs typeface="Arial" panose="020B0604020202020204" pitchFamily="34" charset="0"/>
            </a:endParaRPr>
          </a:p>
        </p:txBody>
      </p:sp>
      <p:sp>
        <p:nvSpPr>
          <p:cNvPr id="9" name="TextBox 8"/>
          <p:cNvSpPr txBox="1"/>
          <p:nvPr/>
        </p:nvSpPr>
        <p:spPr>
          <a:xfrm>
            <a:off x="152400" y="3429002"/>
            <a:ext cx="1752600" cy="1200329"/>
          </a:xfrm>
          <a:prstGeom prst="rect">
            <a:avLst/>
          </a:prstGeom>
          <a:noFill/>
        </p:spPr>
        <p:txBody>
          <a:bodyPr wrap="square" rtlCol="0">
            <a:spAutoFit/>
          </a:bodyPr>
          <a:lstStyle/>
          <a:p>
            <a:pPr algn="ctr"/>
            <a:r>
              <a:rPr lang="en-US" b="1" dirty="0" smtClean="0">
                <a:solidFill>
                  <a:schemeClr val="bg1"/>
                </a:solidFill>
                <a:latin typeface="Arial" panose="020B0604020202020204" pitchFamily="34" charset="0"/>
                <a:cs typeface="Arial" panose="020B0604020202020204" pitchFamily="34" charset="0"/>
              </a:rPr>
              <a:t>Last day of direct contact with Ebola patients</a:t>
            </a:r>
          </a:p>
        </p:txBody>
      </p:sp>
      <p:sp>
        <p:nvSpPr>
          <p:cNvPr id="10" name="TextBox 9"/>
          <p:cNvSpPr txBox="1"/>
          <p:nvPr/>
        </p:nvSpPr>
        <p:spPr>
          <a:xfrm>
            <a:off x="609601" y="5003464"/>
            <a:ext cx="2087360" cy="1200329"/>
          </a:xfrm>
          <a:prstGeom prst="rect">
            <a:avLst/>
          </a:prstGeom>
          <a:noFill/>
        </p:spPr>
        <p:txBody>
          <a:bodyPr wrap="square" rtlCol="0">
            <a:spAutoFit/>
          </a:bodyPr>
          <a:lstStyle/>
          <a:p>
            <a:pPr algn="ctr"/>
            <a:r>
              <a:rPr lang="en-US" b="1" dirty="0" smtClean="0">
                <a:solidFill>
                  <a:schemeClr val="bg1"/>
                </a:solidFill>
                <a:latin typeface="Arial" panose="020B0604020202020204" pitchFamily="34" charset="0"/>
                <a:cs typeface="Arial" panose="020B0604020202020204" pitchFamily="34" charset="0"/>
              </a:rPr>
              <a:t>Last day in country with widespread Ebola</a:t>
            </a:r>
          </a:p>
        </p:txBody>
      </p:sp>
      <p:cxnSp>
        <p:nvCxnSpPr>
          <p:cNvPr id="12" name="Straight Arrow Connector 11"/>
          <p:cNvCxnSpPr/>
          <p:nvPr/>
        </p:nvCxnSpPr>
        <p:spPr>
          <a:xfrm flipV="1">
            <a:off x="985423" y="2426736"/>
            <a:ext cx="5179" cy="929027"/>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1771651" y="3043647"/>
            <a:ext cx="438149" cy="1935922"/>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7" name="Right Brace 16"/>
          <p:cNvSpPr/>
          <p:nvPr/>
        </p:nvSpPr>
        <p:spPr>
          <a:xfrm rot="5400000">
            <a:off x="4067087" y="1990815"/>
            <a:ext cx="1047929" cy="4533900"/>
          </a:xfrm>
          <a:prstGeom prst="rightBrace">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19" name="Right Brace 18"/>
          <p:cNvSpPr/>
          <p:nvPr/>
        </p:nvSpPr>
        <p:spPr>
          <a:xfrm rot="5400000">
            <a:off x="6989875" y="3618205"/>
            <a:ext cx="1047929" cy="1279124"/>
          </a:xfrm>
          <a:prstGeom prst="rightBrace">
            <a:avLst>
              <a:gd name="adj1" fmla="val 0"/>
              <a:gd name="adj2" fmla="val 50000"/>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20" name="TextBox 19"/>
          <p:cNvSpPr txBox="1"/>
          <p:nvPr/>
        </p:nvSpPr>
        <p:spPr>
          <a:xfrm>
            <a:off x="3562349" y="4942048"/>
            <a:ext cx="2057400" cy="923330"/>
          </a:xfrm>
          <a:prstGeom prst="rect">
            <a:avLst/>
          </a:prstGeom>
          <a:noFill/>
        </p:spPr>
        <p:txBody>
          <a:bodyPr wrap="square" rtlCol="0">
            <a:spAutoFit/>
          </a:bodyPr>
          <a:lstStyle/>
          <a:p>
            <a:pPr algn="ctr"/>
            <a:r>
              <a:rPr lang="en-US" b="1" dirty="0" smtClean="0">
                <a:solidFill>
                  <a:schemeClr val="bg1"/>
                </a:solidFill>
                <a:latin typeface="Arial" panose="020B0604020202020204" pitchFamily="34" charset="0"/>
                <a:cs typeface="Arial" panose="020B0604020202020204" pitchFamily="34" charset="0"/>
              </a:rPr>
              <a:t>Quarantine with Direct Active Monitoring</a:t>
            </a:r>
          </a:p>
        </p:txBody>
      </p:sp>
      <p:sp>
        <p:nvSpPr>
          <p:cNvPr id="21" name="TextBox 20"/>
          <p:cNvSpPr txBox="1"/>
          <p:nvPr/>
        </p:nvSpPr>
        <p:spPr>
          <a:xfrm>
            <a:off x="6485137" y="4942048"/>
            <a:ext cx="2057400" cy="1200329"/>
          </a:xfrm>
          <a:prstGeom prst="rect">
            <a:avLst/>
          </a:prstGeom>
          <a:noFill/>
        </p:spPr>
        <p:txBody>
          <a:bodyPr wrap="square" rtlCol="0">
            <a:spAutoFit/>
          </a:bodyPr>
          <a:lstStyle/>
          <a:p>
            <a:pPr algn="ctr"/>
            <a:r>
              <a:rPr lang="en-US" b="1" dirty="0" smtClean="0">
                <a:solidFill>
                  <a:schemeClr val="bg1"/>
                </a:solidFill>
                <a:latin typeface="Arial" panose="020B0604020202020204" pitchFamily="34" charset="0"/>
                <a:cs typeface="Arial" panose="020B0604020202020204" pitchFamily="34" charset="0"/>
              </a:rPr>
              <a:t>Active Monitoring with No Movement Restrictions</a:t>
            </a:r>
          </a:p>
        </p:txBody>
      </p:sp>
      <p:sp>
        <p:nvSpPr>
          <p:cNvPr id="22" name="TextBox 21"/>
          <p:cNvSpPr txBox="1"/>
          <p:nvPr/>
        </p:nvSpPr>
        <p:spPr>
          <a:xfrm>
            <a:off x="2179468" y="1677880"/>
            <a:ext cx="2971800" cy="369332"/>
          </a:xfrm>
          <a:prstGeom prst="rect">
            <a:avLst/>
          </a:prstGeom>
          <a:noFill/>
        </p:spPr>
        <p:txBody>
          <a:bodyPr wrap="square" rtlCol="0">
            <a:spAutoFit/>
          </a:bodyPr>
          <a:lstStyle/>
          <a:p>
            <a:pPr algn="ctr"/>
            <a:r>
              <a:rPr lang="en-US" b="1" dirty="0" smtClean="0">
                <a:solidFill>
                  <a:srgbClr val="FF0000"/>
                </a:solidFill>
                <a:latin typeface="Arial" panose="020B0604020202020204" pitchFamily="34" charset="0"/>
                <a:cs typeface="Arial" panose="020B0604020202020204" pitchFamily="34" charset="0"/>
              </a:rPr>
              <a:t>High and/or Some Risk</a:t>
            </a:r>
          </a:p>
        </p:txBody>
      </p:sp>
      <p:sp>
        <p:nvSpPr>
          <p:cNvPr id="23" name="TextBox 22"/>
          <p:cNvSpPr txBox="1"/>
          <p:nvPr/>
        </p:nvSpPr>
        <p:spPr>
          <a:xfrm>
            <a:off x="7467600" y="1743841"/>
            <a:ext cx="1219200" cy="923330"/>
          </a:xfrm>
          <a:prstGeom prst="rect">
            <a:avLst/>
          </a:prstGeom>
          <a:noFill/>
        </p:spPr>
        <p:txBody>
          <a:bodyPr wrap="square" rtlCol="0">
            <a:spAutoFit/>
          </a:bodyPr>
          <a:lstStyle/>
          <a:p>
            <a:pPr algn="ctr"/>
            <a:r>
              <a:rPr lang="en-US" b="1" dirty="0" smtClean="0">
                <a:solidFill>
                  <a:srgbClr val="2F5897"/>
                </a:solidFill>
                <a:latin typeface="Arial" panose="020B0604020202020204" pitchFamily="34" charset="0"/>
                <a:cs typeface="Arial" panose="020B0604020202020204" pitchFamily="34" charset="0"/>
              </a:rPr>
              <a:t>Low But Not Zero Risk</a:t>
            </a:r>
          </a:p>
        </p:txBody>
      </p:sp>
    </p:spTree>
    <p:extLst>
      <p:ext uri="{BB962C8B-B14F-4D97-AF65-F5344CB8AC3E}">
        <p14:creationId xmlns:p14="http://schemas.microsoft.com/office/powerpoint/2010/main" val="84881614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effectLst/>
              </a:rPr>
              <a:t>No Identifiable Risk</a:t>
            </a:r>
            <a:endParaRPr lang="en-US" dirty="0">
              <a:effectLst/>
            </a:endParaRPr>
          </a:p>
        </p:txBody>
      </p:sp>
      <p:sp>
        <p:nvSpPr>
          <p:cNvPr id="3" name="Content Placeholder 2"/>
          <p:cNvSpPr>
            <a:spLocks noGrp="1"/>
          </p:cNvSpPr>
          <p:nvPr>
            <p:ph idx="1"/>
          </p:nvPr>
        </p:nvSpPr>
        <p:spPr/>
        <p:txBody>
          <a:bodyPr/>
          <a:lstStyle/>
          <a:p>
            <a:r>
              <a:rPr lang="en-US" dirty="0"/>
              <a:t>No movement or monitoring restrictions are necessary unless there is a change in exposure category.</a:t>
            </a:r>
          </a:p>
          <a:p>
            <a:pPr marL="0" indent="0">
              <a:buNone/>
            </a:pPr>
            <a:endParaRPr lang="en-US" dirty="0"/>
          </a:p>
        </p:txBody>
      </p:sp>
    </p:spTree>
    <p:extLst>
      <p:ext uri="{BB962C8B-B14F-4D97-AF65-F5344CB8AC3E}">
        <p14:creationId xmlns:p14="http://schemas.microsoft.com/office/powerpoint/2010/main" val="99031295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gradFill>
          <a:gsLst>
            <a:gs pos="100000">
              <a:schemeClr val="accent5">
                <a:lumMod val="50000"/>
              </a:schemeClr>
            </a:gs>
            <a:gs pos="100000">
              <a:schemeClr val="accent5">
                <a:lumMod val="89000"/>
              </a:schemeClr>
            </a:gs>
            <a:gs pos="49000">
              <a:schemeClr val="accent5">
                <a:lumMod val="75000"/>
              </a:schemeClr>
            </a:gs>
            <a:gs pos="100000">
              <a:schemeClr val="accent5">
                <a:lumMod val="70000"/>
              </a:schemeClr>
            </a:gs>
          </a:gsLst>
          <a:path path="shape">
            <a:fillToRect l="50000" t="50000" r="50000" b="50000"/>
          </a:path>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804416"/>
            <a:ext cx="6858000" cy="2235026"/>
          </a:xfrm>
        </p:spPr>
        <p:txBody>
          <a:bodyPr>
            <a:normAutofit fontScale="90000"/>
          </a:bodyPr>
          <a:lstStyle/>
          <a:p>
            <a:r>
              <a:rPr lang="en-US" dirty="0" smtClean="0">
                <a:solidFill>
                  <a:schemeClr val="bg1"/>
                </a:solidFill>
              </a:rPr>
              <a:t>Ebola Virus Disease:</a:t>
            </a:r>
            <a:br>
              <a:rPr lang="en-US" dirty="0" smtClean="0">
                <a:solidFill>
                  <a:schemeClr val="bg1"/>
                </a:solidFill>
              </a:rPr>
            </a:br>
            <a:r>
              <a:rPr lang="en-US" dirty="0" smtClean="0">
                <a:solidFill>
                  <a:schemeClr val="bg1"/>
                </a:solidFill>
              </a:rPr>
              <a:t>Preventing Infection in Healthcare Personnel</a:t>
            </a:r>
            <a:endParaRPr lang="en-US" dirty="0">
              <a:solidFill>
                <a:schemeClr val="bg1"/>
              </a:solidFill>
            </a:endParaRPr>
          </a:p>
        </p:txBody>
      </p:sp>
      <p:sp>
        <p:nvSpPr>
          <p:cNvPr id="3" name="Subtitle 2"/>
          <p:cNvSpPr>
            <a:spLocks noGrp="1"/>
          </p:cNvSpPr>
          <p:nvPr>
            <p:ph type="subTitle" idx="1"/>
          </p:nvPr>
        </p:nvSpPr>
        <p:spPr>
          <a:xfrm>
            <a:off x="1143000" y="4184975"/>
            <a:ext cx="6858000" cy="1225225"/>
          </a:xfrm>
        </p:spPr>
        <p:txBody>
          <a:bodyPr>
            <a:normAutofit/>
          </a:bodyPr>
          <a:lstStyle/>
          <a:p>
            <a:endParaRPr lang="en-US" dirty="0" smtClean="0">
              <a:solidFill>
                <a:schemeClr val="bg1"/>
              </a:solidFill>
            </a:endParaRPr>
          </a:p>
          <a:p>
            <a:r>
              <a:rPr lang="en-US" dirty="0" smtClean="0">
                <a:solidFill>
                  <a:schemeClr val="bg1"/>
                </a:solidFill>
              </a:rPr>
              <a:t>Monica Quinn </a:t>
            </a:r>
            <a:r>
              <a:rPr lang="en-US" dirty="0">
                <a:solidFill>
                  <a:schemeClr val="bg1"/>
                </a:solidFill>
              </a:rPr>
              <a:t>R</a:t>
            </a:r>
            <a:r>
              <a:rPr lang="en-US" dirty="0" smtClean="0">
                <a:solidFill>
                  <a:schemeClr val="bg1"/>
                </a:solidFill>
              </a:rPr>
              <a:t>N, MS, CIC</a:t>
            </a:r>
          </a:p>
        </p:txBody>
      </p:sp>
    </p:spTree>
    <p:extLst>
      <p:ext uri="{BB962C8B-B14F-4D97-AF65-F5344CB8AC3E}">
        <p14:creationId xmlns:p14="http://schemas.microsoft.com/office/powerpoint/2010/main" val="306561251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gradFill>
          <a:gsLst>
            <a:gs pos="100000">
              <a:schemeClr val="accent5">
                <a:lumMod val="50000"/>
              </a:schemeClr>
            </a:gs>
            <a:gs pos="100000">
              <a:schemeClr val="accent5">
                <a:lumMod val="89000"/>
              </a:schemeClr>
            </a:gs>
            <a:gs pos="49000">
              <a:schemeClr val="accent5">
                <a:lumMod val="75000"/>
              </a:schemeClr>
            </a:gs>
            <a:gs pos="100000">
              <a:schemeClr val="accent5">
                <a:lumMod val="70000"/>
              </a:schemeClr>
            </a:gs>
          </a:gsLst>
          <a:path path="shape">
            <a:fillToRect l="50000" t="50000" r="5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solidFill>
                  <a:schemeClr val="bg1"/>
                </a:solidFill>
              </a:rPr>
              <a:t>Outline</a:t>
            </a:r>
          </a:p>
        </p:txBody>
      </p:sp>
      <p:sp>
        <p:nvSpPr>
          <p:cNvPr id="7" name="Content Placeholder 6"/>
          <p:cNvSpPr>
            <a:spLocks noGrp="1"/>
          </p:cNvSpPr>
          <p:nvPr>
            <p:ph idx="1"/>
          </p:nvPr>
        </p:nvSpPr>
        <p:spPr>
          <a:xfrm>
            <a:off x="628650" y="1828243"/>
            <a:ext cx="7886700" cy="3176894"/>
          </a:xfrm>
        </p:spPr>
        <p:txBody>
          <a:bodyPr>
            <a:normAutofit fontScale="85000" lnSpcReduction="20000"/>
          </a:bodyPr>
          <a:lstStyle/>
          <a:p>
            <a:endParaRPr lang="en-US" dirty="0" smtClean="0">
              <a:solidFill>
                <a:schemeClr val="bg1"/>
              </a:solidFill>
            </a:endParaRPr>
          </a:p>
          <a:p>
            <a:r>
              <a:rPr lang="en-US" dirty="0" smtClean="0">
                <a:solidFill>
                  <a:schemeClr val="bg1"/>
                </a:solidFill>
              </a:rPr>
              <a:t>EVD among Healthcare Personnel</a:t>
            </a:r>
          </a:p>
          <a:p>
            <a:endParaRPr lang="en-US" dirty="0">
              <a:solidFill>
                <a:schemeClr val="bg1"/>
              </a:solidFill>
            </a:endParaRPr>
          </a:p>
          <a:p>
            <a:r>
              <a:rPr lang="en-US" dirty="0" smtClean="0">
                <a:solidFill>
                  <a:schemeClr val="bg1"/>
                </a:solidFill>
              </a:rPr>
              <a:t>Administrative and Work Practice Controls</a:t>
            </a:r>
          </a:p>
          <a:p>
            <a:pPr marL="0" indent="0">
              <a:buNone/>
            </a:pPr>
            <a:endParaRPr lang="en-US" dirty="0">
              <a:solidFill>
                <a:schemeClr val="bg1"/>
              </a:solidFill>
            </a:endParaRPr>
          </a:p>
          <a:p>
            <a:r>
              <a:rPr lang="en-US" dirty="0" smtClean="0">
                <a:solidFill>
                  <a:schemeClr val="bg1"/>
                </a:solidFill>
              </a:rPr>
              <a:t>Use of Personal Protective Equipment</a:t>
            </a:r>
          </a:p>
          <a:p>
            <a:endParaRPr lang="en-US" dirty="0">
              <a:solidFill>
                <a:schemeClr val="bg1"/>
              </a:solidFill>
            </a:endParaRPr>
          </a:p>
          <a:p>
            <a:r>
              <a:rPr lang="en-US" dirty="0" smtClean="0">
                <a:solidFill>
                  <a:schemeClr val="bg1"/>
                </a:solidFill>
              </a:rPr>
              <a:t>Monitor Healthcare Workers for Illness</a:t>
            </a:r>
            <a:endParaRPr lang="en-US" dirty="0">
              <a:solidFill>
                <a:schemeClr val="bg1"/>
              </a:solidFill>
            </a:endParaRPr>
          </a:p>
        </p:txBody>
      </p:sp>
    </p:spTree>
    <p:extLst>
      <p:ext uri="{BB962C8B-B14F-4D97-AF65-F5344CB8AC3E}">
        <p14:creationId xmlns:p14="http://schemas.microsoft.com/office/powerpoint/2010/main" val="85514041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gradFill>
          <a:gsLst>
            <a:gs pos="100000">
              <a:schemeClr val="accent5">
                <a:lumMod val="50000"/>
              </a:schemeClr>
            </a:gs>
            <a:gs pos="100000">
              <a:schemeClr val="accent5">
                <a:lumMod val="89000"/>
              </a:schemeClr>
            </a:gs>
            <a:gs pos="49000">
              <a:schemeClr val="accent5">
                <a:lumMod val="75000"/>
              </a:schemeClr>
            </a:gs>
            <a:gs pos="100000">
              <a:schemeClr val="accent5">
                <a:lumMod val="70000"/>
              </a:schemeClr>
            </a:gs>
          </a:gsLst>
          <a:path path="shape">
            <a:fillToRect l="50000" t="50000" r="50000" b="50000"/>
          </a:path>
        </a:grad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a:xfrm>
            <a:off x="1" y="122238"/>
            <a:ext cx="9144000" cy="1143000"/>
          </a:xfrm>
        </p:spPr>
        <p:txBody>
          <a:bodyPr>
            <a:normAutofit/>
          </a:bodyPr>
          <a:lstStyle/>
          <a:p>
            <a:pPr algn="ctr"/>
            <a:r>
              <a:rPr lang="en-US" dirty="0" smtClean="0">
                <a:solidFill>
                  <a:schemeClr val="bg1"/>
                </a:solidFill>
              </a:rPr>
              <a:t>EVD Among HCP</a:t>
            </a:r>
            <a:endParaRPr lang="en-US" dirty="0">
              <a:solidFill>
                <a:schemeClr val="bg1"/>
              </a:solidFill>
            </a:endParaRPr>
          </a:p>
        </p:txBody>
      </p:sp>
      <p:sp>
        <p:nvSpPr>
          <p:cNvPr id="3" name="Slide Number Placeholder 2"/>
          <p:cNvSpPr>
            <a:spLocks noGrp="1"/>
          </p:cNvSpPr>
          <p:nvPr>
            <p:ph type="sldNum" sz="quarter" idx="12"/>
          </p:nvPr>
        </p:nvSpPr>
        <p:spPr>
          <a:xfrm>
            <a:off x="3028950" y="6356351"/>
            <a:ext cx="3086100" cy="365125"/>
          </a:xfrm>
          <a:prstGeom prst="rect">
            <a:avLst/>
          </a:prstGeom>
        </p:spPr>
        <p:txBody>
          <a:bodyPr/>
          <a:lstStyle/>
          <a:p>
            <a:pPr>
              <a:defRPr/>
            </a:pPr>
            <a:fld id="{627AA3FD-A37F-45B3-94D3-D9FFA69EF9D7}" type="slidenum">
              <a:rPr lang="en-US" smtClean="0">
                <a:solidFill>
                  <a:srgbClr val="FFFFFF"/>
                </a:solidFill>
              </a:rPr>
              <a:pPr>
                <a:defRPr/>
              </a:pPr>
              <a:t>64</a:t>
            </a:fld>
            <a:endParaRPr lang="en-US" dirty="0">
              <a:solidFill>
                <a:srgbClr val="FFFFFF"/>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1872427177"/>
              </p:ext>
            </p:extLst>
          </p:nvPr>
        </p:nvGraphicFramePr>
        <p:xfrm>
          <a:off x="1194816" y="1265237"/>
          <a:ext cx="6339840" cy="4397947"/>
        </p:xfrm>
        <a:graphic>
          <a:graphicData uri="http://schemas.openxmlformats.org/drawingml/2006/table">
            <a:tbl>
              <a:tblPr firstRow="1" bandRow="1">
                <a:tableStyleId>{2D5ABB26-0587-4C30-8999-92F81FD0307C}</a:tableStyleId>
              </a:tblPr>
              <a:tblGrid>
                <a:gridCol w="2113280"/>
                <a:gridCol w="2113280"/>
                <a:gridCol w="2113280"/>
              </a:tblGrid>
              <a:tr h="699966">
                <a:tc>
                  <a:txBody>
                    <a:bodyPr/>
                    <a:lstStyle/>
                    <a:p>
                      <a:r>
                        <a:rPr lang="en-US" sz="2000" i="0" dirty="0" smtClean="0">
                          <a:solidFill>
                            <a:schemeClr val="bg1"/>
                          </a:solidFill>
                        </a:rPr>
                        <a:t>As of </a:t>
                      </a:r>
                      <a:r>
                        <a:rPr lang="en-US" sz="2000" i="0" baseline="0" dirty="0" smtClean="0">
                          <a:solidFill>
                            <a:schemeClr val="bg1"/>
                          </a:solidFill>
                        </a:rPr>
                        <a:t>Dec 28, 2014</a:t>
                      </a:r>
                      <a:endParaRPr lang="en-US" sz="2000" i="0"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dirty="0" smtClean="0">
                          <a:solidFill>
                            <a:schemeClr val="bg1"/>
                          </a:solidFill>
                        </a:rPr>
                        <a:t>#</a:t>
                      </a:r>
                      <a:r>
                        <a:rPr lang="en-US" sz="2000" baseline="0" dirty="0" smtClean="0">
                          <a:solidFill>
                            <a:schemeClr val="bg1"/>
                          </a:solidFill>
                        </a:rPr>
                        <a:t> </a:t>
                      </a:r>
                      <a:r>
                        <a:rPr lang="en-US" sz="2000" dirty="0" smtClean="0">
                          <a:solidFill>
                            <a:schemeClr val="bg1"/>
                          </a:solidFill>
                        </a:rPr>
                        <a:t>HCP with EVD</a:t>
                      </a:r>
                      <a:endParaRPr lang="en-US" sz="2000"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dirty="0" smtClean="0">
                          <a:solidFill>
                            <a:schemeClr val="bg1"/>
                          </a:solidFill>
                        </a:rPr>
                        <a:t># HCP Deaths</a:t>
                      </a:r>
                    </a:p>
                    <a:p>
                      <a:endParaRPr lang="en-US" sz="2000"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88870">
                <a:tc>
                  <a:txBody>
                    <a:bodyPr/>
                    <a:lstStyle/>
                    <a:p>
                      <a:r>
                        <a:rPr lang="en-US" sz="2000" dirty="0" smtClean="0">
                          <a:solidFill>
                            <a:schemeClr val="bg1"/>
                          </a:solidFill>
                        </a:rPr>
                        <a:t>Liberia</a:t>
                      </a:r>
                      <a:endParaRPr lang="en-US" sz="2000"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dirty="0" smtClean="0">
                          <a:solidFill>
                            <a:schemeClr val="bg1"/>
                          </a:solidFill>
                        </a:rPr>
                        <a:t>369</a:t>
                      </a:r>
                      <a:endParaRPr lang="en-US" sz="2000"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dirty="0" smtClean="0">
                          <a:solidFill>
                            <a:schemeClr val="bg1"/>
                          </a:solidFill>
                        </a:rPr>
                        <a:t>178</a:t>
                      </a:r>
                      <a:endParaRPr lang="en-US" sz="2000"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40517">
                <a:tc>
                  <a:txBody>
                    <a:bodyPr/>
                    <a:lstStyle/>
                    <a:p>
                      <a:r>
                        <a:rPr lang="en-US" sz="2000" smtClean="0">
                          <a:solidFill>
                            <a:schemeClr val="bg1"/>
                          </a:solidFill>
                        </a:rPr>
                        <a:t>Sierra</a:t>
                      </a:r>
                      <a:r>
                        <a:rPr lang="en-US" sz="2000" baseline="0" smtClean="0">
                          <a:solidFill>
                            <a:schemeClr val="bg1"/>
                          </a:solidFill>
                        </a:rPr>
                        <a:t> Leone</a:t>
                      </a:r>
                      <a:endParaRPr lang="en-US" sz="2000"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smtClean="0">
                          <a:solidFill>
                            <a:schemeClr val="bg1"/>
                          </a:solidFill>
                        </a:rPr>
                        <a:t>148</a:t>
                      </a:r>
                      <a:endParaRPr lang="en-US" sz="2000"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smtClean="0">
                          <a:solidFill>
                            <a:schemeClr val="bg1"/>
                          </a:solidFill>
                        </a:rPr>
                        <a:t>110</a:t>
                      </a:r>
                      <a:endParaRPr lang="en-US" sz="2000"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88870">
                <a:tc>
                  <a:txBody>
                    <a:bodyPr/>
                    <a:lstStyle/>
                    <a:p>
                      <a:r>
                        <a:rPr lang="en-US" sz="2000" dirty="0" smtClean="0">
                          <a:solidFill>
                            <a:schemeClr val="bg1"/>
                          </a:solidFill>
                        </a:rPr>
                        <a:t>Guinea</a:t>
                      </a:r>
                      <a:endParaRPr lang="en-US" sz="2000"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dirty="0" smtClean="0">
                          <a:solidFill>
                            <a:schemeClr val="bg1"/>
                          </a:solidFill>
                        </a:rPr>
                        <a:t>143</a:t>
                      </a:r>
                      <a:endParaRPr lang="en-US" sz="2000"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dirty="0" smtClean="0">
                          <a:solidFill>
                            <a:schemeClr val="bg1"/>
                          </a:solidFill>
                        </a:rPr>
                        <a:t>87</a:t>
                      </a:r>
                      <a:endParaRPr lang="en-US" sz="2000"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88870">
                <a:tc>
                  <a:txBody>
                    <a:bodyPr/>
                    <a:lstStyle/>
                    <a:p>
                      <a:r>
                        <a:rPr lang="en-US" sz="2000" dirty="0" smtClean="0">
                          <a:solidFill>
                            <a:schemeClr val="bg1"/>
                          </a:solidFill>
                        </a:rPr>
                        <a:t>Nigeria</a:t>
                      </a:r>
                      <a:endParaRPr lang="en-US" sz="2000"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dirty="0" smtClean="0">
                          <a:solidFill>
                            <a:schemeClr val="bg1"/>
                          </a:solidFill>
                        </a:rPr>
                        <a:t>11</a:t>
                      </a:r>
                      <a:endParaRPr lang="en-US" sz="2000"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dirty="0" smtClean="0">
                          <a:solidFill>
                            <a:schemeClr val="bg1"/>
                          </a:solidFill>
                        </a:rPr>
                        <a:t>5</a:t>
                      </a:r>
                      <a:endParaRPr lang="en-US" sz="2000"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88870">
                <a:tc>
                  <a:txBody>
                    <a:bodyPr/>
                    <a:lstStyle/>
                    <a:p>
                      <a:r>
                        <a:rPr lang="en-US" sz="2000" dirty="0" smtClean="0">
                          <a:solidFill>
                            <a:schemeClr val="bg1"/>
                          </a:solidFill>
                        </a:rPr>
                        <a:t>USA</a:t>
                      </a:r>
                      <a:endParaRPr lang="en-US" sz="2000"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dirty="0" smtClean="0">
                          <a:solidFill>
                            <a:schemeClr val="bg1"/>
                          </a:solidFill>
                        </a:rPr>
                        <a:t>3</a:t>
                      </a:r>
                      <a:endParaRPr lang="en-US" sz="2000"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dirty="0" smtClean="0">
                          <a:solidFill>
                            <a:schemeClr val="bg1"/>
                          </a:solidFill>
                        </a:rPr>
                        <a:t>0</a:t>
                      </a:r>
                      <a:endParaRPr lang="en-US" sz="2000"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88870">
                <a:tc>
                  <a:txBody>
                    <a:bodyPr/>
                    <a:lstStyle/>
                    <a:p>
                      <a:r>
                        <a:rPr lang="en-US" sz="2000" dirty="0" smtClean="0">
                          <a:solidFill>
                            <a:schemeClr val="bg1"/>
                          </a:solidFill>
                        </a:rPr>
                        <a:t>Mali</a:t>
                      </a:r>
                      <a:endParaRPr lang="en-US" sz="2000"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dirty="0" smtClean="0">
                          <a:solidFill>
                            <a:schemeClr val="bg1"/>
                          </a:solidFill>
                        </a:rPr>
                        <a:t>2</a:t>
                      </a:r>
                      <a:endParaRPr lang="en-US" sz="2000"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dirty="0" smtClean="0">
                          <a:solidFill>
                            <a:schemeClr val="bg1"/>
                          </a:solidFill>
                        </a:rPr>
                        <a:t>~</a:t>
                      </a:r>
                      <a:endParaRPr lang="en-US" sz="2000"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88870">
                <a:tc>
                  <a:txBody>
                    <a:bodyPr/>
                    <a:lstStyle/>
                    <a:p>
                      <a:r>
                        <a:rPr lang="en-US" sz="2000" dirty="0" smtClean="0">
                          <a:solidFill>
                            <a:schemeClr val="bg1"/>
                          </a:solidFill>
                        </a:rPr>
                        <a:t>Spain</a:t>
                      </a:r>
                      <a:endParaRPr lang="en-US" sz="2000"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dirty="0" smtClean="0">
                          <a:solidFill>
                            <a:schemeClr val="bg1"/>
                          </a:solidFill>
                        </a:rPr>
                        <a:t>1</a:t>
                      </a:r>
                      <a:endParaRPr lang="en-US" sz="2000"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dirty="0" smtClean="0">
                          <a:solidFill>
                            <a:schemeClr val="bg1"/>
                          </a:solidFill>
                        </a:rPr>
                        <a:t>0</a:t>
                      </a:r>
                      <a:endParaRPr lang="en-US" sz="2000"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82710">
                <a:tc>
                  <a:txBody>
                    <a:bodyPr/>
                    <a:lstStyle/>
                    <a:p>
                      <a:r>
                        <a:rPr lang="en-US" sz="2000" dirty="0" smtClean="0">
                          <a:solidFill>
                            <a:schemeClr val="bg1"/>
                          </a:solidFill>
                        </a:rPr>
                        <a:t>United Kingdom</a:t>
                      </a:r>
                      <a:endParaRPr lang="en-US" sz="2000"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dirty="0" smtClean="0">
                          <a:solidFill>
                            <a:schemeClr val="bg1"/>
                          </a:solidFill>
                        </a:rPr>
                        <a:t>1</a:t>
                      </a:r>
                      <a:endParaRPr lang="en-US" sz="2000"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dirty="0" smtClean="0">
                          <a:solidFill>
                            <a:schemeClr val="bg1"/>
                          </a:solidFill>
                        </a:rPr>
                        <a:t>0</a:t>
                      </a:r>
                      <a:endParaRPr lang="en-US" sz="2000"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88870">
                <a:tc>
                  <a:txBody>
                    <a:bodyPr/>
                    <a:lstStyle/>
                    <a:p>
                      <a:r>
                        <a:rPr lang="en-US" sz="2000" dirty="0" smtClean="0">
                          <a:solidFill>
                            <a:schemeClr val="bg1"/>
                          </a:solidFill>
                        </a:rPr>
                        <a:t>Total</a:t>
                      </a:r>
                      <a:endParaRPr lang="en-US" sz="2000"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dirty="0" smtClean="0">
                          <a:solidFill>
                            <a:schemeClr val="bg1"/>
                          </a:solidFill>
                        </a:rPr>
                        <a:t>678</a:t>
                      </a:r>
                      <a:endParaRPr lang="en-US" sz="2000"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dirty="0" smtClean="0">
                          <a:solidFill>
                            <a:schemeClr val="bg1"/>
                          </a:solidFill>
                        </a:rPr>
                        <a:t>382</a:t>
                      </a:r>
                      <a:endParaRPr lang="en-US" sz="2000"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2" name="TextBox 1"/>
          <p:cNvSpPr txBox="1"/>
          <p:nvPr/>
        </p:nvSpPr>
        <p:spPr>
          <a:xfrm>
            <a:off x="144379" y="6127357"/>
            <a:ext cx="8999621" cy="369332"/>
          </a:xfrm>
          <a:prstGeom prst="rect">
            <a:avLst/>
          </a:prstGeom>
          <a:noFill/>
        </p:spPr>
        <p:txBody>
          <a:bodyPr wrap="square" rtlCol="0">
            <a:spAutoFit/>
          </a:bodyPr>
          <a:lstStyle/>
          <a:p>
            <a:r>
              <a:rPr lang="en-US" dirty="0">
                <a:solidFill>
                  <a:schemeClr val="bg1"/>
                </a:solidFill>
              </a:rPr>
              <a:t>http://apps.who.int/iris/bitstream/10665/146763/1/roadmapsitrep_31Dec14_eng.pdf?ua=1</a:t>
            </a:r>
          </a:p>
        </p:txBody>
      </p:sp>
      <p:sp>
        <p:nvSpPr>
          <p:cNvPr id="6" name="TextBox 5"/>
          <p:cNvSpPr txBox="1"/>
          <p:nvPr/>
        </p:nvSpPr>
        <p:spPr>
          <a:xfrm>
            <a:off x="144379" y="6484521"/>
            <a:ext cx="7229608" cy="369332"/>
          </a:xfrm>
          <a:prstGeom prst="rect">
            <a:avLst/>
          </a:prstGeom>
          <a:noFill/>
        </p:spPr>
        <p:txBody>
          <a:bodyPr wrap="none" rtlCol="0">
            <a:spAutoFit/>
          </a:bodyPr>
          <a:lstStyle/>
          <a:p>
            <a:r>
              <a:rPr lang="en-US" dirty="0">
                <a:solidFill>
                  <a:schemeClr val="bg1"/>
                </a:solidFill>
              </a:rPr>
              <a:t>http://www.who.int/csr/disease/ebola/ebola-6-months/nigeria-senegal/en</a:t>
            </a:r>
          </a:p>
        </p:txBody>
      </p:sp>
    </p:spTree>
    <p:extLst>
      <p:ext uri="{BB962C8B-B14F-4D97-AF65-F5344CB8AC3E}">
        <p14:creationId xmlns:p14="http://schemas.microsoft.com/office/powerpoint/2010/main" val="179796350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gradFill>
          <a:gsLst>
            <a:gs pos="100000">
              <a:schemeClr val="accent5">
                <a:lumMod val="50000"/>
              </a:schemeClr>
            </a:gs>
            <a:gs pos="100000">
              <a:schemeClr val="accent5">
                <a:lumMod val="89000"/>
              </a:schemeClr>
            </a:gs>
            <a:gs pos="49000">
              <a:schemeClr val="accent5">
                <a:lumMod val="75000"/>
              </a:schemeClr>
            </a:gs>
            <a:gs pos="100000">
              <a:schemeClr val="accent5">
                <a:lumMod val="70000"/>
              </a:schemeClr>
            </a:gs>
          </a:gsLst>
          <a:path path="shape">
            <a:fillToRect l="50000" t="50000" r="50000" b="50000"/>
          </a:path>
        </a:gradFill>
        <a:effectLst/>
      </p:bgPr>
    </p:bg>
    <p:spTree>
      <p:nvGrpSpPr>
        <p:cNvPr id="1" name=""/>
        <p:cNvGrpSpPr/>
        <p:nvPr/>
      </p:nvGrpSpPr>
      <p:grpSpPr>
        <a:xfrm>
          <a:off x="0" y="0"/>
          <a:ext cx="0" cy="0"/>
          <a:chOff x="0" y="0"/>
          <a:chExt cx="0" cy="0"/>
        </a:xfrm>
      </p:grpSpPr>
      <p:sp>
        <p:nvSpPr>
          <p:cNvPr id="8" name="Title 1"/>
          <p:cNvSpPr>
            <a:spLocks noGrp="1"/>
          </p:cNvSpPr>
          <p:nvPr>
            <p:ph type="title"/>
          </p:nvPr>
        </p:nvSpPr>
        <p:spPr>
          <a:xfrm>
            <a:off x="0" y="164575"/>
            <a:ext cx="9144000" cy="1143000"/>
          </a:xfrm>
        </p:spPr>
        <p:txBody>
          <a:bodyPr>
            <a:noAutofit/>
          </a:bodyPr>
          <a:lstStyle/>
          <a:p>
            <a:pPr algn="ctr"/>
            <a:r>
              <a:rPr lang="en-US" sz="4000" dirty="0" smtClean="0">
                <a:solidFill>
                  <a:schemeClr val="bg1"/>
                </a:solidFill>
              </a:rPr>
              <a:t>Exposure of Health-care Workers to EVD</a:t>
            </a:r>
            <a:br>
              <a:rPr lang="en-US" sz="4000" dirty="0" smtClean="0">
                <a:solidFill>
                  <a:schemeClr val="bg1"/>
                </a:solidFill>
              </a:rPr>
            </a:br>
            <a:r>
              <a:rPr lang="en-US" sz="4000" dirty="0" smtClean="0">
                <a:solidFill>
                  <a:schemeClr val="bg1"/>
                </a:solidFill>
              </a:rPr>
              <a:t> Spain and Texas, USA</a:t>
            </a:r>
            <a:endParaRPr lang="en-US" sz="4000" dirty="0">
              <a:solidFill>
                <a:schemeClr val="bg1"/>
              </a:solidFill>
            </a:endParaRPr>
          </a:p>
        </p:txBody>
      </p:sp>
      <p:sp>
        <p:nvSpPr>
          <p:cNvPr id="3" name="Slide Number Placeholder 2"/>
          <p:cNvSpPr>
            <a:spLocks noGrp="1"/>
          </p:cNvSpPr>
          <p:nvPr>
            <p:ph type="sldNum" sz="quarter" idx="12"/>
          </p:nvPr>
        </p:nvSpPr>
        <p:spPr>
          <a:xfrm>
            <a:off x="3028950" y="6356351"/>
            <a:ext cx="3086100" cy="365125"/>
          </a:xfrm>
          <a:prstGeom prst="rect">
            <a:avLst/>
          </a:prstGeom>
        </p:spPr>
        <p:txBody>
          <a:bodyPr/>
          <a:lstStyle/>
          <a:p>
            <a:pPr>
              <a:defRPr/>
            </a:pPr>
            <a:fld id="{627AA3FD-A37F-45B3-94D3-D9FFA69EF9D7}" type="slidenum">
              <a:rPr lang="en-US" smtClean="0">
                <a:solidFill>
                  <a:srgbClr val="FFFFFF"/>
                </a:solidFill>
              </a:rPr>
              <a:pPr>
                <a:defRPr/>
              </a:pPr>
              <a:t>65</a:t>
            </a:fld>
            <a:endParaRPr lang="en-US" dirty="0">
              <a:solidFill>
                <a:srgbClr val="FFFFFF"/>
              </a:solidFill>
            </a:endParaRPr>
          </a:p>
        </p:txBody>
      </p:sp>
      <p:pic>
        <p:nvPicPr>
          <p:cNvPr id="7" name="Picture 6" descr="Screen Shot 2014-10-14 at 9.36.38 PM.png"/>
          <p:cNvPicPr>
            <a:picLocks noChangeAspect="1"/>
          </p:cNvPicPr>
          <p:nvPr/>
        </p:nvPicPr>
        <p:blipFill rotWithShape="1">
          <a:blip r:embed="rId3" cstate="print">
            <a:extLst>
              <a:ext uri="{28A0092B-C50C-407E-A947-70E740481C1C}">
                <a14:useLocalDpi xmlns:a14="http://schemas.microsoft.com/office/drawing/2010/main" val="0"/>
              </a:ext>
            </a:extLst>
          </a:blip>
          <a:srcRect l="770" t="32491" r="1066" b="22667"/>
          <a:stretch/>
        </p:blipFill>
        <p:spPr>
          <a:xfrm>
            <a:off x="83983" y="3898168"/>
            <a:ext cx="8976033" cy="2458183"/>
          </a:xfrm>
          <a:prstGeom prst="rect">
            <a:avLst/>
          </a:prstGeom>
        </p:spPr>
      </p:pic>
      <p:pic>
        <p:nvPicPr>
          <p:cNvPr id="5" name="Picture 4" descr="Screen Shot 2014-10-14 at 9.38.41 PM.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6478" y="1515902"/>
            <a:ext cx="8437546" cy="2173939"/>
          </a:xfrm>
          <a:prstGeom prst="rect">
            <a:avLst/>
          </a:prstGeom>
        </p:spPr>
      </p:pic>
    </p:spTree>
    <p:extLst>
      <p:ext uri="{BB962C8B-B14F-4D97-AF65-F5344CB8AC3E}">
        <p14:creationId xmlns:p14="http://schemas.microsoft.com/office/powerpoint/2010/main" val="106134282"/>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gradFill>
          <a:gsLst>
            <a:gs pos="100000">
              <a:schemeClr val="accent5">
                <a:lumMod val="50000"/>
              </a:schemeClr>
            </a:gs>
            <a:gs pos="100000">
              <a:schemeClr val="accent5">
                <a:lumMod val="89000"/>
              </a:schemeClr>
            </a:gs>
            <a:gs pos="49000">
              <a:schemeClr val="accent5">
                <a:lumMod val="75000"/>
              </a:schemeClr>
            </a:gs>
            <a:gs pos="100000">
              <a:schemeClr val="accent5">
                <a:lumMod val="70000"/>
              </a:schemeClr>
            </a:gs>
          </a:gsLst>
          <a:path path="shape">
            <a:fillToRect l="50000" t="50000" r="5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282173"/>
            <a:ext cx="7886700" cy="1325563"/>
          </a:xfrm>
        </p:spPr>
        <p:txBody>
          <a:bodyPr>
            <a:normAutofit fontScale="90000"/>
          </a:bodyPr>
          <a:lstStyle/>
          <a:p>
            <a:pPr algn="ctr"/>
            <a:r>
              <a:rPr lang="en-US" sz="4050" dirty="0">
                <a:solidFill>
                  <a:schemeClr val="bg1"/>
                </a:solidFill>
              </a:rPr>
              <a:t/>
            </a:r>
            <a:br>
              <a:rPr lang="en-US" sz="4050" dirty="0">
                <a:solidFill>
                  <a:schemeClr val="bg1"/>
                </a:solidFill>
              </a:rPr>
            </a:br>
            <a:r>
              <a:rPr lang="en-US" sz="4050" dirty="0" smtClean="0">
                <a:solidFill>
                  <a:schemeClr val="bg1"/>
                </a:solidFill>
              </a:rPr>
              <a:t>CDC Enhanced Guidance:</a:t>
            </a:r>
            <a:br>
              <a:rPr lang="en-US" sz="4050" dirty="0" smtClean="0">
                <a:solidFill>
                  <a:schemeClr val="bg1"/>
                </a:solidFill>
              </a:rPr>
            </a:br>
            <a:r>
              <a:rPr lang="en-US" sz="4050" dirty="0" smtClean="0">
                <a:solidFill>
                  <a:schemeClr val="bg1"/>
                </a:solidFill>
              </a:rPr>
              <a:t>EVD Personal </a:t>
            </a:r>
            <a:r>
              <a:rPr lang="en-US" sz="4050" dirty="0">
                <a:solidFill>
                  <a:schemeClr val="bg1"/>
                </a:solidFill>
              </a:rPr>
              <a:t>Protective Equipment</a:t>
            </a:r>
            <a:br>
              <a:rPr lang="en-US" sz="4050" dirty="0">
                <a:solidFill>
                  <a:schemeClr val="bg1"/>
                </a:solidFill>
              </a:rPr>
            </a:br>
            <a:endParaRPr lang="en-US" sz="4050" dirty="0">
              <a:solidFill>
                <a:schemeClr val="bg1"/>
              </a:solidFill>
            </a:endParaRPr>
          </a:p>
        </p:txBody>
      </p:sp>
      <p:sp>
        <p:nvSpPr>
          <p:cNvPr id="7" name="Content Placeholder 6"/>
          <p:cNvSpPr>
            <a:spLocks noGrp="1"/>
          </p:cNvSpPr>
          <p:nvPr>
            <p:ph idx="1"/>
          </p:nvPr>
        </p:nvSpPr>
        <p:spPr>
          <a:xfrm>
            <a:off x="292608" y="1499616"/>
            <a:ext cx="8461248" cy="4913376"/>
          </a:xfrm>
        </p:spPr>
        <p:txBody>
          <a:bodyPr>
            <a:normAutofit fontScale="25000" lnSpcReduction="20000"/>
          </a:bodyPr>
          <a:lstStyle/>
          <a:p>
            <a:pPr lvl="0"/>
            <a:endParaRPr lang="en-US" sz="9600" dirty="0" smtClean="0">
              <a:solidFill>
                <a:schemeClr val="bg1"/>
              </a:solidFill>
            </a:endParaRPr>
          </a:p>
          <a:p>
            <a:pPr lvl="0"/>
            <a:r>
              <a:rPr lang="en-US" sz="9600" dirty="0" smtClean="0">
                <a:solidFill>
                  <a:schemeClr val="bg1"/>
                </a:solidFill>
              </a:rPr>
              <a:t>Lessons learned from experience of US hospitals:</a:t>
            </a:r>
          </a:p>
          <a:p>
            <a:pPr lvl="1"/>
            <a:r>
              <a:rPr lang="en-US" sz="9200" dirty="0" smtClean="0">
                <a:solidFill>
                  <a:schemeClr val="bg1"/>
                </a:solidFill>
              </a:rPr>
              <a:t>Rigorous and repeated training</a:t>
            </a:r>
          </a:p>
          <a:p>
            <a:pPr lvl="1"/>
            <a:r>
              <a:rPr lang="en-US" sz="9200" dirty="0" smtClean="0">
                <a:solidFill>
                  <a:schemeClr val="bg1"/>
                </a:solidFill>
              </a:rPr>
              <a:t>No </a:t>
            </a:r>
            <a:r>
              <a:rPr lang="en-US" sz="9200" dirty="0">
                <a:solidFill>
                  <a:schemeClr val="bg1"/>
                </a:solidFill>
              </a:rPr>
              <a:t>skin exposure when PPE is </a:t>
            </a:r>
            <a:r>
              <a:rPr lang="en-US" sz="9200" dirty="0" smtClean="0">
                <a:solidFill>
                  <a:schemeClr val="bg1"/>
                </a:solidFill>
              </a:rPr>
              <a:t>worn</a:t>
            </a:r>
            <a:endParaRPr lang="en-US" sz="9200" dirty="0">
              <a:solidFill>
                <a:schemeClr val="bg1"/>
              </a:solidFill>
            </a:endParaRPr>
          </a:p>
          <a:p>
            <a:pPr lvl="1"/>
            <a:r>
              <a:rPr lang="en-US" sz="9200" dirty="0">
                <a:solidFill>
                  <a:schemeClr val="bg1"/>
                </a:solidFill>
              </a:rPr>
              <a:t>Trained </a:t>
            </a:r>
            <a:r>
              <a:rPr lang="en-US" sz="9200" dirty="0" smtClean="0">
                <a:solidFill>
                  <a:schemeClr val="bg1"/>
                </a:solidFill>
              </a:rPr>
              <a:t>monitor </a:t>
            </a:r>
            <a:r>
              <a:rPr lang="en-US" sz="9200" dirty="0">
                <a:solidFill>
                  <a:schemeClr val="bg1"/>
                </a:solidFill>
              </a:rPr>
              <a:t>to observe and </a:t>
            </a:r>
            <a:r>
              <a:rPr lang="en-US" sz="9200" dirty="0" smtClean="0">
                <a:solidFill>
                  <a:schemeClr val="bg1"/>
                </a:solidFill>
              </a:rPr>
              <a:t>supervise</a:t>
            </a:r>
            <a:endParaRPr lang="en-US" sz="9200" dirty="0">
              <a:solidFill>
                <a:schemeClr val="bg1"/>
              </a:solidFill>
            </a:endParaRPr>
          </a:p>
          <a:p>
            <a:pPr lvl="1"/>
            <a:r>
              <a:rPr lang="en-US" sz="9200" dirty="0" smtClean="0">
                <a:solidFill>
                  <a:schemeClr val="bg1"/>
                </a:solidFill>
              </a:rPr>
              <a:t>Selection </a:t>
            </a:r>
            <a:r>
              <a:rPr lang="en-US" sz="9200" dirty="0">
                <a:solidFill>
                  <a:schemeClr val="bg1"/>
                </a:solidFill>
              </a:rPr>
              <a:t>and use of </a:t>
            </a:r>
            <a:r>
              <a:rPr lang="en-US" sz="9200" dirty="0" smtClean="0">
                <a:solidFill>
                  <a:schemeClr val="bg1"/>
                </a:solidFill>
              </a:rPr>
              <a:t>PPE</a:t>
            </a:r>
            <a:br>
              <a:rPr lang="en-US" sz="9200" dirty="0" smtClean="0">
                <a:solidFill>
                  <a:schemeClr val="bg1"/>
                </a:solidFill>
              </a:rPr>
            </a:br>
            <a:endParaRPr lang="en-US" sz="9200" dirty="0" smtClean="0">
              <a:solidFill>
                <a:schemeClr val="bg1"/>
              </a:solidFill>
            </a:endParaRPr>
          </a:p>
          <a:p>
            <a:pPr lvl="2"/>
            <a:r>
              <a:rPr lang="en-US" sz="8800" dirty="0">
                <a:solidFill>
                  <a:schemeClr val="bg1"/>
                </a:solidFill>
              </a:rPr>
              <a:t>Use of PAPR with a full face shield, </a:t>
            </a:r>
            <a:r>
              <a:rPr lang="en-US" sz="8800" dirty="0" smtClean="0">
                <a:solidFill>
                  <a:schemeClr val="bg1"/>
                </a:solidFill>
              </a:rPr>
              <a:t>helmet </a:t>
            </a:r>
            <a:r>
              <a:rPr lang="en-US" sz="8800" dirty="0">
                <a:solidFill>
                  <a:schemeClr val="bg1"/>
                </a:solidFill>
              </a:rPr>
              <a:t>or headpiece </a:t>
            </a:r>
            <a:r>
              <a:rPr lang="en-US" sz="8800" b="1" u="sng" dirty="0">
                <a:solidFill>
                  <a:schemeClr val="bg1"/>
                </a:solidFill>
              </a:rPr>
              <a:t>OR</a:t>
            </a:r>
            <a:r>
              <a:rPr lang="en-US" sz="8800" b="1" dirty="0">
                <a:solidFill>
                  <a:schemeClr val="bg1"/>
                </a:solidFill>
              </a:rPr>
              <a:t> </a:t>
            </a:r>
            <a:r>
              <a:rPr lang="en-US" sz="8800" dirty="0">
                <a:solidFill>
                  <a:schemeClr val="bg1"/>
                </a:solidFill>
              </a:rPr>
              <a:t>single use (disposable) N95 respirator in combination with single-use (disposable) surgical hood extending to shoulders and single-use (disposable) full face shield</a:t>
            </a:r>
            <a:r>
              <a:rPr lang="en-US" sz="8800" dirty="0" smtClean="0">
                <a:solidFill>
                  <a:schemeClr val="bg1"/>
                </a:solidFill>
              </a:rPr>
              <a:t>.</a:t>
            </a:r>
            <a:br>
              <a:rPr lang="en-US" sz="8800" dirty="0" smtClean="0">
                <a:solidFill>
                  <a:schemeClr val="bg1"/>
                </a:solidFill>
              </a:rPr>
            </a:br>
            <a:endParaRPr lang="en-US" sz="8800" dirty="0" smtClean="0">
              <a:solidFill>
                <a:schemeClr val="bg1"/>
              </a:solidFill>
            </a:endParaRPr>
          </a:p>
          <a:p>
            <a:pPr lvl="2"/>
            <a:r>
              <a:rPr lang="en-US" sz="8800" dirty="0">
                <a:solidFill>
                  <a:schemeClr val="bg1"/>
                </a:solidFill>
              </a:rPr>
              <a:t>Single-use (disposable), fluid-resistant or impermeable apron that covers the torso to the level of the mid-calf should be used if patients with EVD have vomiting or diarrhea. An apron provides additional protection against exposure of the front of the body to body fluids or excrement</a:t>
            </a:r>
            <a:r>
              <a:rPr lang="en-US" sz="8800" dirty="0" smtClean="0">
                <a:solidFill>
                  <a:schemeClr val="bg1"/>
                </a:solidFill>
              </a:rPr>
              <a:t>.</a:t>
            </a:r>
            <a:endParaRPr lang="en-US" sz="8800" dirty="0">
              <a:solidFill>
                <a:schemeClr val="bg1"/>
              </a:solidFill>
            </a:endParaRPr>
          </a:p>
        </p:txBody>
      </p:sp>
    </p:spTree>
    <p:extLst>
      <p:ext uri="{BB962C8B-B14F-4D97-AF65-F5344CB8AC3E}">
        <p14:creationId xmlns:p14="http://schemas.microsoft.com/office/powerpoint/2010/main" val="1691551520"/>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gradFill>
          <a:gsLst>
            <a:gs pos="100000">
              <a:schemeClr val="accent5">
                <a:lumMod val="50000"/>
              </a:schemeClr>
            </a:gs>
            <a:gs pos="100000">
              <a:schemeClr val="accent5">
                <a:lumMod val="89000"/>
              </a:schemeClr>
            </a:gs>
            <a:gs pos="49000">
              <a:schemeClr val="accent5">
                <a:lumMod val="75000"/>
              </a:schemeClr>
            </a:gs>
            <a:gs pos="100000">
              <a:schemeClr val="accent5">
                <a:lumMod val="70000"/>
              </a:schemeClr>
            </a:gs>
          </a:gsLst>
          <a:path path="shape">
            <a:fillToRect l="50000" t="50000" r="5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sz="4050" dirty="0">
                <a:solidFill>
                  <a:schemeClr val="bg1"/>
                </a:solidFill>
              </a:rPr>
              <a:t/>
            </a:r>
            <a:br>
              <a:rPr lang="en-US" sz="4050" dirty="0">
                <a:solidFill>
                  <a:schemeClr val="bg1"/>
                </a:solidFill>
              </a:rPr>
            </a:br>
            <a:r>
              <a:rPr lang="en-US" sz="4900" dirty="0">
                <a:solidFill>
                  <a:schemeClr val="bg1"/>
                </a:solidFill>
              </a:rPr>
              <a:t>Administrative Controls</a:t>
            </a:r>
            <a:br>
              <a:rPr lang="en-US" sz="4900" dirty="0">
                <a:solidFill>
                  <a:schemeClr val="bg1"/>
                </a:solidFill>
              </a:rPr>
            </a:br>
            <a:endParaRPr lang="en-US" sz="4900" dirty="0">
              <a:solidFill>
                <a:schemeClr val="bg1"/>
              </a:solidFill>
            </a:endParaRPr>
          </a:p>
        </p:txBody>
      </p:sp>
      <p:sp>
        <p:nvSpPr>
          <p:cNvPr id="7" name="Content Placeholder 6"/>
          <p:cNvSpPr>
            <a:spLocks noGrp="1"/>
          </p:cNvSpPr>
          <p:nvPr>
            <p:ph idx="1"/>
          </p:nvPr>
        </p:nvSpPr>
        <p:spPr>
          <a:xfrm>
            <a:off x="377952" y="1773681"/>
            <a:ext cx="8327136" cy="4127247"/>
          </a:xfrm>
        </p:spPr>
        <p:txBody>
          <a:bodyPr>
            <a:normAutofit fontScale="92500" lnSpcReduction="10000"/>
          </a:bodyPr>
          <a:lstStyle/>
          <a:p>
            <a:r>
              <a:rPr lang="en-US" sz="3300" dirty="0" smtClean="0">
                <a:solidFill>
                  <a:schemeClr val="bg1"/>
                </a:solidFill>
              </a:rPr>
              <a:t>Designated site </a:t>
            </a:r>
            <a:r>
              <a:rPr lang="en-US" sz="3300" dirty="0">
                <a:solidFill>
                  <a:schemeClr val="bg1"/>
                </a:solidFill>
              </a:rPr>
              <a:t>m</a:t>
            </a:r>
            <a:r>
              <a:rPr lang="en-US" sz="3300" dirty="0" smtClean="0">
                <a:solidFill>
                  <a:schemeClr val="bg1"/>
                </a:solidFill>
              </a:rPr>
              <a:t>anagers</a:t>
            </a:r>
          </a:p>
          <a:p>
            <a:r>
              <a:rPr lang="en-US" sz="3300" dirty="0" smtClean="0">
                <a:solidFill>
                  <a:schemeClr val="bg1"/>
                </a:solidFill>
              </a:rPr>
              <a:t>Triage protocols</a:t>
            </a:r>
          </a:p>
          <a:p>
            <a:r>
              <a:rPr lang="en-US" sz="3300" dirty="0" smtClean="0">
                <a:solidFill>
                  <a:schemeClr val="bg1"/>
                </a:solidFill>
              </a:rPr>
              <a:t>Identify critical </a:t>
            </a:r>
            <a:r>
              <a:rPr lang="en-US" sz="3300" dirty="0">
                <a:solidFill>
                  <a:schemeClr val="bg1"/>
                </a:solidFill>
              </a:rPr>
              <a:t>p</a:t>
            </a:r>
            <a:r>
              <a:rPr lang="en-US" sz="3300" dirty="0" smtClean="0">
                <a:solidFill>
                  <a:schemeClr val="bg1"/>
                </a:solidFill>
              </a:rPr>
              <a:t>atient </a:t>
            </a:r>
            <a:r>
              <a:rPr lang="en-US" sz="3300" dirty="0">
                <a:solidFill>
                  <a:schemeClr val="bg1"/>
                </a:solidFill>
              </a:rPr>
              <a:t>c</a:t>
            </a:r>
            <a:r>
              <a:rPr lang="en-US" sz="3300" dirty="0" smtClean="0">
                <a:solidFill>
                  <a:schemeClr val="bg1"/>
                </a:solidFill>
              </a:rPr>
              <a:t>are functions </a:t>
            </a:r>
          </a:p>
          <a:p>
            <a:r>
              <a:rPr lang="en-US" sz="3300" dirty="0" smtClean="0">
                <a:solidFill>
                  <a:schemeClr val="bg1"/>
                </a:solidFill>
              </a:rPr>
              <a:t>Identify essential </a:t>
            </a:r>
            <a:r>
              <a:rPr lang="en-US" sz="3300" dirty="0">
                <a:solidFill>
                  <a:schemeClr val="bg1"/>
                </a:solidFill>
              </a:rPr>
              <a:t>h</a:t>
            </a:r>
            <a:r>
              <a:rPr lang="en-US" sz="3300" dirty="0" smtClean="0">
                <a:solidFill>
                  <a:schemeClr val="bg1"/>
                </a:solidFill>
              </a:rPr>
              <a:t>ealthcare </a:t>
            </a:r>
            <a:r>
              <a:rPr lang="en-US" sz="3300" dirty="0">
                <a:solidFill>
                  <a:schemeClr val="bg1"/>
                </a:solidFill>
              </a:rPr>
              <a:t>w</a:t>
            </a:r>
            <a:r>
              <a:rPr lang="en-US" sz="3300" dirty="0" smtClean="0">
                <a:solidFill>
                  <a:schemeClr val="bg1"/>
                </a:solidFill>
              </a:rPr>
              <a:t>orkers</a:t>
            </a:r>
          </a:p>
          <a:p>
            <a:r>
              <a:rPr lang="en-US" sz="3300" dirty="0" smtClean="0">
                <a:solidFill>
                  <a:schemeClr val="bg1"/>
                </a:solidFill>
              </a:rPr>
              <a:t>TRAINING and PRACTICE for safe care of the Ebola patient</a:t>
            </a:r>
          </a:p>
          <a:p>
            <a:pPr lvl="1"/>
            <a:r>
              <a:rPr lang="en-US" sz="2800" dirty="0" smtClean="0">
                <a:solidFill>
                  <a:schemeClr val="bg1"/>
                </a:solidFill>
              </a:rPr>
              <a:t>Standard precautions and isolation </a:t>
            </a:r>
            <a:r>
              <a:rPr lang="en-US" sz="2800" dirty="0">
                <a:solidFill>
                  <a:schemeClr val="bg1"/>
                </a:solidFill>
              </a:rPr>
              <a:t>p</a:t>
            </a:r>
            <a:r>
              <a:rPr lang="en-US" sz="2800" dirty="0" smtClean="0">
                <a:solidFill>
                  <a:schemeClr val="bg1"/>
                </a:solidFill>
              </a:rPr>
              <a:t>rocedures</a:t>
            </a:r>
          </a:p>
          <a:p>
            <a:pPr lvl="1"/>
            <a:r>
              <a:rPr lang="en-US" sz="2800" dirty="0" smtClean="0">
                <a:solidFill>
                  <a:schemeClr val="bg1"/>
                </a:solidFill>
              </a:rPr>
              <a:t>Use of personal </a:t>
            </a:r>
            <a:r>
              <a:rPr lang="en-US" sz="2800" dirty="0">
                <a:solidFill>
                  <a:schemeClr val="bg1"/>
                </a:solidFill>
              </a:rPr>
              <a:t>p</a:t>
            </a:r>
            <a:r>
              <a:rPr lang="en-US" sz="2800" dirty="0" smtClean="0">
                <a:solidFill>
                  <a:schemeClr val="bg1"/>
                </a:solidFill>
              </a:rPr>
              <a:t>rotective </a:t>
            </a:r>
            <a:r>
              <a:rPr lang="en-US" sz="2800" dirty="0">
                <a:solidFill>
                  <a:schemeClr val="bg1"/>
                </a:solidFill>
              </a:rPr>
              <a:t>e</a:t>
            </a:r>
            <a:r>
              <a:rPr lang="en-US" sz="2800" dirty="0" smtClean="0">
                <a:solidFill>
                  <a:schemeClr val="bg1"/>
                </a:solidFill>
              </a:rPr>
              <a:t>quipment</a:t>
            </a:r>
          </a:p>
          <a:p>
            <a:pPr lvl="1"/>
            <a:r>
              <a:rPr lang="en-US" sz="2800" dirty="0" smtClean="0">
                <a:solidFill>
                  <a:schemeClr val="bg1"/>
                </a:solidFill>
              </a:rPr>
              <a:t>Healthcare personnel monitoring</a:t>
            </a:r>
            <a:endParaRPr lang="en-US" sz="2800" dirty="0">
              <a:solidFill>
                <a:schemeClr val="bg1"/>
              </a:solidFill>
            </a:endParaRPr>
          </a:p>
        </p:txBody>
      </p:sp>
    </p:spTree>
    <p:extLst>
      <p:ext uri="{BB962C8B-B14F-4D97-AF65-F5344CB8AC3E}">
        <p14:creationId xmlns:p14="http://schemas.microsoft.com/office/powerpoint/2010/main" val="69262098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gradFill>
          <a:gsLst>
            <a:gs pos="100000">
              <a:schemeClr val="accent5">
                <a:lumMod val="50000"/>
              </a:schemeClr>
            </a:gs>
            <a:gs pos="100000">
              <a:schemeClr val="accent5">
                <a:lumMod val="89000"/>
              </a:schemeClr>
            </a:gs>
            <a:gs pos="49000">
              <a:schemeClr val="accent5">
                <a:lumMod val="75000"/>
              </a:schemeClr>
            </a:gs>
            <a:gs pos="100000">
              <a:schemeClr val="accent5">
                <a:lumMod val="70000"/>
              </a:schemeClr>
            </a:gs>
          </a:gsLst>
          <a:path path="shape">
            <a:fillToRect l="50000" t="50000" r="5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15398" y="126587"/>
            <a:ext cx="7886700" cy="1325563"/>
          </a:xfrm>
        </p:spPr>
        <p:txBody>
          <a:bodyPr>
            <a:normAutofit/>
          </a:bodyPr>
          <a:lstStyle/>
          <a:p>
            <a:pPr algn="ctr"/>
            <a:r>
              <a:rPr lang="en-US" sz="4050" dirty="0">
                <a:solidFill>
                  <a:schemeClr val="bg1"/>
                </a:solidFill>
              </a:rPr>
              <a:t/>
            </a:r>
            <a:br>
              <a:rPr lang="en-US" sz="4050" dirty="0">
                <a:solidFill>
                  <a:schemeClr val="bg1"/>
                </a:solidFill>
              </a:rPr>
            </a:br>
            <a:r>
              <a:rPr lang="en-US" sz="4900" dirty="0">
                <a:solidFill>
                  <a:schemeClr val="bg1"/>
                </a:solidFill>
              </a:rPr>
              <a:t>Work Practice </a:t>
            </a:r>
            <a:r>
              <a:rPr lang="en-US" sz="4900" dirty="0" smtClean="0">
                <a:solidFill>
                  <a:schemeClr val="bg1"/>
                </a:solidFill>
              </a:rPr>
              <a:t>Controls</a:t>
            </a:r>
            <a:endParaRPr lang="en-US" sz="4900" dirty="0">
              <a:solidFill>
                <a:schemeClr val="bg1"/>
              </a:solidFill>
            </a:endParaRPr>
          </a:p>
        </p:txBody>
      </p:sp>
      <p:sp>
        <p:nvSpPr>
          <p:cNvPr id="7" name="Content Placeholder 6"/>
          <p:cNvSpPr>
            <a:spLocks noGrp="1"/>
          </p:cNvSpPr>
          <p:nvPr>
            <p:ph idx="1"/>
          </p:nvPr>
        </p:nvSpPr>
        <p:spPr>
          <a:xfrm>
            <a:off x="536448" y="2018124"/>
            <a:ext cx="8095488" cy="3748691"/>
          </a:xfrm>
        </p:spPr>
        <p:txBody>
          <a:bodyPr>
            <a:normAutofit fontScale="92500" lnSpcReduction="10000"/>
          </a:bodyPr>
          <a:lstStyle/>
          <a:p>
            <a:r>
              <a:rPr lang="en-US" dirty="0" smtClean="0">
                <a:solidFill>
                  <a:schemeClr val="bg1"/>
                </a:solidFill>
              </a:rPr>
              <a:t>Isolate the Ebola patient in an appropriate private room</a:t>
            </a:r>
          </a:p>
          <a:p>
            <a:r>
              <a:rPr lang="en-US" dirty="0" smtClean="0">
                <a:solidFill>
                  <a:schemeClr val="bg1"/>
                </a:solidFill>
              </a:rPr>
              <a:t>Limit the number of healthcare workers</a:t>
            </a:r>
          </a:p>
          <a:p>
            <a:r>
              <a:rPr lang="en-US" dirty="0" smtClean="0">
                <a:solidFill>
                  <a:schemeClr val="bg1"/>
                </a:solidFill>
              </a:rPr>
              <a:t>Monitor patient care area at all times, use a HCP entry and exit log</a:t>
            </a:r>
          </a:p>
          <a:p>
            <a:r>
              <a:rPr lang="en-US" dirty="0" smtClean="0">
                <a:solidFill>
                  <a:schemeClr val="bg1"/>
                </a:solidFill>
              </a:rPr>
              <a:t>Use a trained observers to watch HCP for possible exposures during patient care and during donning and doffing of PPE</a:t>
            </a:r>
          </a:p>
          <a:p>
            <a:r>
              <a:rPr lang="en-US" dirty="0" smtClean="0">
                <a:solidFill>
                  <a:schemeClr val="bg1"/>
                </a:solidFill>
              </a:rPr>
              <a:t>Take sufficient time to put on and remove PPE</a:t>
            </a:r>
          </a:p>
          <a:p>
            <a:r>
              <a:rPr lang="en-US" dirty="0" smtClean="0">
                <a:solidFill>
                  <a:schemeClr val="bg1"/>
                </a:solidFill>
              </a:rPr>
              <a:t>Ensure environmental cleaning and surface disinfection</a:t>
            </a:r>
            <a:endParaRPr lang="en-US" dirty="0">
              <a:solidFill>
                <a:schemeClr val="bg1"/>
              </a:solidFill>
            </a:endParaRPr>
          </a:p>
        </p:txBody>
      </p:sp>
    </p:spTree>
    <p:extLst>
      <p:ext uri="{BB962C8B-B14F-4D97-AF65-F5344CB8AC3E}">
        <p14:creationId xmlns:p14="http://schemas.microsoft.com/office/powerpoint/2010/main" val="1419129801"/>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gradFill>
          <a:gsLst>
            <a:gs pos="100000">
              <a:schemeClr val="accent5">
                <a:lumMod val="50000"/>
              </a:schemeClr>
            </a:gs>
            <a:gs pos="100000">
              <a:schemeClr val="accent5">
                <a:lumMod val="89000"/>
              </a:schemeClr>
            </a:gs>
            <a:gs pos="49000">
              <a:schemeClr val="accent5">
                <a:lumMod val="75000"/>
              </a:schemeClr>
            </a:gs>
            <a:gs pos="100000">
              <a:schemeClr val="accent5">
                <a:lumMod val="70000"/>
              </a:schemeClr>
            </a:gs>
          </a:gsLst>
          <a:path path="shape">
            <a:fillToRect l="50000" t="50000" r="50000" b="50000"/>
          </a:path>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13158" y="566928"/>
            <a:ext cx="8046641" cy="933451"/>
          </a:xfrm>
        </p:spPr>
        <p:txBody>
          <a:bodyPr>
            <a:noAutofit/>
          </a:bodyPr>
          <a:lstStyle/>
          <a:p>
            <a:r>
              <a:rPr lang="en-US" sz="4400" dirty="0" smtClean="0">
                <a:solidFill>
                  <a:schemeClr val="bg1"/>
                </a:solidFill>
              </a:rPr>
              <a:t>Rationale for </a:t>
            </a:r>
            <a:r>
              <a:rPr lang="en-US" sz="4400" dirty="0">
                <a:solidFill>
                  <a:schemeClr val="bg1"/>
                </a:solidFill>
              </a:rPr>
              <a:t>M</a:t>
            </a:r>
            <a:r>
              <a:rPr lang="en-US" sz="4400" dirty="0" smtClean="0">
                <a:solidFill>
                  <a:schemeClr val="bg1"/>
                </a:solidFill>
              </a:rPr>
              <a:t>onitoring  HCP</a:t>
            </a:r>
            <a:endParaRPr lang="en-US" sz="4400" dirty="0">
              <a:solidFill>
                <a:schemeClr val="bg1"/>
              </a:solidFill>
            </a:endParaRPr>
          </a:p>
        </p:txBody>
      </p:sp>
      <p:sp>
        <p:nvSpPr>
          <p:cNvPr id="3" name="Subtitle 2"/>
          <p:cNvSpPr>
            <a:spLocks noGrp="1"/>
          </p:cNvSpPr>
          <p:nvPr>
            <p:ph type="subTitle" idx="1"/>
          </p:nvPr>
        </p:nvSpPr>
        <p:spPr>
          <a:xfrm>
            <a:off x="329184" y="1810512"/>
            <a:ext cx="8400288" cy="3883152"/>
          </a:xfrm>
        </p:spPr>
        <p:txBody>
          <a:bodyPr>
            <a:noAutofit/>
          </a:bodyPr>
          <a:lstStyle/>
          <a:p>
            <a:pPr marL="342900" indent="-342900" algn="l">
              <a:buFont typeface="Arial" panose="020B0604020202020204" pitchFamily="34" charset="0"/>
              <a:buChar char="•"/>
            </a:pPr>
            <a:r>
              <a:rPr lang="en-US" dirty="0" smtClean="0">
                <a:solidFill>
                  <a:schemeClr val="bg1"/>
                </a:solidFill>
              </a:rPr>
              <a:t>Potential for unrecognized breaches in infection control and the high risk of coming into contact with blood or bodily fluids of sick patients</a:t>
            </a:r>
          </a:p>
          <a:p>
            <a:pPr algn="l"/>
            <a:endParaRPr lang="en-US" dirty="0" smtClean="0">
              <a:solidFill>
                <a:schemeClr val="bg1"/>
              </a:solidFill>
            </a:endParaRPr>
          </a:p>
          <a:p>
            <a:pPr marL="342900" indent="-342900" algn="l">
              <a:buFont typeface="Arial" panose="020B0604020202020204" pitchFamily="34" charset="0"/>
              <a:buChar char="•"/>
            </a:pPr>
            <a:r>
              <a:rPr lang="en-US" dirty="0" smtClean="0">
                <a:solidFill>
                  <a:schemeClr val="bg1"/>
                </a:solidFill>
              </a:rPr>
              <a:t>Allows </a:t>
            </a:r>
            <a:r>
              <a:rPr lang="en-US" dirty="0">
                <a:solidFill>
                  <a:schemeClr val="bg1"/>
                </a:solidFill>
              </a:rPr>
              <a:t>for immediate exclusion, </a:t>
            </a:r>
            <a:r>
              <a:rPr lang="en-US" dirty="0" smtClean="0">
                <a:solidFill>
                  <a:schemeClr val="bg1"/>
                </a:solidFill>
              </a:rPr>
              <a:t>isolation, </a:t>
            </a:r>
            <a:r>
              <a:rPr lang="en-US" dirty="0">
                <a:solidFill>
                  <a:schemeClr val="bg1"/>
                </a:solidFill>
              </a:rPr>
              <a:t>and early treatment of </a:t>
            </a:r>
            <a:r>
              <a:rPr lang="en-US" dirty="0" smtClean="0">
                <a:solidFill>
                  <a:schemeClr val="bg1"/>
                </a:solidFill>
              </a:rPr>
              <a:t>suspect cases among HCP</a:t>
            </a:r>
          </a:p>
          <a:p>
            <a:pPr algn="l"/>
            <a:endParaRPr lang="en-US" dirty="0" smtClean="0">
              <a:solidFill>
                <a:schemeClr val="bg1"/>
              </a:solidFill>
            </a:endParaRPr>
          </a:p>
          <a:p>
            <a:pPr marL="342900" indent="-342900" algn="l">
              <a:buFont typeface="Arial" panose="020B0604020202020204" pitchFamily="34" charset="0"/>
              <a:buChar char="•"/>
            </a:pPr>
            <a:r>
              <a:rPr lang="en-US" dirty="0" smtClean="0">
                <a:solidFill>
                  <a:schemeClr val="bg1"/>
                </a:solidFill>
                <a:cs typeface="Times New Roman" panose="02020603050405020304" pitchFamily="18" charset="0"/>
              </a:rPr>
              <a:t>Goal is to assure </a:t>
            </a:r>
            <a:r>
              <a:rPr lang="en-US" dirty="0">
                <a:solidFill>
                  <a:schemeClr val="bg1"/>
                </a:solidFill>
                <a:cs typeface="Times New Roman" panose="02020603050405020304" pitchFamily="18" charset="0"/>
              </a:rPr>
              <a:t>daily monitoring, </a:t>
            </a:r>
            <a:r>
              <a:rPr lang="en-US" dirty="0" smtClean="0">
                <a:solidFill>
                  <a:schemeClr val="bg1"/>
                </a:solidFill>
                <a:cs typeface="Times New Roman" panose="02020603050405020304" pitchFamily="18" charset="0"/>
              </a:rPr>
              <a:t>assure </a:t>
            </a:r>
            <a:r>
              <a:rPr lang="en-US" dirty="0">
                <a:solidFill>
                  <a:schemeClr val="bg1"/>
                </a:solidFill>
                <a:cs typeface="Times New Roman" panose="02020603050405020304" pitchFamily="18" charset="0"/>
              </a:rPr>
              <a:t>HCP and community safety, </a:t>
            </a:r>
            <a:r>
              <a:rPr lang="en-US" dirty="0" smtClean="0">
                <a:solidFill>
                  <a:schemeClr val="bg1"/>
                </a:solidFill>
                <a:cs typeface="Times New Roman" panose="02020603050405020304" pitchFamily="18" charset="0"/>
              </a:rPr>
              <a:t>conduct </a:t>
            </a:r>
            <a:r>
              <a:rPr lang="en-US" dirty="0">
                <a:solidFill>
                  <a:schemeClr val="bg1"/>
                </a:solidFill>
                <a:cs typeface="Times New Roman" panose="02020603050405020304" pitchFamily="18" charset="0"/>
              </a:rPr>
              <a:t>monitoring without unduly burdening </a:t>
            </a:r>
            <a:r>
              <a:rPr lang="en-US" dirty="0" smtClean="0">
                <a:solidFill>
                  <a:schemeClr val="bg1"/>
                </a:solidFill>
                <a:cs typeface="Times New Roman" panose="02020603050405020304" pitchFamily="18" charset="0"/>
              </a:rPr>
              <a:t>HCP</a:t>
            </a:r>
            <a:endParaRPr lang="en-US" dirty="0">
              <a:solidFill>
                <a:schemeClr val="bg1"/>
              </a:solidFill>
              <a:cs typeface="Times New Roman" panose="02020603050405020304" pitchFamily="18" charset="0"/>
            </a:endParaRPr>
          </a:p>
          <a:p>
            <a:pPr marL="342900" indent="-342900" algn="l">
              <a:buFont typeface="Arial" panose="020B0604020202020204" pitchFamily="34" charset="0"/>
              <a:buChar char="•"/>
            </a:pPr>
            <a:endParaRPr lang="en-US" dirty="0">
              <a:solidFill>
                <a:schemeClr val="bg1"/>
              </a:solidFill>
            </a:endParaRPr>
          </a:p>
        </p:txBody>
      </p:sp>
    </p:spTree>
    <p:extLst>
      <p:ext uri="{BB962C8B-B14F-4D97-AF65-F5344CB8AC3E}">
        <p14:creationId xmlns:p14="http://schemas.microsoft.com/office/powerpoint/2010/main" val="213289602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effectLst>
                  <a:outerShdw blurRad="38100" dist="38100" dir="2700000" algn="tl">
                    <a:srgbClr val="000000">
                      <a:alpha val="43137"/>
                    </a:srgbClr>
                  </a:outerShdw>
                </a:effectLst>
              </a:rPr>
              <a:t>Background on Ebola </a:t>
            </a:r>
            <a:endParaRPr 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11339888"/>
      </p:ext>
    </p:extLst>
  </p:cSld>
  <p:clrMapOvr>
    <a:masterClrMapping/>
  </p:clrMapOvr>
  <p:transition>
    <p:fade/>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gradFill>
          <a:gsLst>
            <a:gs pos="100000">
              <a:schemeClr val="accent5">
                <a:lumMod val="50000"/>
              </a:schemeClr>
            </a:gs>
            <a:gs pos="100000">
              <a:schemeClr val="accent5">
                <a:lumMod val="89000"/>
              </a:schemeClr>
            </a:gs>
            <a:gs pos="49000">
              <a:schemeClr val="accent5">
                <a:lumMod val="75000"/>
              </a:schemeClr>
            </a:gs>
            <a:gs pos="100000">
              <a:schemeClr val="accent5">
                <a:lumMod val="70000"/>
              </a:schemeClr>
            </a:gs>
          </a:gsLst>
          <a:path path="shape">
            <a:fillToRect l="50000" t="50000" r="5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07631" y="581639"/>
            <a:ext cx="7886700" cy="994172"/>
          </a:xfrm>
        </p:spPr>
        <p:txBody>
          <a:bodyPr>
            <a:normAutofit fontScale="90000"/>
          </a:bodyPr>
          <a:lstStyle/>
          <a:p>
            <a:pPr algn="ctr"/>
            <a:r>
              <a:rPr lang="en-US" dirty="0" smtClean="0">
                <a:solidFill>
                  <a:schemeClr val="bg1"/>
                </a:solidFill>
                <a:cs typeface="Times New Roman" panose="02020603050405020304" pitchFamily="18" charset="0"/>
              </a:rPr>
              <a:t>Commissioner’s Order </a:t>
            </a:r>
            <a:br>
              <a:rPr lang="en-US" dirty="0" smtClean="0">
                <a:solidFill>
                  <a:schemeClr val="bg1"/>
                </a:solidFill>
                <a:cs typeface="Times New Roman" panose="02020603050405020304" pitchFamily="18" charset="0"/>
              </a:rPr>
            </a:br>
            <a:r>
              <a:rPr lang="en-US" dirty="0" smtClean="0">
                <a:solidFill>
                  <a:schemeClr val="bg1"/>
                </a:solidFill>
                <a:cs typeface="Times New Roman" panose="02020603050405020304" pitchFamily="18" charset="0"/>
              </a:rPr>
              <a:t>October 16, 2014</a:t>
            </a:r>
            <a:endParaRPr lang="en-US" dirty="0">
              <a:solidFill>
                <a:schemeClr val="bg1"/>
              </a:solidFill>
              <a:cs typeface="Times New Roman" panose="02020603050405020304" pitchFamily="18" charset="0"/>
            </a:endParaRPr>
          </a:p>
        </p:txBody>
      </p:sp>
      <p:sp>
        <p:nvSpPr>
          <p:cNvPr id="4" name="Content Placeholder 2"/>
          <p:cNvSpPr>
            <a:spLocks noGrp="1"/>
          </p:cNvSpPr>
          <p:nvPr>
            <p:ph idx="1"/>
          </p:nvPr>
        </p:nvSpPr>
        <p:spPr>
          <a:xfrm>
            <a:off x="160616" y="2159574"/>
            <a:ext cx="8834094" cy="4055695"/>
          </a:xfrm>
        </p:spPr>
        <p:txBody>
          <a:bodyPr>
            <a:noAutofit/>
          </a:bodyPr>
          <a:lstStyle/>
          <a:p>
            <a:pPr lvl="1"/>
            <a:r>
              <a:rPr lang="en-US" dirty="0" smtClean="0">
                <a:solidFill>
                  <a:schemeClr val="bg1"/>
                </a:solidFill>
                <a:cs typeface="Times New Roman" panose="02020603050405020304" pitchFamily="18" charset="0"/>
              </a:rPr>
              <a:t>Covered entities must maintain </a:t>
            </a:r>
            <a:r>
              <a:rPr lang="en-US" dirty="0">
                <a:solidFill>
                  <a:schemeClr val="bg1"/>
                </a:solidFill>
                <a:cs typeface="Times New Roman" panose="02020603050405020304" pitchFamily="18" charset="0"/>
              </a:rPr>
              <a:t>a log of all personnel coming into contact with a Patient or a Patient’s area or equipment, regardless of the level of PPE </a:t>
            </a:r>
            <a:r>
              <a:rPr lang="en-US" dirty="0" smtClean="0">
                <a:solidFill>
                  <a:schemeClr val="bg1"/>
                </a:solidFill>
                <a:cs typeface="Times New Roman" panose="02020603050405020304" pitchFamily="18" charset="0"/>
              </a:rPr>
              <a:t>worn</a:t>
            </a:r>
          </a:p>
          <a:p>
            <a:pPr lvl="1"/>
            <a:endParaRPr lang="en-US" dirty="0">
              <a:solidFill>
                <a:schemeClr val="bg1"/>
              </a:solidFill>
              <a:cs typeface="Times New Roman" panose="02020603050405020304" pitchFamily="18" charset="0"/>
            </a:endParaRPr>
          </a:p>
          <a:p>
            <a:pPr lvl="1"/>
            <a:r>
              <a:rPr lang="en-US" dirty="0" smtClean="0">
                <a:solidFill>
                  <a:schemeClr val="bg1"/>
                </a:solidFill>
                <a:cs typeface="Times New Roman" panose="02020603050405020304" pitchFamily="18" charset="0"/>
              </a:rPr>
              <a:t>Covered entities shall measure </a:t>
            </a:r>
            <a:r>
              <a:rPr lang="en-US" dirty="0">
                <a:solidFill>
                  <a:schemeClr val="bg1"/>
                </a:solidFill>
                <a:cs typeface="Times New Roman" panose="02020603050405020304" pitchFamily="18" charset="0"/>
              </a:rPr>
              <a:t>the temperature twice daily of all personnel who come in contact with a Patient or a Patient’s area or equipment, including from off-duty personnel</a:t>
            </a:r>
          </a:p>
          <a:p>
            <a:pPr lvl="1"/>
            <a:endParaRPr lang="en-US" dirty="0" smtClean="0">
              <a:solidFill>
                <a:schemeClr val="bg1"/>
              </a:solidFill>
              <a:cs typeface="Times New Roman" panose="02020603050405020304" pitchFamily="18" charset="0"/>
            </a:endParaRPr>
          </a:p>
          <a:p>
            <a:pPr lvl="1"/>
            <a:r>
              <a:rPr lang="en-US" dirty="0" smtClean="0">
                <a:solidFill>
                  <a:schemeClr val="bg1"/>
                </a:solidFill>
                <a:cs typeface="Times New Roman" panose="02020603050405020304" pitchFamily="18" charset="0"/>
              </a:rPr>
              <a:t>The </a:t>
            </a:r>
            <a:r>
              <a:rPr lang="en-US" dirty="0">
                <a:solidFill>
                  <a:schemeClr val="bg1"/>
                </a:solidFill>
                <a:cs typeface="Times New Roman" panose="02020603050405020304" pitchFamily="18" charset="0"/>
              </a:rPr>
              <a:t>log must describe each person’s measured temperatures and any </a:t>
            </a:r>
            <a:r>
              <a:rPr lang="en-US" dirty="0" smtClean="0">
                <a:solidFill>
                  <a:schemeClr val="bg1"/>
                </a:solidFill>
                <a:cs typeface="Times New Roman" panose="02020603050405020304" pitchFamily="18" charset="0"/>
              </a:rPr>
              <a:t>symptoms</a:t>
            </a:r>
          </a:p>
        </p:txBody>
      </p:sp>
    </p:spTree>
    <p:extLst>
      <p:ext uri="{BB962C8B-B14F-4D97-AF65-F5344CB8AC3E}">
        <p14:creationId xmlns:p14="http://schemas.microsoft.com/office/powerpoint/2010/main" val="1464581503"/>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gradFill>
          <a:gsLst>
            <a:gs pos="100000">
              <a:schemeClr val="accent5">
                <a:lumMod val="50000"/>
              </a:schemeClr>
            </a:gs>
            <a:gs pos="100000">
              <a:schemeClr val="accent5">
                <a:lumMod val="89000"/>
              </a:schemeClr>
            </a:gs>
            <a:gs pos="49000">
              <a:schemeClr val="accent5">
                <a:lumMod val="75000"/>
              </a:schemeClr>
            </a:gs>
            <a:gs pos="100000">
              <a:schemeClr val="accent5">
                <a:lumMod val="70000"/>
              </a:schemeClr>
            </a:gs>
          </a:gsLst>
          <a:path path="shape">
            <a:fillToRect l="50000" t="50000" r="50000" b="50000"/>
          </a:path>
        </a:grad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a:bodyPr>
          <a:lstStyle/>
          <a:p>
            <a:pPr algn="ctr"/>
            <a:r>
              <a:rPr lang="en-US" dirty="0" smtClean="0">
                <a:solidFill>
                  <a:schemeClr val="bg1"/>
                </a:solidFill>
                <a:cs typeface="Times New Roman" panose="02020603050405020304" pitchFamily="18" charset="0"/>
              </a:rPr>
              <a:t>Monitoring of </a:t>
            </a:r>
            <a:r>
              <a:rPr lang="en-US" dirty="0">
                <a:solidFill>
                  <a:schemeClr val="bg1"/>
                </a:solidFill>
                <a:cs typeface="Times New Roman" panose="02020603050405020304" pitchFamily="18" charset="0"/>
              </a:rPr>
              <a:t>Persons with Potential Ebola Virus </a:t>
            </a:r>
            <a:r>
              <a:rPr lang="en-US" dirty="0" smtClean="0">
                <a:solidFill>
                  <a:schemeClr val="bg1"/>
                </a:solidFill>
                <a:cs typeface="Times New Roman" panose="02020603050405020304" pitchFamily="18" charset="0"/>
              </a:rPr>
              <a:t>Exposure</a:t>
            </a:r>
            <a:endParaRPr lang="en-US" dirty="0">
              <a:solidFill>
                <a:schemeClr val="bg1"/>
              </a:solidFill>
              <a:cs typeface="Times New Roman" panose="02020603050405020304" pitchFamily="18" charset="0"/>
            </a:endParaRPr>
          </a:p>
        </p:txBody>
      </p:sp>
      <p:sp>
        <p:nvSpPr>
          <p:cNvPr id="3" name="Content Placeholder 2"/>
          <p:cNvSpPr>
            <a:spLocks noGrp="1"/>
          </p:cNvSpPr>
          <p:nvPr>
            <p:ph idx="1"/>
          </p:nvPr>
        </p:nvSpPr>
        <p:spPr>
          <a:xfrm>
            <a:off x="628650" y="2170176"/>
            <a:ext cx="7886700" cy="2698276"/>
          </a:xfrm>
        </p:spPr>
        <p:txBody>
          <a:bodyPr>
            <a:normAutofit fontScale="85000" lnSpcReduction="10000"/>
          </a:bodyPr>
          <a:lstStyle/>
          <a:p>
            <a:r>
              <a:rPr lang="en-US" dirty="0" smtClean="0">
                <a:solidFill>
                  <a:schemeClr val="bg1"/>
                </a:solidFill>
                <a:cs typeface="Times New Roman" panose="02020603050405020304" pitchFamily="18" charset="0"/>
              </a:rPr>
              <a:t>CDC recommends that healthcare </a:t>
            </a:r>
            <a:r>
              <a:rPr lang="en-US" dirty="0">
                <a:solidFill>
                  <a:schemeClr val="bg1"/>
                </a:solidFill>
                <a:cs typeface="Times New Roman" panose="02020603050405020304" pitchFamily="18" charset="0"/>
              </a:rPr>
              <a:t>p</a:t>
            </a:r>
            <a:r>
              <a:rPr lang="en-US" dirty="0" smtClean="0">
                <a:solidFill>
                  <a:schemeClr val="bg1"/>
                </a:solidFill>
                <a:cs typeface="Times New Roman" panose="02020603050405020304" pitchFamily="18" charset="0"/>
              </a:rPr>
              <a:t>ersonnel who provide care to Ebola patients in U.S. facilities, even while wearing appropriate PPE and with no known breaches in infection control, have direct active monitoring</a:t>
            </a:r>
          </a:p>
          <a:p>
            <a:endParaRPr lang="en-US" dirty="0" smtClean="0">
              <a:solidFill>
                <a:schemeClr val="bg1"/>
              </a:solidFill>
              <a:cs typeface="Times New Roman" panose="02020603050405020304" pitchFamily="18" charset="0"/>
            </a:endParaRPr>
          </a:p>
          <a:p>
            <a:r>
              <a:rPr lang="en-US" dirty="0">
                <a:solidFill>
                  <a:schemeClr val="bg1"/>
                </a:solidFill>
                <a:cs typeface="Times New Roman" panose="02020603050405020304" pitchFamily="18" charset="0"/>
              </a:rPr>
              <a:t>Direct active monitoring for fever or other symptoms should continue until 21 days after the last exposure to the patient with </a:t>
            </a:r>
            <a:r>
              <a:rPr lang="en-US" dirty="0" smtClean="0">
                <a:solidFill>
                  <a:schemeClr val="bg1"/>
                </a:solidFill>
                <a:cs typeface="Times New Roman" panose="02020603050405020304" pitchFamily="18" charset="0"/>
              </a:rPr>
              <a:t>EVD</a:t>
            </a:r>
            <a:endParaRPr lang="en-US" dirty="0">
              <a:solidFill>
                <a:schemeClr val="bg1"/>
              </a:solidFill>
              <a:cs typeface="Times New Roman" panose="02020603050405020304" pitchFamily="18" charset="0"/>
            </a:endParaRPr>
          </a:p>
          <a:p>
            <a:pPr marL="0" indent="0">
              <a:buNone/>
            </a:pPr>
            <a:endParaRPr lang="en-US" dirty="0" smtClean="0">
              <a:solidFill>
                <a:schemeClr val="bg1"/>
              </a:solidFill>
              <a:cs typeface="Times New Roman" panose="02020603050405020304" pitchFamily="18" charset="0"/>
            </a:endParaRPr>
          </a:p>
          <a:p>
            <a:endParaRPr lang="en-US" dirty="0" smtClean="0">
              <a:solidFill>
                <a:schemeClr val="bg1"/>
              </a:solidFill>
              <a:cs typeface="Times New Roman" panose="02020603050405020304" pitchFamily="18" charset="0"/>
            </a:endParaRPr>
          </a:p>
          <a:p>
            <a:endParaRPr lang="en-US" dirty="0">
              <a:cs typeface="Times New Roman" panose="02020603050405020304" pitchFamily="18" charset="0"/>
            </a:endParaRPr>
          </a:p>
        </p:txBody>
      </p:sp>
      <p:sp>
        <p:nvSpPr>
          <p:cNvPr id="2" name="TextBox 1"/>
          <p:cNvSpPr txBox="1"/>
          <p:nvPr/>
        </p:nvSpPr>
        <p:spPr>
          <a:xfrm>
            <a:off x="280416" y="5681472"/>
            <a:ext cx="8388096" cy="646331"/>
          </a:xfrm>
          <a:prstGeom prst="rect">
            <a:avLst/>
          </a:prstGeom>
          <a:noFill/>
        </p:spPr>
        <p:txBody>
          <a:bodyPr wrap="square" rtlCol="0">
            <a:spAutoFit/>
          </a:bodyPr>
          <a:lstStyle/>
          <a:p>
            <a:r>
              <a:rPr lang="en-US" dirty="0">
                <a:solidFill>
                  <a:schemeClr val="bg1"/>
                </a:solidFill>
              </a:rPr>
              <a:t>http://www.cdc.gov/vhf/ebola/exposure/monitoring-and-movement-of-persons-with-exposure.html</a:t>
            </a:r>
          </a:p>
        </p:txBody>
      </p:sp>
    </p:spTree>
    <p:extLst>
      <p:ext uri="{BB962C8B-B14F-4D97-AF65-F5344CB8AC3E}">
        <p14:creationId xmlns:p14="http://schemas.microsoft.com/office/powerpoint/2010/main" val="3412271718"/>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gradFill>
          <a:gsLst>
            <a:gs pos="100000">
              <a:schemeClr val="accent5">
                <a:lumMod val="50000"/>
              </a:schemeClr>
            </a:gs>
            <a:gs pos="100000">
              <a:schemeClr val="accent5">
                <a:lumMod val="89000"/>
              </a:schemeClr>
            </a:gs>
            <a:gs pos="49000">
              <a:schemeClr val="accent5">
                <a:lumMod val="75000"/>
              </a:schemeClr>
            </a:gs>
            <a:gs pos="100000">
              <a:schemeClr val="accent5">
                <a:lumMod val="70000"/>
              </a:schemeClr>
            </a:gs>
          </a:gsLst>
          <a:path path="shape">
            <a:fillToRect l="50000" t="50000" r="50000" b="50000"/>
          </a:path>
        </a:grad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341376" y="178629"/>
            <a:ext cx="8400288" cy="1077148"/>
          </a:xfrm>
        </p:spPr>
        <p:txBody>
          <a:bodyPr>
            <a:normAutofit/>
          </a:bodyPr>
          <a:lstStyle/>
          <a:p>
            <a:pPr algn="ctr"/>
            <a:r>
              <a:rPr lang="en-US" dirty="0" smtClean="0">
                <a:solidFill>
                  <a:schemeClr val="bg1"/>
                </a:solidFill>
                <a:cs typeface="Times New Roman" panose="02020603050405020304" pitchFamily="18" charset="0"/>
              </a:rPr>
              <a:t>Healthcare Personnel Exposure Risk</a:t>
            </a:r>
            <a:endParaRPr lang="en-US" dirty="0">
              <a:solidFill>
                <a:schemeClr val="bg1"/>
              </a:solidFill>
              <a:cs typeface="Times New Roman" panose="02020603050405020304" pitchFamily="18" charset="0"/>
            </a:endParaRPr>
          </a:p>
        </p:txBody>
      </p:sp>
      <p:sp>
        <p:nvSpPr>
          <p:cNvPr id="3" name="Content Placeholder 2"/>
          <p:cNvSpPr>
            <a:spLocks noGrp="1"/>
          </p:cNvSpPr>
          <p:nvPr>
            <p:ph idx="1"/>
          </p:nvPr>
        </p:nvSpPr>
        <p:spPr>
          <a:xfrm>
            <a:off x="341376" y="1133856"/>
            <a:ext cx="8400288" cy="5218176"/>
          </a:xfrm>
        </p:spPr>
        <p:txBody>
          <a:bodyPr>
            <a:normAutofit fontScale="47500" lnSpcReduction="20000"/>
          </a:bodyPr>
          <a:lstStyle/>
          <a:p>
            <a:endParaRPr lang="en-US" sz="2900" dirty="0" smtClean="0">
              <a:solidFill>
                <a:schemeClr val="bg1"/>
              </a:solidFill>
              <a:cs typeface="Times New Roman" panose="02020603050405020304" pitchFamily="18" charset="0"/>
            </a:endParaRPr>
          </a:p>
          <a:p>
            <a:r>
              <a:rPr lang="en-US" sz="5100" dirty="0" smtClean="0">
                <a:solidFill>
                  <a:schemeClr val="bg1"/>
                </a:solidFill>
                <a:cs typeface="Times New Roman" panose="02020603050405020304" pitchFamily="18" charset="0"/>
              </a:rPr>
              <a:t>Low (but not zero) risk</a:t>
            </a:r>
          </a:p>
          <a:p>
            <a:pPr lvl="1"/>
            <a:r>
              <a:rPr lang="en-US" sz="4200" dirty="0" smtClean="0">
                <a:solidFill>
                  <a:schemeClr val="bg1"/>
                </a:solidFill>
                <a:cs typeface="Times New Roman" panose="02020603050405020304" pitchFamily="18" charset="0"/>
              </a:rPr>
              <a:t>Healthcare workers who provide care in US facilities while wearing appropriate PPE</a:t>
            </a:r>
          </a:p>
          <a:p>
            <a:pPr lvl="1"/>
            <a:r>
              <a:rPr lang="en-US" sz="4200" dirty="0" smtClean="0">
                <a:solidFill>
                  <a:schemeClr val="bg1"/>
                </a:solidFill>
                <a:cs typeface="Times New Roman" panose="02020603050405020304" pitchFamily="18" charset="0"/>
              </a:rPr>
              <a:t>Direct active monitoring, no travel or activity restrictions if direct active monitoring is conducted</a:t>
            </a:r>
          </a:p>
          <a:p>
            <a:pPr marL="457200" lvl="1" indent="0">
              <a:buNone/>
            </a:pPr>
            <a:endParaRPr lang="en-US" sz="4200" dirty="0" smtClean="0">
              <a:solidFill>
                <a:schemeClr val="bg1"/>
              </a:solidFill>
              <a:cs typeface="Times New Roman" panose="02020603050405020304" pitchFamily="18" charset="0"/>
            </a:endParaRPr>
          </a:p>
          <a:p>
            <a:pPr marL="228600" lvl="1">
              <a:spcBef>
                <a:spcPts val="1000"/>
              </a:spcBef>
            </a:pPr>
            <a:r>
              <a:rPr lang="en-US" sz="5100" dirty="0" smtClean="0">
                <a:solidFill>
                  <a:schemeClr val="bg1"/>
                </a:solidFill>
                <a:cs typeface="Times New Roman" panose="02020603050405020304" pitchFamily="18" charset="0"/>
              </a:rPr>
              <a:t>Some Risk/High Risk (</a:t>
            </a:r>
            <a:r>
              <a:rPr lang="en-US" sz="5100" dirty="0">
                <a:solidFill>
                  <a:schemeClr val="bg1"/>
                </a:solidFill>
                <a:cs typeface="Times New Roman" panose="02020603050405020304" pitchFamily="18" charset="0"/>
              </a:rPr>
              <a:t>HCP subject to activity and movement </a:t>
            </a:r>
            <a:r>
              <a:rPr lang="en-US" sz="5100" dirty="0" smtClean="0">
                <a:solidFill>
                  <a:schemeClr val="bg1"/>
                </a:solidFill>
                <a:cs typeface="Times New Roman" panose="02020603050405020304" pitchFamily="18" charset="0"/>
              </a:rPr>
              <a:t>restrictions)</a:t>
            </a:r>
            <a:endParaRPr lang="en-US" sz="5100" dirty="0">
              <a:solidFill>
                <a:schemeClr val="bg1"/>
              </a:solidFill>
              <a:cs typeface="Times New Roman" panose="02020603050405020304" pitchFamily="18" charset="0"/>
            </a:endParaRPr>
          </a:p>
          <a:p>
            <a:pPr lvl="1"/>
            <a:r>
              <a:rPr lang="en-US" sz="4200" dirty="0">
                <a:solidFill>
                  <a:schemeClr val="bg1"/>
                </a:solidFill>
                <a:cs typeface="Times New Roman" panose="02020603050405020304" pitchFamily="18" charset="0"/>
              </a:rPr>
              <a:t>Healthcare workers taking care of an Ebola patient in a US facility where another HCW  is diagnosed with EVD without an identified infection control </a:t>
            </a:r>
            <a:r>
              <a:rPr lang="en-US" sz="4200" dirty="0" smtClean="0">
                <a:solidFill>
                  <a:schemeClr val="bg1"/>
                </a:solidFill>
                <a:cs typeface="Times New Roman" panose="02020603050405020304" pitchFamily="18" charset="0"/>
              </a:rPr>
              <a:t>breach</a:t>
            </a:r>
          </a:p>
          <a:p>
            <a:pPr lvl="1"/>
            <a:r>
              <a:rPr lang="en-US" sz="4200" dirty="0" smtClean="0">
                <a:solidFill>
                  <a:schemeClr val="bg1"/>
                </a:solidFill>
                <a:cs typeface="Times New Roman" panose="02020603050405020304" pitchFamily="18" charset="0"/>
              </a:rPr>
              <a:t>Close contact for prolonged period of time while not wearing appropriate PPE with a person with EVD while they were symptomatic</a:t>
            </a:r>
          </a:p>
          <a:p>
            <a:pPr lvl="1"/>
            <a:r>
              <a:rPr lang="en-US" sz="4200" dirty="0" smtClean="0">
                <a:solidFill>
                  <a:schemeClr val="bg1"/>
                </a:solidFill>
                <a:cs typeface="Times New Roman" panose="02020603050405020304" pitchFamily="18" charset="0"/>
              </a:rPr>
              <a:t>Percutaneous injury, mucous membrane exposure, blood or body fluid exposure or  </a:t>
            </a:r>
            <a:r>
              <a:rPr lang="en-US" sz="4200" dirty="0">
                <a:solidFill>
                  <a:schemeClr val="bg1"/>
                </a:solidFill>
                <a:cs typeface="Times New Roman" panose="02020603050405020304" pitchFamily="18" charset="0"/>
              </a:rPr>
              <a:t>processing </a:t>
            </a:r>
            <a:r>
              <a:rPr lang="en-US" sz="4200" dirty="0" smtClean="0">
                <a:solidFill>
                  <a:schemeClr val="bg1"/>
                </a:solidFill>
                <a:cs typeface="Times New Roman" panose="02020603050405020304" pitchFamily="18" charset="0"/>
              </a:rPr>
              <a:t>specimens from a patient symptomatic with EVD without appropriate PPE</a:t>
            </a:r>
            <a:endParaRPr lang="en-US" sz="3800" dirty="0">
              <a:cs typeface="Times New Roman" panose="02020603050405020304" pitchFamily="18" charset="0"/>
            </a:endParaRPr>
          </a:p>
        </p:txBody>
      </p:sp>
      <p:sp>
        <p:nvSpPr>
          <p:cNvPr id="2" name="TextBox 1"/>
          <p:cNvSpPr txBox="1"/>
          <p:nvPr/>
        </p:nvSpPr>
        <p:spPr>
          <a:xfrm>
            <a:off x="188976" y="6352032"/>
            <a:ext cx="8705088" cy="338554"/>
          </a:xfrm>
          <a:prstGeom prst="rect">
            <a:avLst/>
          </a:prstGeom>
          <a:noFill/>
        </p:spPr>
        <p:txBody>
          <a:bodyPr wrap="square" rtlCol="0">
            <a:spAutoFit/>
          </a:bodyPr>
          <a:lstStyle/>
          <a:p>
            <a:r>
              <a:rPr lang="en-US" sz="1600" dirty="0">
                <a:solidFill>
                  <a:schemeClr val="bg1"/>
                </a:solidFill>
              </a:rPr>
              <a:t>http://www.cdc.gov/vhf/ebola/exposure/monitoring-and-movement-of-persons-with-exposure.html</a:t>
            </a:r>
          </a:p>
        </p:txBody>
      </p:sp>
    </p:spTree>
    <p:extLst>
      <p:ext uri="{BB962C8B-B14F-4D97-AF65-F5344CB8AC3E}">
        <p14:creationId xmlns:p14="http://schemas.microsoft.com/office/powerpoint/2010/main" val="1840179207"/>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gradFill>
          <a:gsLst>
            <a:gs pos="100000">
              <a:schemeClr val="accent5">
                <a:lumMod val="50000"/>
              </a:schemeClr>
            </a:gs>
            <a:gs pos="100000">
              <a:schemeClr val="accent5">
                <a:lumMod val="89000"/>
              </a:schemeClr>
            </a:gs>
            <a:gs pos="49000">
              <a:schemeClr val="accent5">
                <a:lumMod val="75000"/>
              </a:schemeClr>
            </a:gs>
            <a:gs pos="100000">
              <a:schemeClr val="accent5">
                <a:lumMod val="70000"/>
              </a:schemeClr>
            </a:gs>
          </a:gsLst>
          <a:path path="shape">
            <a:fillToRect l="50000" t="50000" r="5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06730" y="448180"/>
            <a:ext cx="7886700" cy="994172"/>
          </a:xfrm>
        </p:spPr>
        <p:txBody>
          <a:bodyPr>
            <a:normAutofit/>
          </a:bodyPr>
          <a:lstStyle/>
          <a:p>
            <a:pPr algn="ctr"/>
            <a:r>
              <a:rPr lang="en-US" dirty="0" smtClean="0">
                <a:solidFill>
                  <a:schemeClr val="bg1"/>
                </a:solidFill>
              </a:rPr>
              <a:t>Direct Active Monitoring</a:t>
            </a:r>
            <a:endParaRPr lang="en-US" dirty="0">
              <a:solidFill>
                <a:schemeClr val="bg1"/>
              </a:solidFill>
            </a:endParaRPr>
          </a:p>
        </p:txBody>
      </p:sp>
      <p:sp>
        <p:nvSpPr>
          <p:cNvPr id="3" name="Content Placeholder 2"/>
          <p:cNvSpPr>
            <a:spLocks noGrp="1"/>
          </p:cNvSpPr>
          <p:nvPr>
            <p:ph idx="1"/>
          </p:nvPr>
        </p:nvSpPr>
        <p:spPr>
          <a:xfrm>
            <a:off x="506730" y="1698384"/>
            <a:ext cx="8008620" cy="4239120"/>
          </a:xfrm>
        </p:spPr>
        <p:txBody>
          <a:bodyPr>
            <a:normAutofit fontScale="92500" lnSpcReduction="10000"/>
          </a:bodyPr>
          <a:lstStyle/>
          <a:p>
            <a:r>
              <a:rPr lang="en-US" dirty="0" smtClean="0">
                <a:solidFill>
                  <a:schemeClr val="bg1"/>
                </a:solidFill>
              </a:rPr>
              <a:t>Hospitals should monitor HCP twice a day for temperature and symptoms on work and non-workdays </a:t>
            </a:r>
          </a:p>
          <a:p>
            <a:r>
              <a:rPr lang="en-US" dirty="0" smtClean="0">
                <a:solidFill>
                  <a:schemeClr val="bg1"/>
                </a:solidFill>
              </a:rPr>
              <a:t>Monitoring should continue until 21 days after</a:t>
            </a:r>
            <a:br>
              <a:rPr lang="en-US" dirty="0" smtClean="0">
                <a:solidFill>
                  <a:schemeClr val="bg1"/>
                </a:solidFill>
              </a:rPr>
            </a:br>
            <a:r>
              <a:rPr lang="en-US" dirty="0" smtClean="0">
                <a:solidFill>
                  <a:schemeClr val="bg1"/>
                </a:solidFill>
              </a:rPr>
              <a:t>the last exposure </a:t>
            </a:r>
          </a:p>
          <a:p>
            <a:r>
              <a:rPr lang="en-US" dirty="0" smtClean="0">
                <a:solidFill>
                  <a:schemeClr val="bg1"/>
                </a:solidFill>
              </a:rPr>
              <a:t>On work days</a:t>
            </a:r>
            <a:r>
              <a:rPr lang="en-US" dirty="0">
                <a:solidFill>
                  <a:schemeClr val="bg1"/>
                </a:solidFill>
              </a:rPr>
              <a:t> </a:t>
            </a:r>
            <a:r>
              <a:rPr lang="en-US" dirty="0" smtClean="0">
                <a:solidFill>
                  <a:schemeClr val="bg1"/>
                </a:solidFill>
              </a:rPr>
              <a:t>monitoring must be done at the  beginning and end of the work shift </a:t>
            </a:r>
          </a:p>
          <a:p>
            <a:r>
              <a:rPr lang="en-US" dirty="0" smtClean="0">
                <a:solidFill>
                  <a:schemeClr val="bg1"/>
                </a:solidFill>
              </a:rPr>
              <a:t>On non-work days or leave of absence monitoring must be done twice a day</a:t>
            </a:r>
          </a:p>
          <a:p>
            <a:pPr lvl="1"/>
            <a:r>
              <a:rPr lang="en-US" dirty="0" smtClean="0">
                <a:solidFill>
                  <a:schemeClr val="bg1"/>
                </a:solidFill>
              </a:rPr>
              <a:t>One assessment must be observed</a:t>
            </a:r>
          </a:p>
          <a:p>
            <a:pPr lvl="1"/>
            <a:r>
              <a:rPr lang="en-US" dirty="0" smtClean="0">
                <a:solidFill>
                  <a:schemeClr val="bg1"/>
                </a:solidFill>
              </a:rPr>
              <a:t>NYSDOH will allow ‘tele-monitoring’ by smart phone or video hookup as an acceptable means of direct observation</a:t>
            </a:r>
            <a:endParaRPr lang="en-US" dirty="0">
              <a:solidFill>
                <a:schemeClr val="bg1"/>
              </a:solidFill>
            </a:endParaRPr>
          </a:p>
        </p:txBody>
      </p:sp>
    </p:spTree>
    <p:extLst>
      <p:ext uri="{BB962C8B-B14F-4D97-AF65-F5344CB8AC3E}">
        <p14:creationId xmlns:p14="http://schemas.microsoft.com/office/powerpoint/2010/main" val="2475675302"/>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gradFill>
          <a:gsLst>
            <a:gs pos="100000">
              <a:schemeClr val="accent5">
                <a:lumMod val="50000"/>
              </a:schemeClr>
            </a:gs>
            <a:gs pos="100000">
              <a:schemeClr val="accent5">
                <a:lumMod val="89000"/>
              </a:schemeClr>
            </a:gs>
            <a:gs pos="49000">
              <a:schemeClr val="accent5">
                <a:lumMod val="75000"/>
              </a:schemeClr>
            </a:gs>
            <a:gs pos="100000">
              <a:schemeClr val="accent5">
                <a:lumMod val="70000"/>
              </a:schemeClr>
            </a:gs>
          </a:gsLst>
          <a:path path="shape">
            <a:fillToRect l="50000" t="50000" r="5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solidFill>
                  <a:schemeClr val="bg1"/>
                </a:solidFill>
                <a:cs typeface="Times New Roman" panose="02020603050405020304" pitchFamily="18" charset="0"/>
              </a:rPr>
              <a:t>Hospitals Must Share HCP Monitoring Data with Public Health</a:t>
            </a:r>
            <a:endParaRPr lang="en-US" dirty="0">
              <a:solidFill>
                <a:schemeClr val="bg1"/>
              </a:solidFill>
              <a:cs typeface="Times New Roman" panose="02020603050405020304" pitchFamily="18" charset="0"/>
            </a:endParaRPr>
          </a:p>
        </p:txBody>
      </p:sp>
      <p:sp>
        <p:nvSpPr>
          <p:cNvPr id="3" name="Content Placeholder 2"/>
          <p:cNvSpPr>
            <a:spLocks noGrp="1"/>
          </p:cNvSpPr>
          <p:nvPr>
            <p:ph idx="1"/>
          </p:nvPr>
        </p:nvSpPr>
        <p:spPr>
          <a:xfrm>
            <a:off x="562389" y="1995488"/>
            <a:ext cx="8137398" cy="4405312"/>
          </a:xfrm>
        </p:spPr>
        <p:txBody>
          <a:bodyPr>
            <a:noAutofit/>
          </a:bodyPr>
          <a:lstStyle/>
          <a:p>
            <a:r>
              <a:rPr lang="en-US" sz="2400" dirty="0" smtClean="0">
                <a:solidFill>
                  <a:schemeClr val="bg1"/>
                </a:solidFill>
                <a:cs typeface="Times New Roman" panose="02020603050405020304" pitchFamily="18" charset="0"/>
              </a:rPr>
              <a:t>HCP monitoring data must be entered daily by the hospital into the Communicable Disease Epidemiologic Surveillance System (CDESS) </a:t>
            </a:r>
          </a:p>
          <a:p>
            <a:r>
              <a:rPr lang="en-US" sz="2400" dirty="0" smtClean="0">
                <a:solidFill>
                  <a:schemeClr val="bg1"/>
                </a:solidFill>
                <a:cs typeface="Times New Roman" panose="02020603050405020304" pitchFamily="18" charset="0"/>
              </a:rPr>
              <a:t>Use of CDESS allows HCP contact data to be accessible by those who need to see it:</a:t>
            </a:r>
          </a:p>
          <a:p>
            <a:pPr lvl="1"/>
            <a:r>
              <a:rPr lang="en-US" sz="2000" dirty="0" smtClean="0">
                <a:solidFill>
                  <a:schemeClr val="bg1"/>
                </a:solidFill>
                <a:cs typeface="Times New Roman" panose="02020603050405020304" pitchFamily="18" charset="0"/>
              </a:rPr>
              <a:t>Hospital staff who are granted  CDESS accounts for the purpose</a:t>
            </a:r>
            <a:br>
              <a:rPr lang="en-US" sz="2000" dirty="0" smtClean="0">
                <a:solidFill>
                  <a:schemeClr val="bg1"/>
                </a:solidFill>
                <a:cs typeface="Times New Roman" panose="02020603050405020304" pitchFamily="18" charset="0"/>
              </a:rPr>
            </a:br>
            <a:r>
              <a:rPr lang="en-US" sz="2000" dirty="0" smtClean="0">
                <a:solidFill>
                  <a:schemeClr val="bg1"/>
                </a:solidFill>
                <a:cs typeface="Times New Roman" panose="02020603050405020304" pitchFamily="18" charset="0"/>
              </a:rPr>
              <a:t>of HCP monitoring</a:t>
            </a:r>
          </a:p>
          <a:p>
            <a:pPr lvl="1"/>
            <a:r>
              <a:rPr lang="en-US" sz="2000" dirty="0" smtClean="0">
                <a:solidFill>
                  <a:schemeClr val="bg1"/>
                </a:solidFill>
                <a:cs typeface="Times New Roman" panose="02020603050405020304" pitchFamily="18" charset="0"/>
              </a:rPr>
              <a:t> Local Health Department</a:t>
            </a:r>
          </a:p>
          <a:p>
            <a:pPr lvl="2"/>
            <a:r>
              <a:rPr lang="en-US" dirty="0" smtClean="0">
                <a:solidFill>
                  <a:schemeClr val="bg1"/>
                </a:solidFill>
                <a:cs typeface="Times New Roman" panose="02020603050405020304" pitchFamily="18" charset="0"/>
              </a:rPr>
              <a:t>Where the hospital is located</a:t>
            </a:r>
          </a:p>
          <a:p>
            <a:pPr lvl="2"/>
            <a:r>
              <a:rPr lang="en-US" dirty="0" smtClean="0">
                <a:solidFill>
                  <a:schemeClr val="bg1"/>
                </a:solidFill>
                <a:cs typeface="Times New Roman" panose="02020603050405020304" pitchFamily="18" charset="0"/>
              </a:rPr>
              <a:t>Where the patient with EVD resides</a:t>
            </a:r>
          </a:p>
          <a:p>
            <a:pPr lvl="2"/>
            <a:r>
              <a:rPr lang="en-US" dirty="0" smtClean="0">
                <a:solidFill>
                  <a:schemeClr val="bg1"/>
                </a:solidFill>
                <a:cs typeface="Times New Roman" panose="02020603050405020304" pitchFamily="18" charset="0"/>
              </a:rPr>
              <a:t>Where the HCP reside</a:t>
            </a:r>
            <a:endParaRPr lang="en-US" dirty="0">
              <a:solidFill>
                <a:schemeClr val="bg1"/>
              </a:solidFill>
              <a:cs typeface="Times New Roman" panose="02020603050405020304" pitchFamily="18" charset="0"/>
            </a:endParaRPr>
          </a:p>
          <a:p>
            <a:pPr lvl="1"/>
            <a:r>
              <a:rPr lang="en-US" sz="2000" dirty="0" smtClean="0">
                <a:solidFill>
                  <a:schemeClr val="bg1"/>
                </a:solidFill>
                <a:cs typeface="Times New Roman" panose="02020603050405020304" pitchFamily="18" charset="0"/>
              </a:rPr>
              <a:t>NYSDOH</a:t>
            </a:r>
            <a:endParaRPr lang="en-US" sz="2000" strike="sngStrike" dirty="0"/>
          </a:p>
        </p:txBody>
      </p:sp>
      <p:sp>
        <p:nvSpPr>
          <p:cNvPr id="4" name="Slide Number Placeholder 3"/>
          <p:cNvSpPr>
            <a:spLocks noGrp="1"/>
          </p:cNvSpPr>
          <p:nvPr>
            <p:ph type="sldNum" sz="quarter" idx="12"/>
          </p:nvPr>
        </p:nvSpPr>
        <p:spPr>
          <a:xfrm>
            <a:off x="6457950" y="6356351"/>
            <a:ext cx="2057400" cy="365125"/>
          </a:xfrm>
          <a:prstGeom prst="rect">
            <a:avLst/>
          </a:prstGeom>
        </p:spPr>
        <p:txBody>
          <a:bodyPr/>
          <a:lstStyle/>
          <a:p>
            <a:fld id="{D57F1E4F-1CFF-5643-939E-217C01CDF565}" type="slidenum">
              <a:rPr lang="en-US" smtClean="0"/>
              <a:pPr/>
              <a:t>74</a:t>
            </a:fld>
            <a:endParaRPr lang="en-US" dirty="0"/>
          </a:p>
        </p:txBody>
      </p:sp>
    </p:spTree>
    <p:extLst>
      <p:ext uri="{BB962C8B-B14F-4D97-AF65-F5344CB8AC3E}">
        <p14:creationId xmlns:p14="http://schemas.microsoft.com/office/powerpoint/2010/main" val="985009059"/>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gradFill>
          <a:gsLst>
            <a:gs pos="100000">
              <a:schemeClr val="accent5">
                <a:lumMod val="50000"/>
              </a:schemeClr>
            </a:gs>
            <a:gs pos="100000">
              <a:schemeClr val="accent5">
                <a:lumMod val="89000"/>
              </a:schemeClr>
            </a:gs>
            <a:gs pos="49000">
              <a:schemeClr val="accent5">
                <a:lumMod val="75000"/>
              </a:schemeClr>
            </a:gs>
            <a:gs pos="100000">
              <a:schemeClr val="accent5">
                <a:lumMod val="70000"/>
              </a:schemeClr>
            </a:gs>
          </a:gsLst>
          <a:path path="shape">
            <a:fillToRect l="50000" t="50000" r="50000" b="50000"/>
          </a:path>
        </a:gra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stretch>
            <a:fillRect/>
          </a:stretch>
        </p:blipFill>
        <p:spPr>
          <a:xfrm>
            <a:off x="100017" y="2118638"/>
            <a:ext cx="8943975" cy="3610655"/>
          </a:xfrm>
          <a:prstGeom prst="rect">
            <a:avLst/>
          </a:prstGeom>
        </p:spPr>
      </p:pic>
      <p:sp>
        <p:nvSpPr>
          <p:cNvPr id="5" name="TextBox 4"/>
          <p:cNvSpPr txBox="1"/>
          <p:nvPr/>
        </p:nvSpPr>
        <p:spPr>
          <a:xfrm>
            <a:off x="845964" y="768645"/>
            <a:ext cx="6686550" cy="600164"/>
          </a:xfrm>
          <a:prstGeom prst="rect">
            <a:avLst/>
          </a:prstGeom>
          <a:noFill/>
        </p:spPr>
        <p:txBody>
          <a:bodyPr wrap="square" rtlCol="0">
            <a:spAutoFit/>
          </a:bodyPr>
          <a:lstStyle/>
          <a:p>
            <a:pPr algn="ctr"/>
            <a:r>
              <a:rPr lang="en-US" sz="3300" dirty="0">
                <a:solidFill>
                  <a:schemeClr val="bg1"/>
                </a:solidFill>
                <a:latin typeface="+mj-lt"/>
                <a:cs typeface="Times New Roman" panose="02020603050405020304" pitchFamily="18" charset="0"/>
              </a:rPr>
              <a:t>Viral Hemorrhagic Fever (VHF) Case </a:t>
            </a:r>
          </a:p>
        </p:txBody>
      </p:sp>
    </p:spTree>
    <p:extLst>
      <p:ext uri="{BB962C8B-B14F-4D97-AF65-F5344CB8AC3E}">
        <p14:creationId xmlns:p14="http://schemas.microsoft.com/office/powerpoint/2010/main" val="1532046619"/>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gradFill>
          <a:gsLst>
            <a:gs pos="100000">
              <a:schemeClr val="accent5">
                <a:lumMod val="50000"/>
              </a:schemeClr>
            </a:gs>
            <a:gs pos="100000">
              <a:schemeClr val="accent5">
                <a:lumMod val="89000"/>
              </a:schemeClr>
            </a:gs>
            <a:gs pos="49000">
              <a:schemeClr val="accent5">
                <a:lumMod val="75000"/>
              </a:schemeClr>
            </a:gs>
            <a:gs pos="100000">
              <a:schemeClr val="accent5">
                <a:lumMod val="70000"/>
              </a:schemeClr>
            </a:gs>
          </a:gsLst>
          <a:path path="shape">
            <a:fillToRect l="50000" t="50000" r="50000" b="50000"/>
          </a:path>
        </a:gra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stretch>
            <a:fillRect/>
          </a:stretch>
        </p:blipFill>
        <p:spPr>
          <a:xfrm>
            <a:off x="139303" y="2694217"/>
            <a:ext cx="8865394" cy="3184070"/>
          </a:xfrm>
          <a:prstGeom prst="rect">
            <a:avLst/>
          </a:prstGeom>
        </p:spPr>
      </p:pic>
      <p:pic>
        <p:nvPicPr>
          <p:cNvPr id="6" name="Picture 5"/>
          <p:cNvPicPr>
            <a:picLocks noChangeAspect="1"/>
          </p:cNvPicPr>
          <p:nvPr/>
        </p:nvPicPr>
        <p:blipFill>
          <a:blip r:embed="rId3" cstate="print"/>
          <a:stretch>
            <a:fillRect/>
          </a:stretch>
        </p:blipFill>
        <p:spPr>
          <a:xfrm>
            <a:off x="139306" y="925629"/>
            <a:ext cx="8786813" cy="1768588"/>
          </a:xfrm>
          <a:prstGeom prst="rect">
            <a:avLst/>
          </a:prstGeom>
        </p:spPr>
      </p:pic>
    </p:spTree>
    <p:extLst>
      <p:ext uri="{BB962C8B-B14F-4D97-AF65-F5344CB8AC3E}">
        <p14:creationId xmlns:p14="http://schemas.microsoft.com/office/powerpoint/2010/main" val="390169424"/>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gradFill>
          <a:gsLst>
            <a:gs pos="100000">
              <a:schemeClr val="accent5">
                <a:lumMod val="50000"/>
              </a:schemeClr>
            </a:gs>
            <a:gs pos="100000">
              <a:schemeClr val="accent5">
                <a:lumMod val="89000"/>
              </a:schemeClr>
            </a:gs>
            <a:gs pos="49000">
              <a:schemeClr val="accent5">
                <a:lumMod val="75000"/>
              </a:schemeClr>
            </a:gs>
            <a:gs pos="100000">
              <a:schemeClr val="accent5">
                <a:lumMod val="70000"/>
              </a:schemeClr>
            </a:gs>
          </a:gsLst>
          <a:path path="shape">
            <a:fillToRect l="50000" t="50000" r="5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394460" y="627349"/>
            <a:ext cx="6172200" cy="857250"/>
          </a:xfrm>
        </p:spPr>
        <p:txBody>
          <a:bodyPr>
            <a:normAutofit/>
          </a:bodyPr>
          <a:lstStyle/>
          <a:p>
            <a:r>
              <a:rPr lang="en-US" dirty="0" smtClean="0">
                <a:solidFill>
                  <a:schemeClr val="bg1"/>
                </a:solidFill>
                <a:cs typeface="Times New Roman" panose="02020603050405020304" pitchFamily="18" charset="0"/>
              </a:rPr>
              <a:t>HCP Monitoring: Sick Plan</a:t>
            </a:r>
            <a:endParaRPr lang="en-US" dirty="0">
              <a:solidFill>
                <a:schemeClr val="bg1"/>
              </a:solidFill>
              <a:cs typeface="Times New Roman" panose="02020603050405020304" pitchFamily="18" charset="0"/>
            </a:endParaRPr>
          </a:p>
        </p:txBody>
      </p:sp>
      <p:sp>
        <p:nvSpPr>
          <p:cNvPr id="3" name="Content Placeholder 2"/>
          <p:cNvSpPr>
            <a:spLocks noGrp="1"/>
          </p:cNvSpPr>
          <p:nvPr>
            <p:ph idx="1"/>
          </p:nvPr>
        </p:nvSpPr>
        <p:spPr>
          <a:xfrm>
            <a:off x="304800" y="1579484"/>
            <a:ext cx="8327136" cy="4589668"/>
          </a:xfrm>
        </p:spPr>
        <p:txBody>
          <a:bodyPr>
            <a:normAutofit lnSpcReduction="10000"/>
          </a:bodyPr>
          <a:lstStyle/>
          <a:p>
            <a:r>
              <a:rPr lang="en-US" dirty="0" smtClean="0">
                <a:solidFill>
                  <a:schemeClr val="bg1"/>
                </a:solidFill>
                <a:effectLst/>
                <a:cs typeface="Times New Roman" panose="02020603050405020304" pitchFamily="18" charset="0"/>
              </a:rPr>
              <a:t>The healthcare facility must immediately contact the local or state health department </a:t>
            </a:r>
            <a:r>
              <a:rPr lang="en-US" u="sng" dirty="0" smtClean="0">
                <a:solidFill>
                  <a:schemeClr val="bg1"/>
                </a:solidFill>
                <a:effectLst/>
                <a:cs typeface="Times New Roman" panose="02020603050405020304" pitchFamily="18" charset="0"/>
              </a:rPr>
              <a:t>and</a:t>
            </a:r>
            <a:r>
              <a:rPr lang="en-US" dirty="0" smtClean="0">
                <a:solidFill>
                  <a:schemeClr val="bg1"/>
                </a:solidFill>
                <a:effectLst/>
                <a:cs typeface="Times New Roman" panose="02020603050405020304" pitchFamily="18" charset="0"/>
              </a:rPr>
              <a:t> furlough </a:t>
            </a:r>
            <a:r>
              <a:rPr lang="en-US" dirty="0" smtClean="0">
                <a:solidFill>
                  <a:schemeClr val="bg1"/>
                </a:solidFill>
                <a:cs typeface="Times New Roman" panose="02020603050405020304" pitchFamily="18" charset="0"/>
              </a:rPr>
              <a:t>the HCP </a:t>
            </a:r>
            <a:r>
              <a:rPr lang="en-US" dirty="0" smtClean="0">
                <a:solidFill>
                  <a:schemeClr val="bg1"/>
                </a:solidFill>
                <a:effectLst/>
                <a:cs typeface="Times New Roman" panose="02020603050405020304" pitchFamily="18" charset="0"/>
              </a:rPr>
              <a:t>if any of the following occurs:</a:t>
            </a:r>
          </a:p>
          <a:p>
            <a:pPr marL="0" indent="0">
              <a:buNone/>
            </a:pPr>
            <a:endParaRPr lang="en-US" dirty="0" smtClean="0">
              <a:solidFill>
                <a:schemeClr val="bg1"/>
              </a:solidFill>
              <a:effectLst/>
              <a:cs typeface="Times New Roman" panose="02020603050405020304" pitchFamily="18" charset="0"/>
            </a:endParaRPr>
          </a:p>
          <a:p>
            <a:pPr lvl="1"/>
            <a:r>
              <a:rPr lang="en-US" sz="2100" dirty="0">
                <a:solidFill>
                  <a:schemeClr val="bg1"/>
                </a:solidFill>
                <a:cs typeface="Times New Roman" panose="02020603050405020304" pitchFamily="18" charset="0"/>
              </a:rPr>
              <a:t>The HCP develops fever </a:t>
            </a:r>
            <a:r>
              <a:rPr lang="en-US" sz="2100" u="sng" dirty="0">
                <a:solidFill>
                  <a:schemeClr val="bg1"/>
                </a:solidFill>
                <a:cs typeface="Times New Roman" panose="02020603050405020304" pitchFamily="18" charset="0"/>
              </a:rPr>
              <a:t>OR</a:t>
            </a:r>
            <a:r>
              <a:rPr lang="en-US" sz="2100" dirty="0">
                <a:solidFill>
                  <a:schemeClr val="bg1"/>
                </a:solidFill>
                <a:cs typeface="Times New Roman" panose="02020603050405020304" pitchFamily="18" charset="0"/>
              </a:rPr>
              <a:t> any EVD compatible symptoms </a:t>
            </a:r>
            <a:r>
              <a:rPr lang="en-US" sz="2100" dirty="0" smtClean="0">
                <a:solidFill>
                  <a:schemeClr val="bg1"/>
                </a:solidFill>
                <a:cs typeface="Times New Roman" panose="02020603050405020304" pitchFamily="18" charset="0"/>
              </a:rPr>
              <a:t>during the </a:t>
            </a:r>
            <a:r>
              <a:rPr lang="en-US" sz="2100" dirty="0">
                <a:solidFill>
                  <a:schemeClr val="bg1"/>
                </a:solidFill>
                <a:cs typeface="Times New Roman" panose="02020603050405020304" pitchFamily="18" charset="0"/>
              </a:rPr>
              <a:t>21 days from last exposure </a:t>
            </a:r>
          </a:p>
          <a:p>
            <a:pPr lvl="1"/>
            <a:endParaRPr lang="en-US" sz="2100" dirty="0">
              <a:solidFill>
                <a:schemeClr val="bg1"/>
              </a:solidFill>
              <a:cs typeface="Times New Roman" panose="02020603050405020304" pitchFamily="18" charset="0"/>
            </a:endParaRPr>
          </a:p>
          <a:p>
            <a:pPr lvl="1"/>
            <a:r>
              <a:rPr lang="en-US" sz="2100" dirty="0">
                <a:solidFill>
                  <a:schemeClr val="bg1"/>
                </a:solidFill>
                <a:cs typeface="Times New Roman" panose="02020603050405020304" pitchFamily="18" charset="0"/>
              </a:rPr>
              <a:t>The HCP sustains a percutaneous exposure (needle stick), inadvertent contamination of skin or mucous membranes during care or doffing </a:t>
            </a:r>
            <a:r>
              <a:rPr lang="en-US" sz="2100" dirty="0" smtClean="0">
                <a:solidFill>
                  <a:schemeClr val="bg1"/>
                </a:solidFill>
                <a:cs typeface="Times New Roman" panose="02020603050405020304" pitchFamily="18" charset="0"/>
              </a:rPr>
              <a:t>activities</a:t>
            </a:r>
            <a:endParaRPr lang="en-US" sz="2100" dirty="0">
              <a:solidFill>
                <a:schemeClr val="bg1"/>
              </a:solidFill>
              <a:cs typeface="Times New Roman" panose="02020603050405020304" pitchFamily="18" charset="0"/>
            </a:endParaRPr>
          </a:p>
          <a:p>
            <a:pPr lvl="1"/>
            <a:endParaRPr lang="en-US" sz="2100" dirty="0">
              <a:solidFill>
                <a:schemeClr val="bg1"/>
              </a:solidFill>
              <a:cs typeface="Times New Roman" panose="02020603050405020304" pitchFamily="18" charset="0"/>
            </a:endParaRPr>
          </a:p>
          <a:p>
            <a:pPr lvl="1"/>
            <a:r>
              <a:rPr lang="en-US" sz="2100" dirty="0">
                <a:solidFill>
                  <a:schemeClr val="bg1"/>
                </a:solidFill>
                <a:cs typeface="Times New Roman" panose="02020603050405020304" pitchFamily="18" charset="0"/>
              </a:rPr>
              <a:t>The healthcare worker reports improper or inadequate use of PPE or other low risk exposures</a:t>
            </a:r>
          </a:p>
        </p:txBody>
      </p:sp>
      <p:sp>
        <p:nvSpPr>
          <p:cNvPr id="4" name="Slide Number Placeholder 3"/>
          <p:cNvSpPr>
            <a:spLocks noGrp="1"/>
          </p:cNvSpPr>
          <p:nvPr>
            <p:ph type="sldNum" sz="quarter" idx="12"/>
          </p:nvPr>
        </p:nvSpPr>
        <p:spPr>
          <a:xfrm>
            <a:off x="6457950" y="6356351"/>
            <a:ext cx="2057400" cy="365125"/>
          </a:xfrm>
          <a:prstGeom prst="rect">
            <a:avLst/>
          </a:prstGeom>
        </p:spPr>
        <p:txBody>
          <a:bodyPr/>
          <a:lstStyle/>
          <a:p>
            <a:pPr>
              <a:defRPr/>
            </a:pPr>
            <a:fld id="{E183F44E-C9CD-4AE2-B38C-1AA23FB34FD3}" type="slidenum">
              <a:rPr lang="en-US" smtClean="0">
                <a:solidFill>
                  <a:srgbClr val="FFFFFF"/>
                </a:solidFill>
              </a:rPr>
              <a:pPr>
                <a:defRPr/>
              </a:pPr>
              <a:t>77</a:t>
            </a:fld>
            <a:endParaRPr lang="en-US" dirty="0">
              <a:solidFill>
                <a:srgbClr val="FFFFFF"/>
              </a:solidFill>
            </a:endParaRPr>
          </a:p>
        </p:txBody>
      </p:sp>
    </p:spTree>
    <p:extLst>
      <p:ext uri="{BB962C8B-B14F-4D97-AF65-F5344CB8AC3E}">
        <p14:creationId xmlns:p14="http://schemas.microsoft.com/office/powerpoint/2010/main" val="4184785127"/>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gradFill>
          <a:gsLst>
            <a:gs pos="100000">
              <a:schemeClr val="accent5">
                <a:lumMod val="50000"/>
              </a:schemeClr>
            </a:gs>
            <a:gs pos="100000">
              <a:schemeClr val="accent5">
                <a:lumMod val="89000"/>
              </a:schemeClr>
            </a:gs>
            <a:gs pos="49000">
              <a:schemeClr val="accent5">
                <a:lumMod val="75000"/>
              </a:schemeClr>
            </a:gs>
            <a:gs pos="100000">
              <a:schemeClr val="accent5">
                <a:lumMod val="70000"/>
              </a:schemeClr>
            </a:gs>
          </a:gsLst>
          <a:path path="shape">
            <a:fillToRect l="50000" t="50000" r="5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314450" y="505193"/>
            <a:ext cx="6172200" cy="857250"/>
          </a:xfrm>
        </p:spPr>
        <p:txBody>
          <a:bodyPr>
            <a:normAutofit fontScale="90000"/>
          </a:bodyPr>
          <a:lstStyle/>
          <a:p>
            <a:r>
              <a:rPr lang="en-US" dirty="0" smtClean="0">
                <a:solidFill>
                  <a:schemeClr val="bg1"/>
                </a:solidFill>
                <a:cs typeface="Times New Roman" panose="02020603050405020304" pitchFamily="18" charset="0"/>
              </a:rPr>
              <a:t>HCP Monitoring:  Challenges</a:t>
            </a:r>
            <a:endParaRPr lang="en-US" dirty="0">
              <a:solidFill>
                <a:schemeClr val="bg1"/>
              </a:solidFill>
              <a:cs typeface="Times New Roman" panose="02020603050405020304" pitchFamily="18" charset="0"/>
            </a:endParaRPr>
          </a:p>
        </p:txBody>
      </p:sp>
      <p:sp>
        <p:nvSpPr>
          <p:cNvPr id="3" name="Content Placeholder 2"/>
          <p:cNvSpPr>
            <a:spLocks noGrp="1"/>
          </p:cNvSpPr>
          <p:nvPr>
            <p:ph idx="1"/>
          </p:nvPr>
        </p:nvSpPr>
        <p:spPr>
          <a:xfrm>
            <a:off x="609600" y="2217178"/>
            <a:ext cx="8058912" cy="3295726"/>
          </a:xfrm>
        </p:spPr>
        <p:txBody>
          <a:bodyPr>
            <a:normAutofit/>
          </a:bodyPr>
          <a:lstStyle/>
          <a:p>
            <a:r>
              <a:rPr lang="en-US" sz="2400" dirty="0" smtClean="0">
                <a:solidFill>
                  <a:schemeClr val="bg1"/>
                </a:solidFill>
              </a:rPr>
              <a:t>Who needs to be monitored?</a:t>
            </a:r>
          </a:p>
          <a:p>
            <a:r>
              <a:rPr lang="en-US" sz="2400" dirty="0" smtClean="0">
                <a:solidFill>
                  <a:schemeClr val="bg1"/>
                </a:solidFill>
              </a:rPr>
              <a:t>How to collect the data so it can be shared between the facility</a:t>
            </a:r>
            <a:r>
              <a:rPr lang="en-US" sz="2400" dirty="0">
                <a:solidFill>
                  <a:schemeClr val="bg1"/>
                </a:solidFill>
              </a:rPr>
              <a:t>, </a:t>
            </a:r>
            <a:r>
              <a:rPr lang="en-US" sz="2400" dirty="0" smtClean="0">
                <a:solidFill>
                  <a:schemeClr val="bg1"/>
                </a:solidFill>
              </a:rPr>
              <a:t>multiple local health departments and the  NYSDOH</a:t>
            </a:r>
          </a:p>
          <a:p>
            <a:r>
              <a:rPr lang="en-US" sz="2400" dirty="0" smtClean="0">
                <a:solidFill>
                  <a:schemeClr val="bg1"/>
                </a:solidFill>
              </a:rPr>
              <a:t>How to handle HCP </a:t>
            </a:r>
            <a:r>
              <a:rPr lang="en-US" sz="2400" dirty="0">
                <a:solidFill>
                  <a:schemeClr val="bg1"/>
                </a:solidFill>
              </a:rPr>
              <a:t>lost to follow </a:t>
            </a:r>
            <a:r>
              <a:rPr lang="en-US" sz="2400" dirty="0" smtClean="0">
                <a:solidFill>
                  <a:schemeClr val="bg1"/>
                </a:solidFill>
              </a:rPr>
              <a:t>up?</a:t>
            </a:r>
          </a:p>
          <a:p>
            <a:r>
              <a:rPr lang="en-US" sz="2400" dirty="0" smtClean="0">
                <a:solidFill>
                  <a:schemeClr val="bg1"/>
                </a:solidFill>
              </a:rPr>
              <a:t>Epidemic </a:t>
            </a:r>
            <a:r>
              <a:rPr lang="en-US" sz="2400" dirty="0">
                <a:solidFill>
                  <a:schemeClr val="bg1"/>
                </a:solidFill>
              </a:rPr>
              <a:t>influenza and febrile </a:t>
            </a:r>
            <a:r>
              <a:rPr lang="en-US" sz="2400" dirty="0" smtClean="0">
                <a:solidFill>
                  <a:schemeClr val="bg1"/>
                </a:solidFill>
              </a:rPr>
              <a:t>HCP?</a:t>
            </a:r>
            <a:endParaRPr lang="en-US" sz="2100" dirty="0">
              <a:solidFill>
                <a:schemeClr val="bg1"/>
              </a:solidFill>
              <a:cs typeface="Times New Roman" panose="02020603050405020304" pitchFamily="18" charset="0"/>
            </a:endParaRPr>
          </a:p>
        </p:txBody>
      </p:sp>
      <p:sp>
        <p:nvSpPr>
          <p:cNvPr id="4" name="Slide Number Placeholder 3"/>
          <p:cNvSpPr>
            <a:spLocks noGrp="1"/>
          </p:cNvSpPr>
          <p:nvPr>
            <p:ph type="sldNum" sz="quarter" idx="12"/>
          </p:nvPr>
        </p:nvSpPr>
        <p:spPr>
          <a:xfrm>
            <a:off x="6457950" y="6356351"/>
            <a:ext cx="2057400" cy="365125"/>
          </a:xfrm>
          <a:prstGeom prst="rect">
            <a:avLst/>
          </a:prstGeom>
        </p:spPr>
        <p:txBody>
          <a:bodyPr/>
          <a:lstStyle/>
          <a:p>
            <a:pPr>
              <a:defRPr/>
            </a:pPr>
            <a:fld id="{E183F44E-C9CD-4AE2-B38C-1AA23FB34FD3}" type="slidenum">
              <a:rPr lang="en-US" smtClean="0">
                <a:solidFill>
                  <a:srgbClr val="FFFFFF"/>
                </a:solidFill>
              </a:rPr>
              <a:pPr>
                <a:defRPr/>
              </a:pPr>
              <a:t>78</a:t>
            </a:fld>
            <a:endParaRPr lang="en-US" dirty="0">
              <a:solidFill>
                <a:srgbClr val="FFFFFF"/>
              </a:solidFill>
            </a:endParaRPr>
          </a:p>
        </p:txBody>
      </p:sp>
    </p:spTree>
    <p:extLst>
      <p:ext uri="{BB962C8B-B14F-4D97-AF65-F5344CB8AC3E}">
        <p14:creationId xmlns:p14="http://schemas.microsoft.com/office/powerpoint/2010/main" val="2619632454"/>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gradFill>
          <a:gsLst>
            <a:gs pos="100000">
              <a:schemeClr val="accent5">
                <a:lumMod val="50000"/>
              </a:schemeClr>
            </a:gs>
            <a:gs pos="100000">
              <a:schemeClr val="accent5">
                <a:lumMod val="89000"/>
              </a:schemeClr>
            </a:gs>
            <a:gs pos="49000">
              <a:schemeClr val="accent5">
                <a:lumMod val="75000"/>
              </a:schemeClr>
            </a:gs>
            <a:gs pos="100000">
              <a:schemeClr val="accent5">
                <a:lumMod val="70000"/>
              </a:schemeClr>
            </a:gs>
          </a:gsLst>
          <a:path path="shape">
            <a:fillToRect l="50000" t="50000" r="5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90144" y="365126"/>
            <a:ext cx="8375904" cy="1325563"/>
          </a:xfrm>
        </p:spPr>
        <p:txBody>
          <a:bodyPr/>
          <a:lstStyle/>
          <a:p>
            <a:pPr algn="ctr"/>
            <a:r>
              <a:rPr lang="en-US" dirty="0" smtClean="0">
                <a:solidFill>
                  <a:schemeClr val="bg1"/>
                </a:solidFill>
                <a:cs typeface="Times New Roman" panose="02020603050405020304" pitchFamily="18" charset="0"/>
              </a:rPr>
              <a:t>NYSDOH HCP Monitoring Preparations</a:t>
            </a:r>
            <a:endParaRPr lang="en-US" dirty="0">
              <a:solidFill>
                <a:schemeClr val="bg1"/>
              </a:solidFill>
              <a:cs typeface="Times New Roman" panose="02020603050405020304" pitchFamily="18" charset="0"/>
            </a:endParaRPr>
          </a:p>
        </p:txBody>
      </p:sp>
      <p:sp>
        <p:nvSpPr>
          <p:cNvPr id="3" name="Content Placeholder 2"/>
          <p:cNvSpPr>
            <a:spLocks noGrp="1"/>
          </p:cNvSpPr>
          <p:nvPr>
            <p:ph idx="1"/>
          </p:nvPr>
        </p:nvSpPr>
        <p:spPr>
          <a:xfrm>
            <a:off x="615398" y="1934818"/>
            <a:ext cx="7886700" cy="4584192"/>
          </a:xfrm>
        </p:spPr>
        <p:txBody>
          <a:bodyPr>
            <a:normAutofit fontScale="92500" lnSpcReduction="10000"/>
          </a:bodyPr>
          <a:lstStyle/>
          <a:p>
            <a:r>
              <a:rPr lang="en-US" dirty="0" smtClean="0">
                <a:solidFill>
                  <a:schemeClr val="bg1"/>
                </a:solidFill>
                <a:cs typeface="Times New Roman" panose="02020603050405020304" pitchFamily="18" charset="0"/>
              </a:rPr>
              <a:t>HCP monitoring guidance has been developed for New York State hospitals</a:t>
            </a:r>
            <a:br>
              <a:rPr lang="en-US" dirty="0" smtClean="0">
                <a:solidFill>
                  <a:schemeClr val="bg1"/>
                </a:solidFill>
                <a:cs typeface="Times New Roman" panose="02020603050405020304" pitchFamily="18" charset="0"/>
              </a:rPr>
            </a:br>
            <a:r>
              <a:rPr lang="en-US" i="1" dirty="0" smtClean="0">
                <a:solidFill>
                  <a:schemeClr val="bg1"/>
                </a:solidFill>
                <a:cs typeface="Times New Roman" panose="02020603050405020304" pitchFamily="18" charset="0"/>
              </a:rPr>
              <a:t>(Hospitals located within New York City will follow the protocol developed by the New York City Department of Health and Mental Hygiene.) </a:t>
            </a:r>
          </a:p>
          <a:p>
            <a:r>
              <a:rPr lang="en-US" dirty="0" smtClean="0">
                <a:solidFill>
                  <a:schemeClr val="bg1"/>
                </a:solidFill>
                <a:cs typeface="Times New Roman" panose="02020603050405020304" pitchFamily="18" charset="0"/>
              </a:rPr>
              <a:t>Conference calls with each designated hospital are in progress to review HCP monitoring protocols</a:t>
            </a:r>
          </a:p>
          <a:p>
            <a:r>
              <a:rPr lang="en-US" dirty="0" smtClean="0">
                <a:solidFill>
                  <a:schemeClr val="bg1"/>
                </a:solidFill>
                <a:cs typeface="Times New Roman" panose="02020603050405020304" pitchFamily="18" charset="0"/>
              </a:rPr>
              <a:t>CDESS application has been modified to allow data entry of HCP monitoring information</a:t>
            </a:r>
          </a:p>
          <a:p>
            <a:r>
              <a:rPr lang="en-US" dirty="0" smtClean="0">
                <a:solidFill>
                  <a:schemeClr val="bg1"/>
                </a:solidFill>
                <a:cs typeface="Times New Roman" panose="02020603050405020304" pitchFamily="18" charset="0"/>
              </a:rPr>
              <a:t>Ongoing support of NY State hospitals outside of New York City to train on use of the CDESS application for HCW monitoring</a:t>
            </a:r>
          </a:p>
        </p:txBody>
      </p:sp>
      <p:sp>
        <p:nvSpPr>
          <p:cNvPr id="4" name="Slide Number Placeholder 3"/>
          <p:cNvSpPr>
            <a:spLocks noGrp="1"/>
          </p:cNvSpPr>
          <p:nvPr>
            <p:ph type="sldNum" sz="quarter" idx="12"/>
          </p:nvPr>
        </p:nvSpPr>
        <p:spPr>
          <a:xfrm>
            <a:off x="6457950" y="6356351"/>
            <a:ext cx="2057400" cy="365125"/>
          </a:xfrm>
          <a:prstGeom prst="rect">
            <a:avLst/>
          </a:prstGeom>
        </p:spPr>
        <p:txBody>
          <a:bodyPr/>
          <a:lstStyle/>
          <a:p>
            <a:fld id="{D57F1E4F-1CFF-5643-939E-217C01CDF565}" type="slidenum">
              <a:rPr lang="en-US" smtClean="0"/>
              <a:pPr/>
              <a:t>79</a:t>
            </a:fld>
            <a:endParaRPr lang="en-US" dirty="0"/>
          </a:p>
        </p:txBody>
      </p:sp>
    </p:spTree>
    <p:extLst>
      <p:ext uri="{BB962C8B-B14F-4D97-AF65-F5344CB8AC3E}">
        <p14:creationId xmlns:p14="http://schemas.microsoft.com/office/powerpoint/2010/main" val="408409211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457200"/>
            <a:ext cx="8458200" cy="1143000"/>
          </a:xfrm>
        </p:spPr>
        <p:txBody>
          <a:bodyPr/>
          <a:lstStyle/>
          <a:p>
            <a:r>
              <a:rPr lang="en-US" sz="2800" b="1" dirty="0" smtClean="0">
                <a:solidFill>
                  <a:schemeClr val="bg1"/>
                </a:solidFill>
                <a:effectLst>
                  <a:outerShdw blurRad="38100" dist="38100" dir="2700000" algn="tl">
                    <a:srgbClr val="000000">
                      <a:alpha val="43137"/>
                    </a:srgbClr>
                  </a:outerShdw>
                </a:effectLst>
              </a:rPr>
              <a:t>Ebola Background</a:t>
            </a:r>
            <a:r>
              <a:rPr lang="en-US" sz="2000" b="1" dirty="0" smtClean="0">
                <a:solidFill>
                  <a:schemeClr val="bg2"/>
                </a:solidFill>
                <a:effectLst>
                  <a:outerShdw blurRad="38100" dist="38100" dir="2700000" algn="tl">
                    <a:srgbClr val="000000">
                      <a:alpha val="43137"/>
                    </a:srgbClr>
                  </a:outerShdw>
                </a:effectLst>
              </a:rPr>
              <a:t/>
            </a:r>
            <a:br>
              <a:rPr lang="en-US" sz="2000" b="1" dirty="0" smtClean="0">
                <a:solidFill>
                  <a:schemeClr val="bg2"/>
                </a:solidFill>
                <a:effectLst>
                  <a:outerShdw blurRad="38100" dist="38100" dir="2700000" algn="tl">
                    <a:srgbClr val="000000">
                      <a:alpha val="43137"/>
                    </a:srgbClr>
                  </a:outerShdw>
                </a:effectLst>
              </a:rPr>
            </a:br>
            <a:r>
              <a:rPr lang="en-US" sz="2000" b="1" dirty="0" smtClean="0">
                <a:solidFill>
                  <a:schemeClr val="bg2"/>
                </a:solidFill>
                <a:effectLst>
                  <a:outerShdw blurRad="38100" dist="38100" dir="2700000" algn="tl">
                    <a:srgbClr val="000000">
                      <a:alpha val="43137"/>
                    </a:srgbClr>
                  </a:outerShdw>
                </a:effectLst>
              </a:rPr>
              <a:t>Ebola is a rare and deadly disease</a:t>
            </a:r>
            <a:endParaRPr lang="en-US" sz="2000" b="1" dirty="0">
              <a:solidFill>
                <a:schemeClr val="bg2"/>
              </a:solidFill>
              <a:effectLst>
                <a:outerShdw blurRad="38100" dist="38100" dir="2700000" algn="tl">
                  <a:srgbClr val="000000">
                    <a:alpha val="43137"/>
                  </a:srgbClr>
                </a:outerShdw>
              </a:effectLst>
            </a:endParaRPr>
          </a:p>
        </p:txBody>
      </p:sp>
      <p:sp>
        <p:nvSpPr>
          <p:cNvPr id="4" name="Content Placeholder 4"/>
          <p:cNvSpPr>
            <a:spLocks noGrp="1"/>
          </p:cNvSpPr>
          <p:nvPr>
            <p:ph idx="1"/>
          </p:nvPr>
        </p:nvSpPr>
        <p:spPr>
          <a:xfrm>
            <a:off x="451528" y="1676400"/>
            <a:ext cx="4577672" cy="4495800"/>
          </a:xfrm>
          <a:noFill/>
        </p:spPr>
        <p:txBody>
          <a:bodyPr/>
          <a:lstStyle/>
          <a:p>
            <a:pPr marL="0" lvl="0" indent="0">
              <a:buClr>
                <a:srgbClr val="C00000"/>
              </a:buClr>
              <a:buNone/>
            </a:pPr>
            <a:endParaRPr lang="en-US" sz="1000" dirty="0" smtClean="0"/>
          </a:p>
          <a:p>
            <a:pPr lvl="0">
              <a:buClr>
                <a:schemeClr val="bg1"/>
              </a:buClr>
              <a:buFont typeface="Wingdings" panose="05000000000000000000" pitchFamily="2" charset="2"/>
              <a:buChar char="q"/>
            </a:pPr>
            <a:r>
              <a:rPr lang="en-US" sz="2000" b="1" dirty="0" smtClean="0">
                <a:solidFill>
                  <a:schemeClr val="tx2"/>
                </a:solidFill>
                <a:effectLst/>
              </a:rPr>
              <a:t>First discovered in </a:t>
            </a:r>
            <a:r>
              <a:rPr lang="en-US" sz="2000" b="1" dirty="0">
                <a:solidFill>
                  <a:schemeClr val="tx2"/>
                </a:solidFill>
                <a:effectLst/>
              </a:rPr>
              <a:t>1976 near the </a:t>
            </a:r>
            <a:r>
              <a:rPr lang="en-US" sz="2000" b="1" dirty="0" smtClean="0">
                <a:solidFill>
                  <a:schemeClr val="tx2"/>
                </a:solidFill>
                <a:effectLst/>
              </a:rPr>
              <a:t/>
            </a:r>
            <a:br>
              <a:rPr lang="en-US" sz="2000" b="1" dirty="0" smtClean="0">
                <a:solidFill>
                  <a:schemeClr val="tx2"/>
                </a:solidFill>
                <a:effectLst/>
              </a:rPr>
            </a:br>
            <a:r>
              <a:rPr lang="en-US" sz="2000" b="1" dirty="0" smtClean="0">
                <a:solidFill>
                  <a:schemeClr val="tx2"/>
                </a:solidFill>
                <a:effectLst/>
              </a:rPr>
              <a:t>Ebola River in the Democratic Republic of the Congo</a:t>
            </a:r>
          </a:p>
          <a:p>
            <a:pPr lvl="0">
              <a:buClr>
                <a:schemeClr val="bg1"/>
              </a:buClr>
              <a:buFont typeface="Wingdings" panose="05000000000000000000" pitchFamily="2" charset="2"/>
              <a:buChar char="q"/>
            </a:pPr>
            <a:r>
              <a:rPr lang="en-US" sz="2000" b="1" dirty="0">
                <a:solidFill>
                  <a:schemeClr val="tx2"/>
                </a:solidFill>
                <a:effectLst/>
              </a:rPr>
              <a:t>O</a:t>
            </a:r>
            <a:r>
              <a:rPr lang="en-US" sz="2000" b="1" dirty="0" smtClean="0">
                <a:solidFill>
                  <a:schemeClr val="tx2"/>
                </a:solidFill>
                <a:effectLst/>
              </a:rPr>
              <a:t>utbreaks occur sporadically in Africa</a:t>
            </a:r>
          </a:p>
          <a:p>
            <a:pPr lvl="0">
              <a:buClr>
                <a:schemeClr val="bg1"/>
              </a:buClr>
              <a:buFont typeface="Wingdings" panose="05000000000000000000" pitchFamily="2" charset="2"/>
              <a:buChar char="q"/>
            </a:pPr>
            <a:endParaRPr lang="en-US" sz="2600" dirty="0" smtClean="0">
              <a:solidFill>
                <a:schemeClr val="tx2"/>
              </a:solidFill>
            </a:endParaRPr>
          </a:p>
          <a:p>
            <a:endParaRPr lang="en-US"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57800" y="1753112"/>
            <a:ext cx="3505200" cy="4534853"/>
          </a:xfrm>
          <a:prstGeom prst="rect">
            <a:avLst/>
          </a:prstGeom>
        </p:spPr>
      </p:pic>
    </p:spTree>
    <p:extLst>
      <p:ext uri="{BB962C8B-B14F-4D97-AF65-F5344CB8AC3E}">
        <p14:creationId xmlns:p14="http://schemas.microsoft.com/office/powerpoint/2010/main" val="1666722084"/>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bg>
      <p:bgPr>
        <a:gradFill>
          <a:gsLst>
            <a:gs pos="100000">
              <a:schemeClr val="accent5">
                <a:lumMod val="50000"/>
              </a:schemeClr>
            </a:gs>
            <a:gs pos="100000">
              <a:schemeClr val="accent5">
                <a:lumMod val="89000"/>
              </a:schemeClr>
            </a:gs>
            <a:gs pos="49000">
              <a:schemeClr val="accent5">
                <a:lumMod val="75000"/>
              </a:schemeClr>
            </a:gs>
            <a:gs pos="100000">
              <a:schemeClr val="accent5">
                <a:lumMod val="70000"/>
              </a:schemeClr>
            </a:gs>
          </a:gsLst>
          <a:path path="shape">
            <a:fillToRect l="50000" t="50000" r="5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chemeClr val="bg1"/>
                </a:solidFill>
              </a:rPr>
              <a:t>New York State </a:t>
            </a:r>
            <a:br>
              <a:rPr lang="en-US" dirty="0" smtClean="0">
                <a:solidFill>
                  <a:schemeClr val="bg1"/>
                </a:solidFill>
              </a:rPr>
            </a:br>
            <a:r>
              <a:rPr lang="en-US" dirty="0" smtClean="0">
                <a:solidFill>
                  <a:schemeClr val="bg1"/>
                </a:solidFill>
              </a:rPr>
              <a:t>Designated Ebola Hospitals</a:t>
            </a:r>
            <a:endParaRPr lang="en-US" dirty="0">
              <a:solidFill>
                <a:schemeClr val="bg1"/>
              </a:solidFill>
            </a:endParaRPr>
          </a:p>
        </p:txBody>
      </p:sp>
      <p:sp>
        <p:nvSpPr>
          <p:cNvPr id="4" name="Content Placeholder 3"/>
          <p:cNvSpPr>
            <a:spLocks noGrp="1"/>
          </p:cNvSpPr>
          <p:nvPr>
            <p:ph sz="half" idx="1"/>
          </p:nvPr>
        </p:nvSpPr>
        <p:spPr>
          <a:xfrm>
            <a:off x="4602645" y="2103920"/>
            <a:ext cx="3886200" cy="4351338"/>
          </a:xfrm>
        </p:spPr>
        <p:txBody>
          <a:bodyPr>
            <a:normAutofit lnSpcReduction="10000"/>
          </a:bodyPr>
          <a:lstStyle/>
          <a:p>
            <a:r>
              <a:rPr lang="en-US" dirty="0" smtClean="0">
                <a:solidFill>
                  <a:schemeClr val="bg1"/>
                </a:solidFill>
              </a:rPr>
              <a:t>New York City</a:t>
            </a:r>
          </a:p>
          <a:p>
            <a:pPr lvl="1"/>
            <a:r>
              <a:rPr lang="en-US" sz="1800" dirty="0" smtClean="0">
                <a:solidFill>
                  <a:schemeClr val="bg1"/>
                </a:solidFill>
              </a:rPr>
              <a:t>Bellevue </a:t>
            </a:r>
            <a:r>
              <a:rPr lang="en-US" sz="1800" dirty="0">
                <a:solidFill>
                  <a:schemeClr val="bg1"/>
                </a:solidFill>
              </a:rPr>
              <a:t>in Manhattan</a:t>
            </a:r>
          </a:p>
          <a:p>
            <a:pPr lvl="1"/>
            <a:r>
              <a:rPr lang="en-US" sz="1800" dirty="0" smtClean="0">
                <a:solidFill>
                  <a:schemeClr val="bg1"/>
                </a:solidFill>
              </a:rPr>
              <a:t>Montefiore </a:t>
            </a:r>
            <a:r>
              <a:rPr lang="en-US" sz="1800" dirty="0">
                <a:solidFill>
                  <a:schemeClr val="bg1"/>
                </a:solidFill>
              </a:rPr>
              <a:t>in the Bronx</a:t>
            </a:r>
          </a:p>
          <a:p>
            <a:pPr lvl="1"/>
            <a:r>
              <a:rPr lang="en-US" sz="1800" dirty="0">
                <a:solidFill>
                  <a:schemeClr val="bg1"/>
                </a:solidFill>
              </a:rPr>
              <a:t>Mt. Sinai in Manhattan</a:t>
            </a:r>
          </a:p>
          <a:p>
            <a:pPr lvl="1"/>
            <a:r>
              <a:rPr lang="en-US" sz="1800" dirty="0">
                <a:solidFill>
                  <a:schemeClr val="bg1"/>
                </a:solidFill>
              </a:rPr>
              <a:t>New York </a:t>
            </a:r>
            <a:r>
              <a:rPr lang="en-US" sz="1800" dirty="0" smtClean="0">
                <a:solidFill>
                  <a:schemeClr val="bg1"/>
                </a:solidFill>
              </a:rPr>
              <a:t>Presbyterian/Allen Hospital in Manhattan</a:t>
            </a:r>
            <a:endParaRPr lang="en-US" sz="1800" dirty="0" smtClean="0"/>
          </a:p>
          <a:p>
            <a:pPr lvl="1"/>
            <a:endParaRPr lang="en-US" dirty="0" smtClean="0">
              <a:solidFill>
                <a:schemeClr val="bg1"/>
              </a:solidFill>
            </a:endParaRPr>
          </a:p>
        </p:txBody>
      </p:sp>
      <p:sp>
        <p:nvSpPr>
          <p:cNvPr id="3" name="Content Placeholder 2"/>
          <p:cNvSpPr>
            <a:spLocks noGrp="1"/>
          </p:cNvSpPr>
          <p:nvPr>
            <p:ph sz="half" idx="2"/>
          </p:nvPr>
        </p:nvSpPr>
        <p:spPr>
          <a:xfrm>
            <a:off x="628650" y="2090669"/>
            <a:ext cx="3886200" cy="4351338"/>
          </a:xfrm>
          <a:prstGeom prst="rect">
            <a:avLst/>
          </a:prstGeom>
        </p:spPr>
        <p:txBody>
          <a:bodyPr>
            <a:normAutofit lnSpcReduction="10000"/>
          </a:bodyPr>
          <a:lstStyle/>
          <a:p>
            <a:r>
              <a:rPr lang="en-US" dirty="0" smtClean="0">
                <a:solidFill>
                  <a:schemeClr val="bg1"/>
                </a:solidFill>
              </a:rPr>
              <a:t>New York State Outside of New York City</a:t>
            </a:r>
          </a:p>
          <a:p>
            <a:pPr lvl="1"/>
            <a:r>
              <a:rPr lang="en-US" sz="1900" dirty="0">
                <a:solidFill>
                  <a:schemeClr val="bg1"/>
                </a:solidFill>
              </a:rPr>
              <a:t>Erie County Medical </a:t>
            </a:r>
            <a:r>
              <a:rPr lang="en-US" sz="1900" dirty="0" smtClean="0">
                <a:solidFill>
                  <a:schemeClr val="bg1"/>
                </a:solidFill>
              </a:rPr>
              <a:t>Center</a:t>
            </a:r>
          </a:p>
          <a:p>
            <a:pPr lvl="1"/>
            <a:r>
              <a:rPr lang="en-US" sz="1900" dirty="0">
                <a:solidFill>
                  <a:schemeClr val="bg1"/>
                </a:solidFill>
              </a:rPr>
              <a:t>North </a:t>
            </a:r>
            <a:r>
              <a:rPr lang="en-US" sz="1900" dirty="0" smtClean="0">
                <a:solidFill>
                  <a:schemeClr val="bg1"/>
                </a:solidFill>
              </a:rPr>
              <a:t>Shore LIJ </a:t>
            </a:r>
            <a:r>
              <a:rPr lang="en-US" sz="1900" dirty="0">
                <a:solidFill>
                  <a:schemeClr val="bg1"/>
                </a:solidFill>
              </a:rPr>
              <a:t>Health System in Nassau </a:t>
            </a:r>
            <a:r>
              <a:rPr lang="en-US" sz="1900" dirty="0" smtClean="0">
                <a:solidFill>
                  <a:schemeClr val="bg1"/>
                </a:solidFill>
              </a:rPr>
              <a:t>County Glen Cove Hospital</a:t>
            </a:r>
          </a:p>
          <a:p>
            <a:pPr lvl="1"/>
            <a:r>
              <a:rPr lang="en-US" sz="1900" dirty="0">
                <a:solidFill>
                  <a:schemeClr val="bg1"/>
                </a:solidFill>
              </a:rPr>
              <a:t>Upstate University Hospital in Syracuse</a:t>
            </a:r>
          </a:p>
          <a:p>
            <a:pPr lvl="1"/>
            <a:r>
              <a:rPr lang="en-US" sz="1900" dirty="0">
                <a:solidFill>
                  <a:schemeClr val="bg1"/>
                </a:solidFill>
              </a:rPr>
              <a:t>University of Rochester Medical Center in Rochester</a:t>
            </a:r>
          </a:p>
          <a:p>
            <a:pPr lvl="1"/>
            <a:r>
              <a:rPr lang="en-US" sz="1900" dirty="0">
                <a:solidFill>
                  <a:schemeClr val="bg1"/>
                </a:solidFill>
              </a:rPr>
              <a:t>Stony Brook University Hospital on Long Island </a:t>
            </a:r>
          </a:p>
          <a:p>
            <a:pPr lvl="1"/>
            <a:r>
              <a:rPr lang="en-US" sz="1900" dirty="0">
                <a:solidFill>
                  <a:schemeClr val="bg1"/>
                </a:solidFill>
              </a:rPr>
              <a:t>Women and Children’s Hospital of Buffalo</a:t>
            </a:r>
          </a:p>
          <a:p>
            <a:endParaRPr lang="en-US" sz="1900" dirty="0"/>
          </a:p>
          <a:p>
            <a:endParaRPr lang="en-US" dirty="0"/>
          </a:p>
        </p:txBody>
      </p:sp>
    </p:spTree>
    <p:extLst>
      <p:ext uri="{BB962C8B-B14F-4D97-AF65-F5344CB8AC3E}">
        <p14:creationId xmlns:p14="http://schemas.microsoft.com/office/powerpoint/2010/main" val="702426328"/>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a:gradFill>
          <a:gsLst>
            <a:gs pos="100000">
              <a:schemeClr val="accent5">
                <a:lumMod val="50000"/>
              </a:schemeClr>
            </a:gs>
            <a:gs pos="100000">
              <a:schemeClr val="accent5">
                <a:lumMod val="89000"/>
              </a:schemeClr>
            </a:gs>
            <a:gs pos="49000">
              <a:schemeClr val="accent5">
                <a:lumMod val="75000"/>
              </a:schemeClr>
            </a:gs>
            <a:gs pos="100000">
              <a:schemeClr val="accent5">
                <a:lumMod val="70000"/>
              </a:schemeClr>
            </a:gs>
          </a:gsLst>
          <a:path path="shape">
            <a:fillToRect l="50000" t="50000" r="5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90144" y="365126"/>
            <a:ext cx="8375904" cy="1325563"/>
          </a:xfrm>
        </p:spPr>
        <p:txBody>
          <a:bodyPr/>
          <a:lstStyle/>
          <a:p>
            <a:pPr algn="ctr"/>
            <a:r>
              <a:rPr lang="en-US" dirty="0" smtClean="0">
                <a:solidFill>
                  <a:schemeClr val="bg1"/>
                </a:solidFill>
                <a:cs typeface="Times New Roman" panose="02020603050405020304" pitchFamily="18" charset="0"/>
              </a:rPr>
              <a:t>Acknowledgements</a:t>
            </a:r>
            <a:endParaRPr lang="en-US" dirty="0">
              <a:solidFill>
                <a:schemeClr val="bg1"/>
              </a:solidFill>
              <a:cs typeface="Times New Roman" panose="02020603050405020304" pitchFamily="18" charset="0"/>
            </a:endParaRPr>
          </a:p>
        </p:txBody>
      </p:sp>
      <p:sp>
        <p:nvSpPr>
          <p:cNvPr id="3" name="Content Placeholder 2"/>
          <p:cNvSpPr>
            <a:spLocks noGrp="1"/>
          </p:cNvSpPr>
          <p:nvPr>
            <p:ph idx="1"/>
          </p:nvPr>
        </p:nvSpPr>
        <p:spPr>
          <a:xfrm>
            <a:off x="628650" y="1524000"/>
            <a:ext cx="7886700" cy="4584192"/>
          </a:xfrm>
        </p:spPr>
        <p:txBody>
          <a:bodyPr>
            <a:normAutofit fontScale="92500" lnSpcReduction="10000"/>
          </a:bodyPr>
          <a:lstStyle/>
          <a:p>
            <a:pPr marL="0" indent="0">
              <a:buNone/>
            </a:pPr>
            <a:r>
              <a:rPr lang="en-US" dirty="0" smtClean="0">
                <a:solidFill>
                  <a:schemeClr val="bg1"/>
                </a:solidFill>
                <a:cs typeface="Times New Roman" panose="02020603050405020304" pitchFamily="18" charset="0"/>
              </a:rPr>
              <a:t>Dr. Debra Blog</a:t>
            </a:r>
          </a:p>
          <a:p>
            <a:pPr marL="0" indent="0">
              <a:buNone/>
            </a:pPr>
            <a:r>
              <a:rPr lang="en-US" dirty="0" smtClean="0">
                <a:solidFill>
                  <a:schemeClr val="bg1"/>
                </a:solidFill>
                <a:cs typeface="Times New Roman" panose="02020603050405020304" pitchFamily="18" charset="0"/>
              </a:rPr>
              <a:t>Dr. Elizabeth Dufort</a:t>
            </a:r>
          </a:p>
          <a:p>
            <a:pPr marL="0" indent="0">
              <a:buNone/>
            </a:pPr>
            <a:r>
              <a:rPr lang="en-US" dirty="0" smtClean="0">
                <a:solidFill>
                  <a:schemeClr val="bg1"/>
                </a:solidFill>
                <a:cs typeface="Times New Roman" panose="02020603050405020304" pitchFamily="18" charset="0"/>
              </a:rPr>
              <a:t>Dr. Emily Lutterloh</a:t>
            </a:r>
          </a:p>
          <a:p>
            <a:pPr marL="0" indent="0">
              <a:buNone/>
            </a:pPr>
            <a:r>
              <a:rPr lang="en-US" dirty="0" smtClean="0">
                <a:solidFill>
                  <a:schemeClr val="bg1"/>
                </a:solidFill>
                <a:cs typeface="Times New Roman" panose="02020603050405020304" pitchFamily="18" charset="0"/>
              </a:rPr>
              <a:t>Dr. Daniel Kuhles</a:t>
            </a:r>
          </a:p>
          <a:p>
            <a:pPr marL="0" indent="0">
              <a:buNone/>
            </a:pPr>
            <a:r>
              <a:rPr lang="en-US" dirty="0" smtClean="0">
                <a:solidFill>
                  <a:schemeClr val="bg1"/>
                </a:solidFill>
                <a:cs typeface="Times New Roman" panose="02020603050405020304" pitchFamily="18" charset="0"/>
              </a:rPr>
              <a:t>Dr. Misha Robyn</a:t>
            </a:r>
          </a:p>
          <a:p>
            <a:pPr marL="0" indent="0">
              <a:buNone/>
            </a:pPr>
            <a:r>
              <a:rPr lang="en-US" dirty="0" smtClean="0">
                <a:solidFill>
                  <a:schemeClr val="bg1"/>
                </a:solidFill>
                <a:cs typeface="Times New Roman" panose="02020603050405020304" pitchFamily="18" charset="0"/>
              </a:rPr>
              <a:t>Dr. Hwa</a:t>
            </a:r>
            <a:r>
              <a:rPr lang="en-US" dirty="0">
                <a:solidFill>
                  <a:schemeClr val="bg1"/>
                </a:solidFill>
                <a:cs typeface="Times New Roman" panose="02020603050405020304" pitchFamily="18" charset="0"/>
              </a:rPr>
              <a:t>g</a:t>
            </a:r>
            <a:r>
              <a:rPr lang="en-US" dirty="0" smtClean="0">
                <a:solidFill>
                  <a:schemeClr val="bg1"/>
                </a:solidFill>
                <a:cs typeface="Times New Roman" panose="02020603050405020304" pitchFamily="18" charset="0"/>
              </a:rPr>
              <a:t>an Chang</a:t>
            </a:r>
          </a:p>
          <a:p>
            <a:pPr marL="0" indent="0">
              <a:buNone/>
            </a:pPr>
            <a:r>
              <a:rPr lang="en-US" dirty="0" smtClean="0">
                <a:solidFill>
                  <a:schemeClr val="bg1"/>
                </a:solidFill>
                <a:cs typeface="Times New Roman" panose="02020603050405020304" pitchFamily="18" charset="0"/>
              </a:rPr>
              <a:t>Stan Kondracki</a:t>
            </a:r>
          </a:p>
          <a:p>
            <a:pPr marL="0" indent="0">
              <a:buNone/>
            </a:pPr>
            <a:r>
              <a:rPr lang="en-US" dirty="0" smtClean="0">
                <a:solidFill>
                  <a:schemeClr val="bg1"/>
                </a:solidFill>
                <a:cs typeface="Times New Roman" panose="02020603050405020304" pitchFamily="18" charset="0"/>
              </a:rPr>
              <a:t>Carole VanAntwerpen</a:t>
            </a:r>
          </a:p>
          <a:p>
            <a:pPr marL="0" indent="0">
              <a:buNone/>
            </a:pPr>
            <a:r>
              <a:rPr lang="en-US" dirty="0" smtClean="0">
                <a:solidFill>
                  <a:schemeClr val="bg1"/>
                </a:solidFill>
                <a:cs typeface="Times New Roman" panose="02020603050405020304" pitchFamily="18" charset="0"/>
              </a:rPr>
              <a:t>Jamie Sommer</a:t>
            </a:r>
          </a:p>
          <a:p>
            <a:pPr marL="0" indent="0">
              <a:buNone/>
            </a:pPr>
            <a:r>
              <a:rPr lang="en-US" dirty="0" smtClean="0">
                <a:solidFill>
                  <a:schemeClr val="bg1"/>
                </a:solidFill>
                <a:cs typeface="Times New Roman" panose="02020603050405020304" pitchFamily="18" charset="0"/>
              </a:rPr>
              <a:t>Bridget Whitney</a:t>
            </a:r>
          </a:p>
        </p:txBody>
      </p:sp>
      <p:sp>
        <p:nvSpPr>
          <p:cNvPr id="4" name="Slide Number Placeholder 3"/>
          <p:cNvSpPr>
            <a:spLocks noGrp="1"/>
          </p:cNvSpPr>
          <p:nvPr>
            <p:ph type="sldNum" sz="quarter" idx="12"/>
          </p:nvPr>
        </p:nvSpPr>
        <p:spPr>
          <a:xfrm>
            <a:off x="6457950" y="6356351"/>
            <a:ext cx="2057400" cy="365125"/>
          </a:xfrm>
          <a:prstGeom prst="rect">
            <a:avLst/>
          </a:prstGeom>
        </p:spPr>
        <p:txBody>
          <a:bodyPr/>
          <a:lstStyle/>
          <a:p>
            <a:fld id="{D57F1E4F-1CFF-5643-939E-217C01CDF565}" type="slidenum">
              <a:rPr lang="en-US" smtClean="0"/>
              <a:pPr/>
              <a:t>81</a:t>
            </a:fld>
            <a:endParaRPr lang="en-US" dirty="0"/>
          </a:p>
        </p:txBody>
      </p:sp>
    </p:spTree>
    <p:extLst>
      <p:ext uri="{BB962C8B-B14F-4D97-AF65-F5344CB8AC3E}">
        <p14:creationId xmlns:p14="http://schemas.microsoft.com/office/powerpoint/2010/main" val="391010025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4"/>
          <p:cNvSpPr>
            <a:spLocks noGrp="1"/>
          </p:cNvSpPr>
          <p:nvPr>
            <p:ph idx="1"/>
          </p:nvPr>
        </p:nvSpPr>
        <p:spPr>
          <a:xfrm>
            <a:off x="533400" y="1595903"/>
            <a:ext cx="4469927" cy="4950707"/>
          </a:xfrm>
        </p:spPr>
        <p:txBody>
          <a:bodyPr/>
          <a:lstStyle/>
          <a:p>
            <a:pPr>
              <a:buClr>
                <a:schemeClr val="bg1"/>
              </a:buClr>
              <a:buFont typeface="Wingdings" panose="05000000000000000000" pitchFamily="2" charset="2"/>
              <a:buChar char="q"/>
            </a:pPr>
            <a:r>
              <a:rPr lang="en-US" sz="2200" dirty="0" smtClean="0">
                <a:solidFill>
                  <a:schemeClr val="tx2"/>
                </a:solidFill>
                <a:effectLst/>
              </a:rPr>
              <a:t>Previously called Ebola </a:t>
            </a:r>
            <a:br>
              <a:rPr lang="en-US" sz="2200" dirty="0" smtClean="0">
                <a:solidFill>
                  <a:schemeClr val="tx2"/>
                </a:solidFill>
                <a:effectLst/>
              </a:rPr>
            </a:br>
            <a:r>
              <a:rPr lang="en-US" sz="2200" dirty="0" smtClean="0">
                <a:solidFill>
                  <a:schemeClr val="tx2"/>
                </a:solidFill>
                <a:effectLst/>
              </a:rPr>
              <a:t>hemorrhagic fever</a:t>
            </a:r>
          </a:p>
          <a:p>
            <a:pPr>
              <a:buClr>
                <a:schemeClr val="bg1"/>
              </a:buClr>
              <a:buFont typeface="Wingdings" panose="05000000000000000000" pitchFamily="2" charset="2"/>
              <a:buChar char="q"/>
            </a:pPr>
            <a:r>
              <a:rPr lang="en-US" sz="2200" dirty="0" smtClean="0">
                <a:solidFill>
                  <a:schemeClr val="tx2"/>
                </a:solidFill>
                <a:effectLst/>
              </a:rPr>
              <a:t>5 species of </a:t>
            </a:r>
            <a:r>
              <a:rPr lang="en-US" sz="2200" i="1" dirty="0" err="1" smtClean="0">
                <a:solidFill>
                  <a:schemeClr val="tx2"/>
                </a:solidFill>
                <a:effectLst/>
              </a:rPr>
              <a:t>Ebolavirus</a:t>
            </a:r>
            <a:endParaRPr lang="en-US" sz="2200" dirty="0">
              <a:solidFill>
                <a:schemeClr val="tx2"/>
              </a:solidFill>
              <a:effectLst/>
            </a:endParaRPr>
          </a:p>
          <a:p>
            <a:pPr lvl="1">
              <a:buClr>
                <a:schemeClr val="bg1"/>
              </a:buClr>
              <a:buFont typeface="Arial" panose="020B0604020202020204" pitchFamily="34" charset="0"/>
              <a:buChar char="•"/>
            </a:pPr>
            <a:r>
              <a:rPr lang="en-US" sz="2200" i="1" dirty="0" smtClean="0">
                <a:solidFill>
                  <a:schemeClr val="tx2"/>
                </a:solidFill>
                <a:effectLst/>
              </a:rPr>
              <a:t>Zaire </a:t>
            </a:r>
            <a:r>
              <a:rPr lang="en-US" sz="2200" i="1" dirty="0" err="1" smtClean="0">
                <a:solidFill>
                  <a:schemeClr val="tx2"/>
                </a:solidFill>
                <a:effectLst/>
              </a:rPr>
              <a:t>ebolavirus</a:t>
            </a:r>
            <a:endParaRPr lang="en-US" sz="2200" i="1" dirty="0" smtClean="0">
              <a:solidFill>
                <a:schemeClr val="tx2"/>
              </a:solidFill>
              <a:effectLst/>
            </a:endParaRPr>
          </a:p>
          <a:p>
            <a:pPr lvl="1">
              <a:buClr>
                <a:schemeClr val="bg1"/>
              </a:buClr>
              <a:buFont typeface="Arial" panose="020B0604020202020204" pitchFamily="34" charset="0"/>
              <a:buChar char="•"/>
            </a:pPr>
            <a:r>
              <a:rPr lang="en-US" sz="2200" i="1" dirty="0" err="1" smtClean="0">
                <a:solidFill>
                  <a:schemeClr val="tx2"/>
                </a:solidFill>
                <a:effectLst/>
              </a:rPr>
              <a:t>Bundibugyo</a:t>
            </a:r>
            <a:r>
              <a:rPr lang="en-US" sz="2200" i="1" dirty="0" smtClean="0">
                <a:solidFill>
                  <a:schemeClr val="tx2"/>
                </a:solidFill>
                <a:effectLst/>
              </a:rPr>
              <a:t> </a:t>
            </a:r>
            <a:r>
              <a:rPr lang="en-US" sz="2200" i="1" dirty="0" err="1" smtClean="0">
                <a:solidFill>
                  <a:schemeClr val="tx2"/>
                </a:solidFill>
                <a:effectLst/>
              </a:rPr>
              <a:t>ebolavirus</a:t>
            </a:r>
            <a:endParaRPr lang="en-US" sz="2200" i="1" dirty="0">
              <a:solidFill>
                <a:schemeClr val="tx2"/>
              </a:solidFill>
              <a:effectLst/>
            </a:endParaRPr>
          </a:p>
          <a:p>
            <a:pPr lvl="1">
              <a:buClr>
                <a:schemeClr val="bg1"/>
              </a:buClr>
              <a:buFont typeface="Arial" panose="020B0604020202020204" pitchFamily="34" charset="0"/>
              <a:buChar char="•"/>
            </a:pPr>
            <a:r>
              <a:rPr lang="en-US" sz="2200" i="1" dirty="0" smtClean="0">
                <a:solidFill>
                  <a:schemeClr val="tx2"/>
                </a:solidFill>
                <a:effectLst/>
              </a:rPr>
              <a:t>Reston </a:t>
            </a:r>
            <a:r>
              <a:rPr lang="en-US" sz="2200" i="1" dirty="0" err="1" smtClean="0">
                <a:solidFill>
                  <a:schemeClr val="tx2"/>
                </a:solidFill>
                <a:effectLst/>
              </a:rPr>
              <a:t>ebolavirus</a:t>
            </a:r>
            <a:endParaRPr lang="en-US" sz="2200" i="1" dirty="0" smtClean="0">
              <a:solidFill>
                <a:schemeClr val="tx2"/>
              </a:solidFill>
              <a:effectLst/>
            </a:endParaRPr>
          </a:p>
          <a:p>
            <a:pPr lvl="1">
              <a:buClr>
                <a:schemeClr val="bg1"/>
              </a:buClr>
              <a:buFont typeface="Arial" panose="020B0604020202020204" pitchFamily="34" charset="0"/>
              <a:buChar char="•"/>
            </a:pPr>
            <a:r>
              <a:rPr lang="en-US" sz="2200" i="1" dirty="0" smtClean="0">
                <a:solidFill>
                  <a:schemeClr val="tx2"/>
                </a:solidFill>
                <a:effectLst/>
              </a:rPr>
              <a:t>Sudan </a:t>
            </a:r>
            <a:r>
              <a:rPr lang="en-US" sz="2200" i="1" dirty="0" err="1" smtClean="0">
                <a:solidFill>
                  <a:schemeClr val="tx2"/>
                </a:solidFill>
                <a:effectLst/>
              </a:rPr>
              <a:t>ebolavirus</a:t>
            </a:r>
            <a:endParaRPr lang="en-US" sz="2200" i="1" dirty="0" smtClean="0">
              <a:solidFill>
                <a:schemeClr val="tx2"/>
              </a:solidFill>
              <a:effectLst/>
            </a:endParaRPr>
          </a:p>
          <a:p>
            <a:pPr lvl="1">
              <a:buClr>
                <a:schemeClr val="bg1"/>
              </a:buClr>
              <a:buFont typeface="Arial" panose="020B0604020202020204" pitchFamily="34" charset="0"/>
              <a:buChar char="•"/>
            </a:pPr>
            <a:r>
              <a:rPr lang="en-US" sz="2200" i="1" dirty="0" smtClean="0">
                <a:solidFill>
                  <a:schemeClr val="tx2"/>
                </a:solidFill>
                <a:effectLst/>
              </a:rPr>
              <a:t>Tai Forest </a:t>
            </a:r>
            <a:r>
              <a:rPr lang="en-US" sz="2200" i="1" dirty="0" err="1" smtClean="0">
                <a:solidFill>
                  <a:schemeClr val="tx2"/>
                </a:solidFill>
                <a:effectLst/>
              </a:rPr>
              <a:t>ebolavirus</a:t>
            </a:r>
            <a:endParaRPr lang="en-US" sz="2200" i="1" dirty="0" smtClean="0">
              <a:solidFill>
                <a:schemeClr val="tx2"/>
              </a:solidFill>
              <a:effectLst/>
            </a:endParaRPr>
          </a:p>
          <a:p>
            <a:pPr>
              <a:buClr>
                <a:schemeClr val="bg1"/>
              </a:buClr>
              <a:buFont typeface="Wingdings" panose="05000000000000000000" pitchFamily="2" charset="2"/>
              <a:buChar char="q"/>
            </a:pPr>
            <a:r>
              <a:rPr lang="en-US" sz="2200" dirty="0" smtClean="0">
                <a:solidFill>
                  <a:schemeClr val="tx2"/>
                </a:solidFill>
                <a:effectLst/>
              </a:rPr>
              <a:t>All but </a:t>
            </a:r>
            <a:r>
              <a:rPr lang="en-US" sz="2200" i="1" dirty="0" smtClean="0">
                <a:solidFill>
                  <a:schemeClr val="tx2"/>
                </a:solidFill>
                <a:effectLst/>
              </a:rPr>
              <a:t>Reston </a:t>
            </a:r>
            <a:r>
              <a:rPr lang="en-US" sz="2200" i="1" dirty="0" err="1" smtClean="0">
                <a:solidFill>
                  <a:schemeClr val="tx2"/>
                </a:solidFill>
                <a:effectLst/>
              </a:rPr>
              <a:t>ebolavirus</a:t>
            </a:r>
            <a:r>
              <a:rPr lang="en-US" sz="2200" dirty="0" smtClean="0">
                <a:solidFill>
                  <a:schemeClr val="tx2"/>
                </a:solidFill>
                <a:effectLst/>
              </a:rPr>
              <a:t> known to cause disease in humans</a:t>
            </a:r>
          </a:p>
          <a:p>
            <a:pPr>
              <a:buClr>
                <a:schemeClr val="bg1"/>
              </a:buClr>
              <a:buFont typeface="Wingdings" panose="05000000000000000000" pitchFamily="2" charset="2"/>
              <a:buChar char="q"/>
            </a:pPr>
            <a:r>
              <a:rPr lang="en-US" sz="2200" dirty="0" smtClean="0">
                <a:solidFill>
                  <a:schemeClr val="tx2"/>
                </a:solidFill>
                <a:effectLst/>
              </a:rPr>
              <a:t>Historically, death rates for Ebola range from 50%-90%</a:t>
            </a:r>
          </a:p>
          <a:p>
            <a:pPr marL="0" indent="0">
              <a:buClr>
                <a:srgbClr val="C00000"/>
              </a:buClr>
              <a:buNone/>
            </a:pPr>
            <a:endParaRPr lang="en-US" sz="1900" dirty="0" smtClean="0"/>
          </a:p>
          <a:p>
            <a:pPr>
              <a:buClr>
                <a:schemeClr val="bg1"/>
              </a:buClr>
            </a:pPr>
            <a:endParaRPr lang="en-US" dirty="0" smtClean="0"/>
          </a:p>
          <a:p>
            <a:pPr lvl="0">
              <a:buClr>
                <a:schemeClr val="bg1"/>
              </a:buClr>
            </a:pPr>
            <a:endParaRPr lang="en-US" dirty="0"/>
          </a:p>
          <a:p>
            <a:endParaRPr lang="en-US" dirty="0"/>
          </a:p>
        </p:txBody>
      </p:sp>
      <p:sp>
        <p:nvSpPr>
          <p:cNvPr id="2" name="Title 1"/>
          <p:cNvSpPr>
            <a:spLocks noGrp="1"/>
          </p:cNvSpPr>
          <p:nvPr>
            <p:ph type="title"/>
          </p:nvPr>
        </p:nvSpPr>
        <p:spPr>
          <a:xfrm>
            <a:off x="0" y="538995"/>
            <a:ext cx="9144000" cy="908805"/>
          </a:xfrm>
        </p:spPr>
        <p:txBody>
          <a:bodyPr/>
          <a:lstStyle/>
          <a:p>
            <a:r>
              <a:rPr lang="en-US" sz="3600" b="1" dirty="0" smtClean="0">
                <a:solidFill>
                  <a:schemeClr val="bg1"/>
                </a:solidFill>
                <a:effectLst>
                  <a:outerShdw blurRad="38100" dist="38100" dir="2700000" algn="tl">
                    <a:srgbClr val="000000">
                      <a:alpha val="43137"/>
                    </a:srgbClr>
                  </a:outerShdw>
                </a:effectLst>
              </a:rPr>
              <a:t>Ebola Virus Disease</a:t>
            </a:r>
            <a:endParaRPr lang="en-US" sz="3600" b="1" dirty="0">
              <a:solidFill>
                <a:schemeClr val="bg1"/>
              </a:solidFill>
              <a:effectLst>
                <a:outerShdw blurRad="38100" dist="38100" dir="2700000" algn="tl">
                  <a:srgbClr val="000000">
                    <a:alpha val="43137"/>
                  </a:srgbClr>
                </a:outerShdw>
              </a:effectLst>
            </a:endParaRPr>
          </a:p>
        </p:txBody>
      </p:sp>
      <p:sp>
        <p:nvSpPr>
          <p:cNvPr id="7" name="Oval 6"/>
          <p:cNvSpPr/>
          <p:nvPr/>
        </p:nvSpPr>
        <p:spPr>
          <a:xfrm>
            <a:off x="6400800" y="3810000"/>
            <a:ext cx="304800" cy="261257"/>
          </a:xfrm>
          <a:prstGeom prst="ellipse">
            <a:avLst/>
          </a:prstGeom>
          <a:solidFill>
            <a:srgbClr val="C00000">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Colorized transmission electron micograph of Ebola virus virio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flipV="1">
            <a:off x="4532812" y="2172788"/>
            <a:ext cx="4876799" cy="327442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59973033"/>
      </p:ext>
    </p:extLst>
  </p:cSld>
  <p:clrMapOvr>
    <a:masterClrMapping/>
  </p:clrMapOvr>
  <p:timing>
    <p:tnLst>
      <p:par>
        <p:cTn id="1" dur="indefinite" restart="never" nodeType="tmRoot"/>
      </p:par>
    </p:tnLst>
  </p:timing>
</p:sld>
</file>

<file path=ppt/theme/_rels/theme5.xml.rels><?xml version="1.0" encoding="UTF-8" standalone="yes"?>
<Relationships xmlns="http://schemas.openxmlformats.org/package/2006/relationships"><Relationship Id="rId1" Type="http://schemas.openxmlformats.org/officeDocument/2006/relationships/image" Target="../media/image5.jpeg"/></Relationships>
</file>

<file path=ppt/theme/_rels/theme6.xml.rels><?xml version="1.0" encoding="UTF-8" standalone="yes"?>
<Relationships xmlns="http://schemas.openxmlformats.org/package/2006/relationships"><Relationship Id="rId1" Type="http://schemas.openxmlformats.org/officeDocument/2006/relationships/image" Target="../media/image6.jpeg"/></Relationships>
</file>

<file path=ppt/theme/theme1.xml><?xml version="1.0" encoding="utf-8"?>
<a:theme xmlns:a="http://schemas.openxmlformats.org/drawingml/2006/main" name="CDC_OD_PPT_dark([1]">
  <a:themeElements>
    <a:clrScheme name="CDC OD Dark PPT Colors">
      <a:dk1>
        <a:srgbClr val="0F56DC"/>
      </a:dk1>
      <a:lt1>
        <a:srgbClr val="FFC000"/>
      </a:lt1>
      <a:dk2>
        <a:srgbClr val="FFFFFF"/>
      </a:dk2>
      <a:lt2>
        <a:srgbClr val="FFFFFF"/>
      </a:lt2>
      <a:accent1>
        <a:srgbClr val="4983F2"/>
      </a:accent1>
      <a:accent2>
        <a:srgbClr val="007D57"/>
      </a:accent2>
      <a:accent3>
        <a:srgbClr val="9A3B26"/>
      </a:accent3>
      <a:accent4>
        <a:srgbClr val="7F7F7F"/>
      </a:accent4>
      <a:accent5>
        <a:srgbClr val="0F56DC"/>
      </a:accent5>
      <a:accent6>
        <a:srgbClr val="002060"/>
      </a:accent6>
      <a:hlink>
        <a:srgbClr val="FFC000"/>
      </a:hlink>
      <a:folHlink>
        <a:srgbClr val="3077FF"/>
      </a:folHlink>
    </a:clrScheme>
    <a:fontScheme name="CDC Myriad Web Pro">
      <a:majorFont>
        <a:latin typeface="Myriad Web Pro"/>
        <a:ea typeface=""/>
        <a:cs typeface=""/>
      </a:majorFont>
      <a:minorFont>
        <a:latin typeface="Myriad Web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DC_OD_PPT_dark([1]">
  <a:themeElements>
    <a:clrScheme name="CDC OD Dark PPT Colors">
      <a:dk1>
        <a:srgbClr val="0F56DC"/>
      </a:dk1>
      <a:lt1>
        <a:srgbClr val="FFC000"/>
      </a:lt1>
      <a:dk2>
        <a:srgbClr val="FFFFFF"/>
      </a:dk2>
      <a:lt2>
        <a:srgbClr val="FFFFFF"/>
      </a:lt2>
      <a:accent1>
        <a:srgbClr val="4983F2"/>
      </a:accent1>
      <a:accent2>
        <a:srgbClr val="007D57"/>
      </a:accent2>
      <a:accent3>
        <a:srgbClr val="9A3B26"/>
      </a:accent3>
      <a:accent4>
        <a:srgbClr val="7F7F7F"/>
      </a:accent4>
      <a:accent5>
        <a:srgbClr val="0F56DC"/>
      </a:accent5>
      <a:accent6>
        <a:srgbClr val="002060"/>
      </a:accent6>
      <a:hlink>
        <a:srgbClr val="FFC000"/>
      </a:hlink>
      <a:folHlink>
        <a:srgbClr val="3077FF"/>
      </a:folHlink>
    </a:clrScheme>
    <a:fontScheme name="CDC Myriad Web Pro">
      <a:majorFont>
        <a:latin typeface="Myriad Web Pro"/>
        <a:ea typeface=""/>
        <a:cs typeface=""/>
      </a:majorFont>
      <a:minorFont>
        <a:latin typeface="Myriad Web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DC_OD_PPT_dark(">
  <a:themeElements>
    <a:clrScheme name="CDC OD Dark PPT Colors">
      <a:dk1>
        <a:srgbClr val="0F56DC"/>
      </a:dk1>
      <a:lt1>
        <a:srgbClr val="FFC000"/>
      </a:lt1>
      <a:dk2>
        <a:srgbClr val="FFFFFF"/>
      </a:dk2>
      <a:lt2>
        <a:srgbClr val="FFFFFF"/>
      </a:lt2>
      <a:accent1>
        <a:srgbClr val="4983F2"/>
      </a:accent1>
      <a:accent2>
        <a:srgbClr val="007D57"/>
      </a:accent2>
      <a:accent3>
        <a:srgbClr val="9A3B26"/>
      </a:accent3>
      <a:accent4>
        <a:srgbClr val="7F7F7F"/>
      </a:accent4>
      <a:accent5>
        <a:srgbClr val="0F56DC"/>
      </a:accent5>
      <a:accent6>
        <a:srgbClr val="002060"/>
      </a:accent6>
      <a:hlink>
        <a:srgbClr val="FFC000"/>
      </a:hlink>
      <a:folHlink>
        <a:srgbClr val="3077FF"/>
      </a:folHlink>
    </a:clrScheme>
    <a:fontScheme name="CDC Myriad Web Pro">
      <a:majorFont>
        <a:latin typeface="Myriad Web Pro"/>
        <a:ea typeface=""/>
        <a:cs typeface=""/>
      </a:majorFont>
      <a:minorFont>
        <a:latin typeface="Myriad Web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CDC_OD_PPT_dark([1]">
  <a:themeElements>
    <a:clrScheme name="CDC OD Dark PPT Colors">
      <a:dk1>
        <a:srgbClr val="0F56DC"/>
      </a:dk1>
      <a:lt1>
        <a:srgbClr val="FFC000"/>
      </a:lt1>
      <a:dk2>
        <a:srgbClr val="FFFFFF"/>
      </a:dk2>
      <a:lt2>
        <a:srgbClr val="FFFFFF"/>
      </a:lt2>
      <a:accent1>
        <a:srgbClr val="4983F2"/>
      </a:accent1>
      <a:accent2>
        <a:srgbClr val="007D57"/>
      </a:accent2>
      <a:accent3>
        <a:srgbClr val="9A3B26"/>
      </a:accent3>
      <a:accent4>
        <a:srgbClr val="7F7F7F"/>
      </a:accent4>
      <a:accent5>
        <a:srgbClr val="0F56DC"/>
      </a:accent5>
      <a:accent6>
        <a:srgbClr val="002060"/>
      </a:accent6>
      <a:hlink>
        <a:srgbClr val="FFC000"/>
      </a:hlink>
      <a:folHlink>
        <a:srgbClr val="3077FF"/>
      </a:folHlink>
    </a:clrScheme>
    <a:fontScheme name="CDC Myriad Web Pro">
      <a:majorFont>
        <a:latin typeface="Myriad Web Pro"/>
        <a:ea typeface=""/>
        <a:cs typeface=""/>
      </a:majorFont>
      <a:minorFont>
        <a:latin typeface="Myriad Web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Theme1shh">
  <a:themeElements>
    <a:clrScheme name="Custom 16">
      <a:dk1>
        <a:srgbClr val="132548"/>
      </a:dk1>
      <a:lt1>
        <a:srgbClr val="F8F8F8"/>
      </a:lt1>
      <a:dk2>
        <a:srgbClr val="0C1830"/>
      </a:dk2>
      <a:lt2>
        <a:srgbClr val="EBEBEB"/>
      </a:lt2>
      <a:accent1>
        <a:srgbClr val="22458A"/>
      </a:accent1>
      <a:accent2>
        <a:srgbClr val="00B0F0"/>
      </a:accent2>
      <a:accent3>
        <a:srgbClr val="45CBE8"/>
      </a:accent3>
      <a:accent4>
        <a:srgbClr val="C9F0FE"/>
      </a:accent4>
      <a:accent5>
        <a:srgbClr val="18A9C8"/>
      </a:accent5>
      <a:accent6>
        <a:srgbClr val="4775CD"/>
      </a:accent6>
      <a:hlink>
        <a:srgbClr val="00B0F0"/>
      </a:hlink>
      <a:folHlink>
        <a:srgbClr val="7030A0"/>
      </a:folHlink>
    </a:clrScheme>
    <a:fontScheme name="Custom 1">
      <a:majorFont>
        <a:latin typeface="Candara"/>
        <a:ea typeface=""/>
        <a:cs typeface=""/>
      </a:majorFont>
      <a:minorFont>
        <a:latin typeface="Calibri"/>
        <a:ea typeface=""/>
        <a:cs typeface=""/>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xmlns="" name="Ion" id="{B8441ADB-2E43-4AF7-B97A-BD870242C6A8}" vid="{292E63A9-BB86-4E3D-B92A-7223C6510D2E}"/>
    </a:ext>
  </a:extLst>
</a:theme>
</file>

<file path=ppt/theme/theme6.xml><?xml version="1.0" encoding="utf-8"?>
<a:theme xmlns:a="http://schemas.openxmlformats.org/drawingml/2006/main" name="Theme1newman">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Executive">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xecutiv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theme>
</file>

<file path=ppt/theme/theme7.xml><?xml version="1.0" encoding="utf-8"?>
<a:theme xmlns:a="http://schemas.openxmlformats.org/drawingml/2006/main" name="theme hcw">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CDC OD Dark PPT Colors">
    <a:dk1>
      <a:srgbClr val="0F56DC"/>
    </a:dk1>
    <a:lt1>
      <a:srgbClr val="FFC000"/>
    </a:lt1>
    <a:dk2>
      <a:srgbClr val="FFFFFF"/>
    </a:dk2>
    <a:lt2>
      <a:srgbClr val="FFFFFF"/>
    </a:lt2>
    <a:accent1>
      <a:srgbClr val="4983F2"/>
    </a:accent1>
    <a:accent2>
      <a:srgbClr val="007D57"/>
    </a:accent2>
    <a:accent3>
      <a:srgbClr val="9A3B26"/>
    </a:accent3>
    <a:accent4>
      <a:srgbClr val="7F7F7F"/>
    </a:accent4>
    <a:accent5>
      <a:srgbClr val="0F56DC"/>
    </a:accent5>
    <a:accent6>
      <a:srgbClr val="002060"/>
    </a:accent6>
    <a:hlink>
      <a:srgbClr val="FFC000"/>
    </a:hlink>
    <a:folHlink>
      <a:srgbClr val="3077FF"/>
    </a:folHlink>
  </a:clrScheme>
</a:themeOverride>
</file>

<file path=docProps/app.xml><?xml version="1.0" encoding="utf-8"?>
<Properties xmlns="http://schemas.openxmlformats.org/officeDocument/2006/extended-properties" xmlns:vt="http://schemas.openxmlformats.org/officeDocument/2006/docPropsVTypes">
  <Template>CDC_OD_PPT_dark([1]</Template>
  <TotalTime>5881</TotalTime>
  <Words>5187</Words>
  <Application>Microsoft Office PowerPoint</Application>
  <PresentationFormat>On-screen Show (4:3)</PresentationFormat>
  <Paragraphs>730</Paragraphs>
  <Slides>81</Slides>
  <Notes>44</Notes>
  <HiddenSlides>0</HiddenSlides>
  <MMClips>0</MMClips>
  <ScaleCrop>false</ScaleCrop>
  <HeadingPairs>
    <vt:vector size="6" baseType="variant">
      <vt:variant>
        <vt:lpstr>Fonts Used</vt:lpstr>
      </vt:variant>
      <vt:variant>
        <vt:i4>11</vt:i4>
      </vt:variant>
      <vt:variant>
        <vt:lpstr>Theme</vt:lpstr>
      </vt:variant>
      <vt:variant>
        <vt:i4>7</vt:i4>
      </vt:variant>
      <vt:variant>
        <vt:lpstr>Slide Titles</vt:lpstr>
      </vt:variant>
      <vt:variant>
        <vt:i4>81</vt:i4>
      </vt:variant>
    </vt:vector>
  </HeadingPairs>
  <TitlesOfParts>
    <vt:vector size="99" baseType="lpstr">
      <vt:lpstr>Arial</vt:lpstr>
      <vt:lpstr>Calibri</vt:lpstr>
      <vt:lpstr>Courier New</vt:lpstr>
      <vt:lpstr>Garamond</vt:lpstr>
      <vt:lpstr>Wingdings</vt:lpstr>
      <vt:lpstr>Myriad Web Pro</vt:lpstr>
      <vt:lpstr>Palatino Linotype</vt:lpstr>
      <vt:lpstr>Candara</vt:lpstr>
      <vt:lpstr>Calibri Light</vt:lpstr>
      <vt:lpstr>Times New Roman</vt:lpstr>
      <vt:lpstr>Wingdings 3</vt:lpstr>
      <vt:lpstr>CDC_OD_PPT_dark([1]</vt:lpstr>
      <vt:lpstr>1_CDC_OD_PPT_dark([1]</vt:lpstr>
      <vt:lpstr>CDC_OD_PPT_dark(</vt:lpstr>
      <vt:lpstr>2_CDC_OD_PPT_dark([1]</vt:lpstr>
      <vt:lpstr>Theme1shh</vt:lpstr>
      <vt:lpstr>Theme1newman</vt:lpstr>
      <vt:lpstr>theme hcw</vt:lpstr>
      <vt:lpstr>2014 Ebola Outbreak And The New York State Response</vt:lpstr>
      <vt:lpstr>PowerPoint Presentation</vt:lpstr>
      <vt:lpstr>2014 Ebola Outbreak</vt:lpstr>
      <vt:lpstr>Ebola Outbreak, West Africa</vt:lpstr>
      <vt:lpstr>Cumulative reported cases of Ebola virus disease in Guinea, Liberia, and Sierra Leone</vt:lpstr>
      <vt:lpstr>Ebola Cases and Deaths</vt:lpstr>
      <vt:lpstr>Background on Ebola </vt:lpstr>
      <vt:lpstr>Ebola Background Ebola is a rare and deadly disease</vt:lpstr>
      <vt:lpstr>Ebola Virus Disease</vt:lpstr>
      <vt:lpstr>PowerPoint Presentation</vt:lpstr>
      <vt:lpstr>Transmission</vt:lpstr>
      <vt:lpstr>Human to Human Transmission</vt:lpstr>
      <vt:lpstr>Signs and Symptoms</vt:lpstr>
      <vt:lpstr>Prevention</vt:lpstr>
      <vt:lpstr>Ebola Response in West Africa</vt:lpstr>
      <vt:lpstr> Outbreak Challenges in West Africa </vt:lpstr>
      <vt:lpstr>Number of bodies collected by week – Montserrado County, Liberia (July 28 – Oct 26)</vt:lpstr>
      <vt:lpstr>PowerPoint Presentation</vt:lpstr>
      <vt:lpstr>Outbreak Challenges in West Africa</vt:lpstr>
      <vt:lpstr>Outbreak Challenges in West Africa  Lack of acceptance of Ebola</vt:lpstr>
      <vt:lpstr>Overall Goals in Outbreak Response</vt:lpstr>
      <vt:lpstr>Overall Goals in Outbreak Response</vt:lpstr>
      <vt:lpstr>Countering Stigma</vt:lpstr>
      <vt:lpstr>PowerPoint Presentation</vt:lpstr>
      <vt:lpstr>Airport Monitoring of Travelers Returning from Ebola Affected Countries</vt:lpstr>
      <vt:lpstr>NYSDOH JFK Screening Operation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Ebola Outbreak and the New York State Response: Contact Tracing and Management </vt:lpstr>
      <vt:lpstr>Ebola Virus: Outbreak Control</vt:lpstr>
      <vt:lpstr>Outbreak Control</vt:lpstr>
      <vt:lpstr>Contract Tracing</vt:lpstr>
      <vt:lpstr>Contract Tracing and  Management: Who</vt:lpstr>
      <vt:lpstr>Contact Tracing and  Management: How </vt:lpstr>
      <vt:lpstr>CDC CARE Kit</vt:lpstr>
      <vt:lpstr>PowerPoint Presentation</vt:lpstr>
      <vt:lpstr>High Risk Exposures</vt:lpstr>
      <vt:lpstr>Some Risk Exposures</vt:lpstr>
      <vt:lpstr>Low (but not zero) Risk Exposures</vt:lpstr>
      <vt:lpstr>Low (but not zero) Risk Exposures</vt:lpstr>
      <vt:lpstr>No Identifiable Risk</vt:lpstr>
      <vt:lpstr>PowerPoint Presentation</vt:lpstr>
      <vt:lpstr>Post-arrival Monitoring: High or Some Risk Contacts</vt:lpstr>
      <vt:lpstr>Monitoring of High/Some Risk Contacts</vt:lpstr>
      <vt:lpstr>Voluntary Quarantine – Considerations</vt:lpstr>
      <vt:lpstr>General Considerations for Implementation of Quarantine  and Monitoring</vt:lpstr>
      <vt:lpstr>Voluntary Quarantine: Other Planning Considerations</vt:lpstr>
      <vt:lpstr>Other Considerations  for Voluntary Quarantine</vt:lpstr>
      <vt:lpstr>What About Household Members of Persons under Quarantine?</vt:lpstr>
      <vt:lpstr>Post-arrival Monitoring: Low (But Not Zero) Risk Travelers</vt:lpstr>
      <vt:lpstr>Post-arrival Monitoring: Low (But Not Zero) Risk Contacts</vt:lpstr>
      <vt:lpstr>Low (But Not Zero) Risk Contacts</vt:lpstr>
      <vt:lpstr>Monitoring Requirements:  Sometimes a Mixture</vt:lpstr>
      <vt:lpstr>No Identifiable Risk</vt:lpstr>
      <vt:lpstr>Ebola Virus Disease: Preventing Infection in Healthcare Personnel</vt:lpstr>
      <vt:lpstr>Outline</vt:lpstr>
      <vt:lpstr>EVD Among HCP</vt:lpstr>
      <vt:lpstr>Exposure of Health-care Workers to EVD  Spain and Texas, USA</vt:lpstr>
      <vt:lpstr> CDC Enhanced Guidance: EVD Personal Protective Equipment </vt:lpstr>
      <vt:lpstr> Administrative Controls </vt:lpstr>
      <vt:lpstr> Work Practice Controls</vt:lpstr>
      <vt:lpstr>Rationale for Monitoring  HCP</vt:lpstr>
      <vt:lpstr>Commissioner’s Order  October 16, 2014</vt:lpstr>
      <vt:lpstr>Monitoring of Persons with Potential Ebola Virus Exposure</vt:lpstr>
      <vt:lpstr>Healthcare Personnel Exposure Risk</vt:lpstr>
      <vt:lpstr>Direct Active Monitoring</vt:lpstr>
      <vt:lpstr>Hospitals Must Share HCP Monitoring Data with Public Health</vt:lpstr>
      <vt:lpstr>PowerPoint Presentation</vt:lpstr>
      <vt:lpstr>PowerPoint Presentation</vt:lpstr>
      <vt:lpstr>HCP Monitoring: Sick Plan</vt:lpstr>
      <vt:lpstr>HCP Monitoring:  Challenges</vt:lpstr>
      <vt:lpstr>NYSDOH HCP Monitoring Preparations</vt:lpstr>
      <vt:lpstr>New York State  Designated Ebola Hospitals</vt:lpstr>
      <vt:lpstr>Acknowledgements</vt:lpstr>
    </vt:vector>
  </TitlesOfParts>
  <Company>CDC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of Presentation Myriad Pro, Bold, Shadow, 28pt</dc:title>
  <dc:creator>fzi6</dc:creator>
  <cp:lastModifiedBy>DAngelo, Anne</cp:lastModifiedBy>
  <cp:revision>599</cp:revision>
  <cp:lastPrinted>2014-08-07T14:10:35Z</cp:lastPrinted>
  <dcterms:created xsi:type="dcterms:W3CDTF">2010-06-29T13:48:38Z</dcterms:created>
  <dcterms:modified xsi:type="dcterms:W3CDTF">2015-01-12T13:07:35Z</dcterms:modified>
</cp:coreProperties>
</file>