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 id="2147483660" r:id="rId5"/>
    <p:sldMasterId id="2147483674" r:id="rId6"/>
  </p:sldMasterIdLst>
  <p:notesMasterIdLst>
    <p:notesMasterId r:id="rId32"/>
  </p:notesMasterIdLst>
  <p:handoutMasterIdLst>
    <p:handoutMasterId r:id="rId33"/>
  </p:handoutMasterIdLst>
  <p:sldIdLst>
    <p:sldId id="260" r:id="rId7"/>
    <p:sldId id="311" r:id="rId8"/>
    <p:sldId id="313" r:id="rId9"/>
    <p:sldId id="318" r:id="rId10"/>
    <p:sldId id="312" r:id="rId11"/>
    <p:sldId id="314" r:id="rId12"/>
    <p:sldId id="310" r:id="rId13"/>
    <p:sldId id="315" r:id="rId14"/>
    <p:sldId id="319" r:id="rId15"/>
    <p:sldId id="317" r:id="rId16"/>
    <p:sldId id="320" r:id="rId17"/>
    <p:sldId id="321" r:id="rId18"/>
    <p:sldId id="322" r:id="rId19"/>
    <p:sldId id="323" r:id="rId20"/>
    <p:sldId id="316" r:id="rId21"/>
    <p:sldId id="324" r:id="rId22"/>
    <p:sldId id="328" r:id="rId23"/>
    <p:sldId id="281" r:id="rId24"/>
    <p:sldId id="285" r:id="rId25"/>
    <p:sldId id="326" r:id="rId26"/>
    <p:sldId id="327" r:id="rId27"/>
    <p:sldId id="329" r:id="rId28"/>
    <p:sldId id="331" r:id="rId29"/>
    <p:sldId id="330" r:id="rId30"/>
    <p:sldId id="288" r:id="rId31"/>
  </p:sldIdLst>
  <p:sldSz cx="9144000" cy="5143500" type="screen16x9"/>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 uri="{2D200454-40CA-4A62-9FC3-DE9A4176ACB9}">
      <p15:notesGuideLst xmlns:p15="http://schemas.microsoft.com/office/powerpoint/2012/main" xmlns="">
        <p15:guide id="1" orient="horz" pos="2928"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D73"/>
    <a:srgbClr val="B8D0EE"/>
    <a:srgbClr val="553278"/>
    <a:srgbClr val="646569"/>
    <a:srgbClr val="007681"/>
    <a:srgbClr val="1F3261"/>
    <a:srgbClr val="4589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746" autoAdjust="0"/>
    <p:restoredTop sz="72932" autoAdjust="0"/>
  </p:normalViewPr>
  <p:slideViewPr>
    <p:cSldViewPr snapToGrid="0">
      <p:cViewPr varScale="1">
        <p:scale>
          <a:sx n="103" d="100"/>
          <a:sy n="103" d="100"/>
        </p:scale>
        <p:origin x="-1038" y="-96"/>
      </p:cViewPr>
      <p:guideLst>
        <p:guide orient="horz" pos="162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9" d="100"/>
          <a:sy n="99" d="100"/>
        </p:scale>
        <p:origin x="-3540" y="-96"/>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89750E-DD11-494F-8E67-BC821B13B1A8}"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en-US"/>
        </a:p>
      </dgm:t>
    </dgm:pt>
    <dgm:pt modelId="{98B60269-4F23-470E-8593-A3B7E5D4CFE9}" type="pres">
      <dgm:prSet presAssocID="{5889750E-DD11-494F-8E67-BC821B13B1A8}" presName="Name0" presStyleCnt="0">
        <dgm:presLayoutVars>
          <dgm:orgChart val="1"/>
          <dgm:chPref val="1"/>
          <dgm:dir/>
          <dgm:animOne val="branch"/>
          <dgm:animLvl val="lvl"/>
          <dgm:resizeHandles/>
        </dgm:presLayoutVars>
      </dgm:prSet>
      <dgm:spPr/>
      <dgm:t>
        <a:bodyPr/>
        <a:lstStyle/>
        <a:p>
          <a:endParaRPr lang="en-US"/>
        </a:p>
      </dgm:t>
    </dgm:pt>
  </dgm:ptLst>
  <dgm:cxnLst>
    <dgm:cxn modelId="{7E6B25EF-26AB-48D3-98E6-E205FF50D068}" type="presOf" srcId="{5889750E-DD11-494F-8E67-BC821B13B1A8}" destId="{98B60269-4F23-470E-8593-A3B7E5D4CFE9}" srcOrd="0" destOrd="0" presId="urn:microsoft.com/office/officeart/2008/layout/HalfCircle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696ABD-D274-47A0-8F5A-65B09A9CEF01}" type="doc">
      <dgm:prSet loTypeId="urn:microsoft.com/office/officeart/2011/layout/RadialPictureList" loCatId="picture" qsTypeId="urn:microsoft.com/office/officeart/2005/8/quickstyle/simple1" qsCatId="simple" csTypeId="urn:microsoft.com/office/officeart/2005/8/colors/accent1_2" csCatId="accent1" phldr="1"/>
      <dgm:spPr/>
      <dgm:t>
        <a:bodyPr/>
        <a:lstStyle/>
        <a:p>
          <a:endParaRPr lang="en-US"/>
        </a:p>
      </dgm:t>
    </dgm:pt>
    <dgm:pt modelId="{860EDD4A-33BE-44DD-BA4E-3D75F20AABFB}">
      <dgm:prSet phldrT="[Text]"/>
      <dgm:spPr/>
      <dgm:t>
        <a:bodyPr/>
        <a:lstStyle/>
        <a:p>
          <a:r>
            <a:rPr lang="en-US" b="1" dirty="0"/>
            <a:t>Master SIMCELL  Controller</a:t>
          </a:r>
        </a:p>
        <a:p>
          <a:r>
            <a:rPr lang="en-US" dirty="0"/>
            <a:t>Pat Anders</a:t>
          </a:r>
        </a:p>
      </dgm:t>
    </dgm:pt>
    <dgm:pt modelId="{A17D8132-E916-42FB-9C9E-0A3B19D276D8}" type="parTrans" cxnId="{765E4AA8-C75F-4259-8D46-DCC49960B4DA}">
      <dgm:prSet/>
      <dgm:spPr/>
      <dgm:t>
        <a:bodyPr/>
        <a:lstStyle/>
        <a:p>
          <a:endParaRPr lang="en-US"/>
        </a:p>
      </dgm:t>
    </dgm:pt>
    <dgm:pt modelId="{BB4D679B-FB79-4A98-8E02-403F932D7B56}" type="sibTrans" cxnId="{765E4AA8-C75F-4259-8D46-DCC49960B4DA}">
      <dgm:prSet/>
      <dgm:spPr/>
      <dgm:t>
        <a:bodyPr/>
        <a:lstStyle/>
        <a:p>
          <a:endParaRPr lang="en-US"/>
        </a:p>
      </dgm:t>
    </dgm:pt>
    <dgm:pt modelId="{CFCF74B5-2A85-4C09-B5CF-CD8D2AE7AB0E}">
      <dgm:prSet phldrT="[Text]" custT="1"/>
      <dgm:spPr/>
      <dgm:t>
        <a:bodyPr/>
        <a:lstStyle/>
        <a:p>
          <a:pPr algn="ctr"/>
          <a:r>
            <a:rPr lang="en-US" sz="1200" b="1" dirty="0">
              <a:solidFill>
                <a:srgbClr val="002D73"/>
              </a:solidFill>
            </a:rPr>
            <a:t> Healthcare Controllers</a:t>
          </a:r>
        </a:p>
      </dgm:t>
    </dgm:pt>
    <dgm:pt modelId="{D7BF5CDB-2FA7-4A23-ACDC-93FC631E7143}" type="parTrans" cxnId="{562FBCE2-1F3C-4A50-971C-2A92DA69283E}">
      <dgm:prSet/>
      <dgm:spPr/>
      <dgm:t>
        <a:bodyPr/>
        <a:lstStyle/>
        <a:p>
          <a:endParaRPr lang="en-US"/>
        </a:p>
      </dgm:t>
    </dgm:pt>
    <dgm:pt modelId="{4AE6D28D-D200-46EB-A294-0DB490DD1993}" type="sibTrans" cxnId="{562FBCE2-1F3C-4A50-971C-2A92DA69283E}">
      <dgm:prSet/>
      <dgm:spPr/>
      <dgm:t>
        <a:bodyPr/>
        <a:lstStyle/>
        <a:p>
          <a:endParaRPr lang="en-US"/>
        </a:p>
      </dgm:t>
    </dgm:pt>
    <dgm:pt modelId="{35A0362C-8668-43C6-90BB-82E7760B59D6}">
      <dgm:prSet phldrT="[Text]" custT="1"/>
      <dgm:spPr/>
      <dgm:t>
        <a:bodyPr/>
        <a:lstStyle/>
        <a:p>
          <a:pPr algn="l"/>
          <a:endParaRPr lang="en-US" sz="900" dirty="0"/>
        </a:p>
        <a:p>
          <a:pPr algn="ctr"/>
          <a:r>
            <a:rPr lang="en-US" sz="1200" b="1" dirty="0">
              <a:solidFill>
                <a:srgbClr val="002D73"/>
              </a:solidFill>
            </a:rPr>
            <a:t>LHD Controllers</a:t>
          </a:r>
        </a:p>
        <a:p>
          <a:pPr algn="l"/>
          <a:endParaRPr lang="en-US" sz="900" dirty="0"/>
        </a:p>
      </dgm:t>
    </dgm:pt>
    <dgm:pt modelId="{E93C760E-4C13-4C05-9295-5C9B9E3C0ABC}" type="parTrans" cxnId="{AE37BBF8-CEFA-489D-AB04-EF4E1AAF617F}">
      <dgm:prSet/>
      <dgm:spPr/>
      <dgm:t>
        <a:bodyPr/>
        <a:lstStyle/>
        <a:p>
          <a:endParaRPr lang="en-US"/>
        </a:p>
      </dgm:t>
    </dgm:pt>
    <dgm:pt modelId="{DF67949C-765B-422B-A2A9-F6CD1E8D43E8}" type="sibTrans" cxnId="{AE37BBF8-CEFA-489D-AB04-EF4E1AAF617F}">
      <dgm:prSet/>
      <dgm:spPr/>
      <dgm:t>
        <a:bodyPr/>
        <a:lstStyle/>
        <a:p>
          <a:endParaRPr lang="en-US"/>
        </a:p>
      </dgm:t>
    </dgm:pt>
    <dgm:pt modelId="{0CF2857B-BE87-481C-8CB8-DC2292EA0203}">
      <dgm:prSet phldrT="[Text]" custT="1"/>
      <dgm:spPr/>
      <dgm:t>
        <a:bodyPr/>
        <a:lstStyle/>
        <a:p>
          <a:pPr algn="l"/>
          <a:endParaRPr lang="en-US" sz="1500" dirty="0"/>
        </a:p>
        <a:p>
          <a:pPr algn="ctr"/>
          <a:r>
            <a:rPr lang="en-US" sz="1200" b="1" dirty="0">
              <a:solidFill>
                <a:srgbClr val="002D73"/>
              </a:solidFill>
            </a:rPr>
            <a:t>EM Controller</a:t>
          </a:r>
        </a:p>
      </dgm:t>
    </dgm:pt>
    <dgm:pt modelId="{01BDEA5E-439C-4A6F-B250-D68E2D3883C5}" type="parTrans" cxnId="{C39E2EC1-B055-4216-91C4-394BC8D65E79}">
      <dgm:prSet/>
      <dgm:spPr/>
      <dgm:t>
        <a:bodyPr/>
        <a:lstStyle/>
        <a:p>
          <a:endParaRPr lang="en-US"/>
        </a:p>
      </dgm:t>
    </dgm:pt>
    <dgm:pt modelId="{01B47A52-D841-4CB7-915E-0EAF25560F5A}" type="sibTrans" cxnId="{C39E2EC1-B055-4216-91C4-394BC8D65E79}">
      <dgm:prSet/>
      <dgm:spPr/>
      <dgm:t>
        <a:bodyPr/>
        <a:lstStyle/>
        <a:p>
          <a:endParaRPr lang="en-US"/>
        </a:p>
      </dgm:t>
    </dgm:pt>
    <dgm:pt modelId="{B6D8E625-4F07-4A2C-9D73-C9260D0B5D48}">
      <dgm:prSet phldrT="[Text]"/>
      <dgm:spPr/>
      <dgm:t>
        <a:bodyPr/>
        <a:lstStyle/>
        <a:p>
          <a:endParaRPr lang="en-US"/>
        </a:p>
      </dgm:t>
    </dgm:pt>
    <dgm:pt modelId="{DBA1D579-6CA0-4995-A62A-B4C4F2F3D1DA}" type="parTrans" cxnId="{3A7B8218-DB9F-4665-A87A-0810670EE14F}">
      <dgm:prSet/>
      <dgm:spPr/>
      <dgm:t>
        <a:bodyPr/>
        <a:lstStyle/>
        <a:p>
          <a:endParaRPr lang="en-US"/>
        </a:p>
      </dgm:t>
    </dgm:pt>
    <dgm:pt modelId="{B72C8D52-6825-4F9E-829D-D3D72C2B290A}" type="sibTrans" cxnId="{3A7B8218-DB9F-4665-A87A-0810670EE14F}">
      <dgm:prSet/>
      <dgm:spPr/>
      <dgm:t>
        <a:bodyPr/>
        <a:lstStyle/>
        <a:p>
          <a:endParaRPr lang="en-US"/>
        </a:p>
      </dgm:t>
    </dgm:pt>
    <dgm:pt modelId="{FDDAC1B6-CC67-4001-9D39-22C6D0D4C21A}">
      <dgm:prSet phldrT="[Text]" custT="1"/>
      <dgm:spPr/>
      <dgm:t>
        <a:bodyPr/>
        <a:lstStyle/>
        <a:p>
          <a:pPr algn="l"/>
          <a:endParaRPr lang="en-US" sz="1500" dirty="0"/>
        </a:p>
        <a:p>
          <a:pPr algn="ctr"/>
          <a:r>
            <a:rPr lang="en-US" sz="1200" b="1" dirty="0">
              <a:solidFill>
                <a:srgbClr val="002D73"/>
              </a:solidFill>
            </a:rPr>
            <a:t>EMS Controllers</a:t>
          </a:r>
        </a:p>
      </dgm:t>
    </dgm:pt>
    <dgm:pt modelId="{55211D34-AAD5-4B98-9A23-FC254C5596F0}" type="parTrans" cxnId="{2915D347-CD62-4608-9F92-FA34918EB07F}">
      <dgm:prSet/>
      <dgm:spPr/>
      <dgm:t>
        <a:bodyPr/>
        <a:lstStyle/>
        <a:p>
          <a:endParaRPr lang="en-US"/>
        </a:p>
      </dgm:t>
    </dgm:pt>
    <dgm:pt modelId="{7AA3BEBB-7C03-4630-9A0F-FAF92C50ED79}" type="sibTrans" cxnId="{2915D347-CD62-4608-9F92-FA34918EB07F}">
      <dgm:prSet/>
      <dgm:spPr/>
      <dgm:t>
        <a:bodyPr/>
        <a:lstStyle/>
        <a:p>
          <a:endParaRPr lang="en-US"/>
        </a:p>
      </dgm:t>
    </dgm:pt>
    <dgm:pt modelId="{E0F731C5-F5E6-4CF8-B9F9-136DAE8DB17B}">
      <dgm:prSet phldrT="[Text]"/>
      <dgm:spPr/>
      <dgm:t>
        <a:bodyPr/>
        <a:lstStyle/>
        <a:p>
          <a:endParaRPr lang="en-US"/>
        </a:p>
      </dgm:t>
    </dgm:pt>
    <dgm:pt modelId="{55DF3516-6B49-4610-B1E0-6F43C35FBA3F}" type="parTrans" cxnId="{F224328D-625F-4F6B-9232-5A68CD010EEB}">
      <dgm:prSet/>
      <dgm:spPr/>
      <dgm:t>
        <a:bodyPr/>
        <a:lstStyle/>
        <a:p>
          <a:endParaRPr lang="en-US"/>
        </a:p>
      </dgm:t>
    </dgm:pt>
    <dgm:pt modelId="{A219D453-28E8-4A5B-9BFB-A8AF05FBA9DC}" type="sibTrans" cxnId="{F224328D-625F-4F6B-9232-5A68CD010EEB}">
      <dgm:prSet/>
      <dgm:spPr/>
      <dgm:t>
        <a:bodyPr/>
        <a:lstStyle/>
        <a:p>
          <a:endParaRPr lang="en-US"/>
        </a:p>
      </dgm:t>
    </dgm:pt>
    <dgm:pt modelId="{4F7B20B9-CDF8-484A-944E-7F5D0EC022D1}">
      <dgm:prSet phldrT="[Text]"/>
      <dgm:spPr/>
      <dgm:t>
        <a:bodyPr/>
        <a:lstStyle/>
        <a:p>
          <a:endParaRPr lang="en-US"/>
        </a:p>
      </dgm:t>
    </dgm:pt>
    <dgm:pt modelId="{0D71C081-0E0C-43A1-9A0A-3F0CEACB64F8}" type="parTrans" cxnId="{96890DAB-F10D-4415-ADFB-84659EF6E99E}">
      <dgm:prSet/>
      <dgm:spPr/>
      <dgm:t>
        <a:bodyPr/>
        <a:lstStyle/>
        <a:p>
          <a:endParaRPr lang="en-US"/>
        </a:p>
      </dgm:t>
    </dgm:pt>
    <dgm:pt modelId="{1EBE637D-A978-430F-9588-6A768470502B}" type="sibTrans" cxnId="{96890DAB-F10D-4415-ADFB-84659EF6E99E}">
      <dgm:prSet/>
      <dgm:spPr/>
      <dgm:t>
        <a:bodyPr/>
        <a:lstStyle/>
        <a:p>
          <a:endParaRPr lang="en-US"/>
        </a:p>
      </dgm:t>
    </dgm:pt>
    <dgm:pt modelId="{D4A1ECC4-1071-4F43-B55B-05EA2743D41C}">
      <dgm:prSet phldrT="[Text]"/>
      <dgm:spPr/>
      <dgm:t>
        <a:bodyPr/>
        <a:lstStyle/>
        <a:p>
          <a:endParaRPr lang="en-US"/>
        </a:p>
      </dgm:t>
    </dgm:pt>
    <dgm:pt modelId="{5DAA9E94-AC39-42EE-BF7A-95D76EB26EF7}" type="parTrans" cxnId="{69A6B10E-FC96-43F0-909A-9A7528F1709F}">
      <dgm:prSet/>
      <dgm:spPr/>
      <dgm:t>
        <a:bodyPr/>
        <a:lstStyle/>
        <a:p>
          <a:endParaRPr lang="en-US"/>
        </a:p>
      </dgm:t>
    </dgm:pt>
    <dgm:pt modelId="{12C7B519-E9E2-4EB4-9D45-52F6029C18FE}" type="sibTrans" cxnId="{69A6B10E-FC96-43F0-909A-9A7528F1709F}">
      <dgm:prSet/>
      <dgm:spPr/>
      <dgm:t>
        <a:bodyPr/>
        <a:lstStyle/>
        <a:p>
          <a:endParaRPr lang="en-US"/>
        </a:p>
      </dgm:t>
    </dgm:pt>
    <dgm:pt modelId="{FE068960-7A84-4AF4-B552-4FD3E0559EE5}" type="pres">
      <dgm:prSet presAssocID="{39696ABD-D274-47A0-8F5A-65B09A9CEF01}" presName="Name0" presStyleCnt="0">
        <dgm:presLayoutVars>
          <dgm:chMax val="1"/>
          <dgm:chPref val="1"/>
          <dgm:dir/>
          <dgm:resizeHandles/>
        </dgm:presLayoutVars>
      </dgm:prSet>
      <dgm:spPr/>
      <dgm:t>
        <a:bodyPr/>
        <a:lstStyle/>
        <a:p>
          <a:endParaRPr lang="en-US"/>
        </a:p>
      </dgm:t>
    </dgm:pt>
    <dgm:pt modelId="{9FD04A3E-8B78-40F7-B206-2FDC482223E8}" type="pres">
      <dgm:prSet presAssocID="{860EDD4A-33BE-44DD-BA4E-3D75F20AABFB}" presName="Parent" presStyleLbl="node1" presStyleIdx="0" presStyleCnt="2">
        <dgm:presLayoutVars>
          <dgm:chMax val="4"/>
          <dgm:chPref val="3"/>
        </dgm:presLayoutVars>
      </dgm:prSet>
      <dgm:spPr/>
      <dgm:t>
        <a:bodyPr/>
        <a:lstStyle/>
        <a:p>
          <a:endParaRPr lang="en-US"/>
        </a:p>
      </dgm:t>
    </dgm:pt>
    <dgm:pt modelId="{823CEDA3-6E25-4D81-AF64-17C6E307B27E}" type="pres">
      <dgm:prSet presAssocID="{CFCF74B5-2A85-4C09-B5CF-CD8D2AE7AB0E}" presName="Accent" presStyleLbl="node1" presStyleIdx="1" presStyleCnt="2"/>
      <dgm:spPr/>
    </dgm:pt>
    <dgm:pt modelId="{E28C0360-7E4E-4694-8DC7-7265D61C50ED}" type="pres">
      <dgm:prSet presAssocID="{CFCF74B5-2A85-4C09-B5CF-CD8D2AE7AB0E}" presName="Image1" presStyleLbl="fgImgPlace1" presStyleIdx="0" presStyleCnt="4" custScaleX="120655" custScaleY="128000"/>
      <dgm:spPr/>
    </dgm:pt>
    <dgm:pt modelId="{6751F0C8-5B5E-445C-8C73-F5B52263FA3B}" type="pres">
      <dgm:prSet presAssocID="{CFCF74B5-2A85-4C09-B5CF-CD8D2AE7AB0E}" presName="Child1" presStyleLbl="revTx" presStyleIdx="0" presStyleCnt="4" custScaleX="125804" custScaleY="98435">
        <dgm:presLayoutVars>
          <dgm:chMax val="0"/>
          <dgm:chPref val="0"/>
          <dgm:bulletEnabled val="1"/>
        </dgm:presLayoutVars>
      </dgm:prSet>
      <dgm:spPr/>
      <dgm:t>
        <a:bodyPr/>
        <a:lstStyle/>
        <a:p>
          <a:endParaRPr lang="en-US"/>
        </a:p>
      </dgm:t>
    </dgm:pt>
    <dgm:pt modelId="{F6606C01-2FC7-4DD7-A0F1-4E96980B357C}" type="pres">
      <dgm:prSet presAssocID="{35A0362C-8668-43C6-90BB-82E7760B59D6}" presName="Image2" presStyleCnt="0"/>
      <dgm:spPr/>
    </dgm:pt>
    <dgm:pt modelId="{7DE9F3EE-8D2A-4533-82C3-6F411EA1135C}" type="pres">
      <dgm:prSet presAssocID="{35A0362C-8668-43C6-90BB-82E7760B59D6}" presName="Image" presStyleLbl="fgImgPlace1" presStyleIdx="1" presStyleCnt="4" custScaleX="116141" custScaleY="99063" custLinFactNeighborX="8153" custLinFactNeighborY="19114"/>
      <dgm:spPr/>
    </dgm:pt>
    <dgm:pt modelId="{CE9D7C37-B4C7-403B-B0AF-2780D6F3425F}" type="pres">
      <dgm:prSet presAssocID="{35A0362C-8668-43C6-90BB-82E7760B59D6}" presName="Child2" presStyleLbl="revTx" presStyleIdx="1" presStyleCnt="4" custScaleX="115254" custScaleY="62390" custLinFactNeighborX="13752" custLinFactNeighborY="-1917">
        <dgm:presLayoutVars>
          <dgm:chMax val="0"/>
          <dgm:chPref val="0"/>
          <dgm:bulletEnabled val="1"/>
        </dgm:presLayoutVars>
      </dgm:prSet>
      <dgm:spPr/>
      <dgm:t>
        <a:bodyPr/>
        <a:lstStyle/>
        <a:p>
          <a:endParaRPr lang="en-US"/>
        </a:p>
      </dgm:t>
    </dgm:pt>
    <dgm:pt modelId="{189E1D86-13DE-4358-997E-F7E1F95B64A4}" type="pres">
      <dgm:prSet presAssocID="{0CF2857B-BE87-481C-8CB8-DC2292EA0203}" presName="Image3" presStyleCnt="0"/>
      <dgm:spPr/>
    </dgm:pt>
    <dgm:pt modelId="{39D1C0E6-19DC-4770-AE76-A5FE966A2E28}" type="pres">
      <dgm:prSet presAssocID="{0CF2857B-BE87-481C-8CB8-DC2292EA0203}" presName="Image" presStyleLbl="fgImgPlace1" presStyleIdx="2" presStyleCnt="4" custScaleX="99068" custScaleY="98739"/>
      <dgm:spPr/>
    </dgm:pt>
    <dgm:pt modelId="{9A3537BB-A80F-4BC8-A361-52FB7B3C8474}" type="pres">
      <dgm:prSet presAssocID="{0CF2857B-BE87-481C-8CB8-DC2292EA0203}" presName="Child3" presStyleLbl="revTx" presStyleIdx="2" presStyleCnt="4" custScaleX="107406" custScaleY="96565" custLinFactNeighborX="2699" custLinFactNeighborY="11964">
        <dgm:presLayoutVars>
          <dgm:chMax val="0"/>
          <dgm:chPref val="0"/>
          <dgm:bulletEnabled val="1"/>
        </dgm:presLayoutVars>
      </dgm:prSet>
      <dgm:spPr/>
      <dgm:t>
        <a:bodyPr/>
        <a:lstStyle/>
        <a:p>
          <a:endParaRPr lang="en-US"/>
        </a:p>
      </dgm:t>
    </dgm:pt>
    <dgm:pt modelId="{19D1C142-4B7A-4640-B4C1-CC9E97C381EF}" type="pres">
      <dgm:prSet presAssocID="{FDDAC1B6-CC67-4001-9D39-22C6D0D4C21A}" presName="Image4" presStyleCnt="0"/>
      <dgm:spPr/>
    </dgm:pt>
    <dgm:pt modelId="{45FCBFF8-A693-4375-A08C-1544FD5AA400}" type="pres">
      <dgm:prSet presAssocID="{FDDAC1B6-CC67-4001-9D39-22C6D0D4C21A}" presName="Image" presStyleLbl="fgImgPlace1" presStyleIdx="3" presStyleCnt="4" custScaleX="111307" custScaleY="111794"/>
      <dgm:spPr/>
    </dgm:pt>
    <dgm:pt modelId="{2B51C909-47EC-4B88-A352-9BE62BA1E9EB}" type="pres">
      <dgm:prSet presAssocID="{FDDAC1B6-CC67-4001-9D39-22C6D0D4C21A}" presName="Child4" presStyleLbl="revTx" presStyleIdx="3" presStyleCnt="4">
        <dgm:presLayoutVars>
          <dgm:chMax val="0"/>
          <dgm:chPref val="0"/>
          <dgm:bulletEnabled val="1"/>
        </dgm:presLayoutVars>
      </dgm:prSet>
      <dgm:spPr/>
      <dgm:t>
        <a:bodyPr/>
        <a:lstStyle/>
        <a:p>
          <a:endParaRPr lang="en-US"/>
        </a:p>
      </dgm:t>
    </dgm:pt>
  </dgm:ptLst>
  <dgm:cxnLst>
    <dgm:cxn modelId="{69A6B10E-FC96-43F0-909A-9A7528F1709F}" srcId="{860EDD4A-33BE-44DD-BA4E-3D75F20AABFB}" destId="{D4A1ECC4-1071-4F43-B55B-05EA2743D41C}" srcOrd="5" destOrd="0" parTransId="{5DAA9E94-AC39-42EE-BF7A-95D76EB26EF7}" sibTransId="{12C7B519-E9E2-4EB4-9D45-52F6029C18FE}"/>
    <dgm:cxn modelId="{2915D347-CD62-4608-9F92-FA34918EB07F}" srcId="{860EDD4A-33BE-44DD-BA4E-3D75F20AABFB}" destId="{FDDAC1B6-CC67-4001-9D39-22C6D0D4C21A}" srcOrd="3" destOrd="0" parTransId="{55211D34-AAD5-4B98-9A23-FC254C5596F0}" sibTransId="{7AA3BEBB-7C03-4630-9A0F-FAF92C50ED79}"/>
    <dgm:cxn modelId="{3A7B8218-DB9F-4665-A87A-0810670EE14F}" srcId="{39696ABD-D274-47A0-8F5A-65B09A9CEF01}" destId="{B6D8E625-4F07-4A2C-9D73-C9260D0B5D48}" srcOrd="1" destOrd="0" parTransId="{DBA1D579-6CA0-4995-A62A-B4C4F2F3D1DA}" sibTransId="{B72C8D52-6825-4F9E-829D-D3D72C2B290A}"/>
    <dgm:cxn modelId="{96890DAB-F10D-4415-ADFB-84659EF6E99E}" srcId="{860EDD4A-33BE-44DD-BA4E-3D75F20AABFB}" destId="{4F7B20B9-CDF8-484A-944E-7F5D0EC022D1}" srcOrd="4" destOrd="0" parTransId="{0D71C081-0E0C-43A1-9A0A-3F0CEACB64F8}" sibTransId="{1EBE637D-A978-430F-9588-6A768470502B}"/>
    <dgm:cxn modelId="{765E4AA8-C75F-4259-8D46-DCC49960B4DA}" srcId="{39696ABD-D274-47A0-8F5A-65B09A9CEF01}" destId="{860EDD4A-33BE-44DD-BA4E-3D75F20AABFB}" srcOrd="0" destOrd="0" parTransId="{A17D8132-E916-42FB-9C9E-0A3B19D276D8}" sibTransId="{BB4D679B-FB79-4A98-8E02-403F932D7B56}"/>
    <dgm:cxn modelId="{F224328D-625F-4F6B-9232-5A68CD010EEB}" srcId="{860EDD4A-33BE-44DD-BA4E-3D75F20AABFB}" destId="{E0F731C5-F5E6-4CF8-B9F9-136DAE8DB17B}" srcOrd="6" destOrd="0" parTransId="{55DF3516-6B49-4610-B1E0-6F43C35FBA3F}" sibTransId="{A219D453-28E8-4A5B-9BFB-A8AF05FBA9DC}"/>
    <dgm:cxn modelId="{9C255DB6-9FA1-4446-9500-CA3002F1138F}" type="presOf" srcId="{860EDD4A-33BE-44DD-BA4E-3D75F20AABFB}" destId="{9FD04A3E-8B78-40F7-B206-2FDC482223E8}" srcOrd="0" destOrd="0" presId="urn:microsoft.com/office/officeart/2011/layout/RadialPictureList"/>
    <dgm:cxn modelId="{A0C1833A-1E9E-4FA8-92EA-31C61524A90C}" type="presOf" srcId="{35A0362C-8668-43C6-90BB-82E7760B59D6}" destId="{CE9D7C37-B4C7-403B-B0AF-2780D6F3425F}" srcOrd="0" destOrd="0" presId="urn:microsoft.com/office/officeart/2011/layout/RadialPictureList"/>
    <dgm:cxn modelId="{CCF4208E-0F12-48BC-9791-79660D6BF70C}" type="presOf" srcId="{39696ABD-D274-47A0-8F5A-65B09A9CEF01}" destId="{FE068960-7A84-4AF4-B552-4FD3E0559EE5}" srcOrd="0" destOrd="0" presId="urn:microsoft.com/office/officeart/2011/layout/RadialPictureList"/>
    <dgm:cxn modelId="{C4478E86-8085-45CA-B7B2-24E2438016E0}" type="presOf" srcId="{FDDAC1B6-CC67-4001-9D39-22C6D0D4C21A}" destId="{2B51C909-47EC-4B88-A352-9BE62BA1E9EB}" srcOrd="0" destOrd="0" presId="urn:microsoft.com/office/officeart/2011/layout/RadialPictureList"/>
    <dgm:cxn modelId="{FFEC72C2-CEA7-42A7-9A1A-9B2EE8CF6D33}" type="presOf" srcId="{0CF2857B-BE87-481C-8CB8-DC2292EA0203}" destId="{9A3537BB-A80F-4BC8-A361-52FB7B3C8474}" srcOrd="0" destOrd="0" presId="urn:microsoft.com/office/officeart/2011/layout/RadialPictureList"/>
    <dgm:cxn modelId="{C39E2EC1-B055-4216-91C4-394BC8D65E79}" srcId="{860EDD4A-33BE-44DD-BA4E-3D75F20AABFB}" destId="{0CF2857B-BE87-481C-8CB8-DC2292EA0203}" srcOrd="2" destOrd="0" parTransId="{01BDEA5E-439C-4A6F-B250-D68E2D3883C5}" sibTransId="{01B47A52-D841-4CB7-915E-0EAF25560F5A}"/>
    <dgm:cxn modelId="{AE37BBF8-CEFA-489D-AB04-EF4E1AAF617F}" srcId="{860EDD4A-33BE-44DD-BA4E-3D75F20AABFB}" destId="{35A0362C-8668-43C6-90BB-82E7760B59D6}" srcOrd="1" destOrd="0" parTransId="{E93C760E-4C13-4C05-9295-5C9B9E3C0ABC}" sibTransId="{DF67949C-765B-422B-A2A9-F6CD1E8D43E8}"/>
    <dgm:cxn modelId="{84751495-918C-4252-A191-FDC0ECEAABE1}" type="presOf" srcId="{CFCF74B5-2A85-4C09-B5CF-CD8D2AE7AB0E}" destId="{6751F0C8-5B5E-445C-8C73-F5B52263FA3B}" srcOrd="0" destOrd="0" presId="urn:microsoft.com/office/officeart/2011/layout/RadialPictureList"/>
    <dgm:cxn modelId="{562FBCE2-1F3C-4A50-971C-2A92DA69283E}" srcId="{860EDD4A-33BE-44DD-BA4E-3D75F20AABFB}" destId="{CFCF74B5-2A85-4C09-B5CF-CD8D2AE7AB0E}" srcOrd="0" destOrd="0" parTransId="{D7BF5CDB-2FA7-4A23-ACDC-93FC631E7143}" sibTransId="{4AE6D28D-D200-46EB-A294-0DB490DD1993}"/>
    <dgm:cxn modelId="{BFA83A1F-6D91-418A-B885-2EE2D79F63D9}" type="presParOf" srcId="{FE068960-7A84-4AF4-B552-4FD3E0559EE5}" destId="{9FD04A3E-8B78-40F7-B206-2FDC482223E8}" srcOrd="0" destOrd="0" presId="urn:microsoft.com/office/officeart/2011/layout/RadialPictureList"/>
    <dgm:cxn modelId="{71FB89BA-0A39-4DCA-9C57-5E6E115D6202}" type="presParOf" srcId="{FE068960-7A84-4AF4-B552-4FD3E0559EE5}" destId="{823CEDA3-6E25-4D81-AF64-17C6E307B27E}" srcOrd="1" destOrd="0" presId="urn:microsoft.com/office/officeart/2011/layout/RadialPictureList"/>
    <dgm:cxn modelId="{9BC3102C-6B74-43EB-85A5-EB064FD89A1D}" type="presParOf" srcId="{FE068960-7A84-4AF4-B552-4FD3E0559EE5}" destId="{E28C0360-7E4E-4694-8DC7-7265D61C50ED}" srcOrd="2" destOrd="0" presId="urn:microsoft.com/office/officeart/2011/layout/RadialPictureList"/>
    <dgm:cxn modelId="{913428FF-B5B3-4260-95D3-9292E74DE658}" type="presParOf" srcId="{FE068960-7A84-4AF4-B552-4FD3E0559EE5}" destId="{6751F0C8-5B5E-445C-8C73-F5B52263FA3B}" srcOrd="3" destOrd="0" presId="urn:microsoft.com/office/officeart/2011/layout/RadialPictureList"/>
    <dgm:cxn modelId="{E13E911D-4E24-4616-9761-0E95026746BA}" type="presParOf" srcId="{FE068960-7A84-4AF4-B552-4FD3E0559EE5}" destId="{F6606C01-2FC7-4DD7-A0F1-4E96980B357C}" srcOrd="4" destOrd="0" presId="urn:microsoft.com/office/officeart/2011/layout/RadialPictureList"/>
    <dgm:cxn modelId="{B81397CC-D392-4F2F-A7FE-E7BBB2E37FC4}" type="presParOf" srcId="{F6606C01-2FC7-4DD7-A0F1-4E96980B357C}" destId="{7DE9F3EE-8D2A-4533-82C3-6F411EA1135C}" srcOrd="0" destOrd="0" presId="urn:microsoft.com/office/officeart/2011/layout/RadialPictureList"/>
    <dgm:cxn modelId="{A80AB9DF-9779-44E4-9599-8F4C65278CC0}" type="presParOf" srcId="{FE068960-7A84-4AF4-B552-4FD3E0559EE5}" destId="{CE9D7C37-B4C7-403B-B0AF-2780D6F3425F}" srcOrd="5" destOrd="0" presId="urn:microsoft.com/office/officeart/2011/layout/RadialPictureList"/>
    <dgm:cxn modelId="{8A41060B-D955-414C-B174-A49CEF830304}" type="presParOf" srcId="{FE068960-7A84-4AF4-B552-4FD3E0559EE5}" destId="{189E1D86-13DE-4358-997E-F7E1F95B64A4}" srcOrd="6" destOrd="0" presId="urn:microsoft.com/office/officeart/2011/layout/RadialPictureList"/>
    <dgm:cxn modelId="{957ACB36-AD14-48CE-ACD0-9A685D9B92F3}" type="presParOf" srcId="{189E1D86-13DE-4358-997E-F7E1F95B64A4}" destId="{39D1C0E6-19DC-4770-AE76-A5FE966A2E28}" srcOrd="0" destOrd="0" presId="urn:microsoft.com/office/officeart/2011/layout/RadialPictureList"/>
    <dgm:cxn modelId="{91900DF6-CBEF-4497-98EC-B00348296116}" type="presParOf" srcId="{FE068960-7A84-4AF4-B552-4FD3E0559EE5}" destId="{9A3537BB-A80F-4BC8-A361-52FB7B3C8474}" srcOrd="7" destOrd="0" presId="urn:microsoft.com/office/officeart/2011/layout/RadialPictureList"/>
    <dgm:cxn modelId="{8A33F320-488C-4C9F-BF48-11F926E6D079}" type="presParOf" srcId="{FE068960-7A84-4AF4-B552-4FD3E0559EE5}" destId="{19D1C142-4B7A-4640-B4C1-CC9E97C381EF}" srcOrd="8" destOrd="0" presId="urn:microsoft.com/office/officeart/2011/layout/RadialPictureList"/>
    <dgm:cxn modelId="{E87D8861-3E19-4501-A7D1-D439D74B6D9C}" type="presParOf" srcId="{19D1C142-4B7A-4640-B4C1-CC9E97C381EF}" destId="{45FCBFF8-A693-4375-A08C-1544FD5AA400}" srcOrd="0" destOrd="0" presId="urn:microsoft.com/office/officeart/2011/layout/RadialPictureList"/>
    <dgm:cxn modelId="{4596924E-BCE8-414B-98F0-328A8DFF5F49}" type="presParOf" srcId="{FE068960-7A84-4AF4-B552-4FD3E0559EE5}" destId="{2B51C909-47EC-4B88-A352-9BE62BA1E9EB}" srcOrd="9" destOrd="0" presId="urn:microsoft.com/office/officeart/2011/layout/RadialPicture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D04A3E-8B78-40F7-B206-2FDC482223E8}">
      <dsp:nvSpPr>
        <dsp:cNvPr id="0" name=""/>
        <dsp:cNvSpPr/>
      </dsp:nvSpPr>
      <dsp:spPr>
        <a:xfrm>
          <a:off x="892194" y="935673"/>
          <a:ext cx="1417230" cy="141710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b="1" kern="1200" dirty="0"/>
            <a:t>Master SIMCELL  Controller</a:t>
          </a:r>
        </a:p>
        <a:p>
          <a:pPr lvl="0" algn="ctr" defTabSz="666750">
            <a:lnSpc>
              <a:spcPct val="90000"/>
            </a:lnSpc>
            <a:spcBef>
              <a:spcPct val="0"/>
            </a:spcBef>
            <a:spcAft>
              <a:spcPct val="35000"/>
            </a:spcAft>
          </a:pPr>
          <a:r>
            <a:rPr lang="en-US" sz="1500" kern="1200" dirty="0"/>
            <a:t>Pat Anders</a:t>
          </a:r>
        </a:p>
      </dsp:txBody>
      <dsp:txXfrm>
        <a:off x="1099743" y="1143203"/>
        <a:ext cx="1002132" cy="1002044"/>
      </dsp:txXfrm>
    </dsp:sp>
    <dsp:sp modelId="{823CEDA3-6E25-4D81-AF64-17C6E307B27E}">
      <dsp:nvSpPr>
        <dsp:cNvPr id="0" name=""/>
        <dsp:cNvSpPr/>
      </dsp:nvSpPr>
      <dsp:spPr>
        <a:xfrm>
          <a:off x="161525" y="147637"/>
          <a:ext cx="2856514" cy="2977634"/>
        </a:xfrm>
        <a:prstGeom prst="blockArc">
          <a:avLst>
            <a:gd name="adj1" fmla="val 16509444"/>
            <a:gd name="adj2" fmla="val 5088054"/>
            <a:gd name="adj3" fmla="val 524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8C0360-7E4E-4694-8DC7-7265D61C50ED}">
      <dsp:nvSpPr>
        <dsp:cNvPr id="0" name=""/>
        <dsp:cNvSpPr/>
      </dsp:nvSpPr>
      <dsp:spPr>
        <a:xfrm>
          <a:off x="1851518" y="-75531"/>
          <a:ext cx="916229" cy="971802"/>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751F0C8-5B5E-445C-8C73-F5B52263FA3B}">
      <dsp:nvSpPr>
        <dsp:cNvPr id="0" name=""/>
        <dsp:cNvSpPr/>
      </dsp:nvSpPr>
      <dsp:spPr>
        <a:xfrm>
          <a:off x="2616008" y="46223"/>
          <a:ext cx="1278833" cy="7234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10000"/>
            </a:spcAft>
          </a:pPr>
          <a:r>
            <a:rPr lang="en-US" sz="1200" b="1" kern="1200" dirty="0">
              <a:solidFill>
                <a:srgbClr val="002D73"/>
              </a:solidFill>
            </a:rPr>
            <a:t> Healthcare Controllers</a:t>
          </a:r>
        </a:p>
      </dsp:txBody>
      <dsp:txXfrm>
        <a:off x="2616008" y="46223"/>
        <a:ext cx="1278833" cy="723436"/>
      </dsp:txXfrm>
    </dsp:sp>
    <dsp:sp modelId="{7DE9F3EE-8D2A-4533-82C3-6F411EA1135C}">
      <dsp:nvSpPr>
        <dsp:cNvPr id="0" name=""/>
        <dsp:cNvSpPr/>
      </dsp:nvSpPr>
      <dsp:spPr>
        <a:xfrm>
          <a:off x="2491470" y="886529"/>
          <a:ext cx="881950" cy="752106"/>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9D7C37-B4C7-403B-B0AF-2780D6F3425F}">
      <dsp:nvSpPr>
        <dsp:cNvPr id="0" name=""/>
        <dsp:cNvSpPr/>
      </dsp:nvSpPr>
      <dsp:spPr>
        <a:xfrm>
          <a:off x="3368242" y="875245"/>
          <a:ext cx="1171589" cy="4585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l" defTabSz="400050">
            <a:lnSpc>
              <a:spcPct val="90000"/>
            </a:lnSpc>
            <a:spcBef>
              <a:spcPct val="0"/>
            </a:spcBef>
            <a:spcAft>
              <a:spcPct val="10000"/>
            </a:spcAft>
          </a:pPr>
          <a:endParaRPr lang="en-US" sz="900" kern="1200" dirty="0"/>
        </a:p>
        <a:p>
          <a:pPr lvl="0" algn="ctr" defTabSz="400050">
            <a:lnSpc>
              <a:spcPct val="90000"/>
            </a:lnSpc>
            <a:spcBef>
              <a:spcPct val="0"/>
            </a:spcBef>
            <a:spcAft>
              <a:spcPct val="10000"/>
            </a:spcAft>
          </a:pPr>
          <a:r>
            <a:rPr lang="en-US" sz="1200" b="1" kern="1200" dirty="0">
              <a:solidFill>
                <a:srgbClr val="002D73"/>
              </a:solidFill>
            </a:rPr>
            <a:t>LHD Controllers</a:t>
          </a:r>
        </a:p>
        <a:p>
          <a:pPr lvl="0" algn="l" defTabSz="400050">
            <a:lnSpc>
              <a:spcPct val="90000"/>
            </a:lnSpc>
            <a:spcBef>
              <a:spcPct val="0"/>
            </a:spcBef>
            <a:spcAft>
              <a:spcPct val="10000"/>
            </a:spcAft>
          </a:pPr>
          <a:endParaRPr lang="en-US" sz="900" kern="1200" dirty="0"/>
        </a:p>
      </dsp:txBody>
      <dsp:txXfrm>
        <a:off x="3368242" y="875245"/>
        <a:ext cx="1171589" cy="458528"/>
      </dsp:txXfrm>
    </dsp:sp>
    <dsp:sp modelId="{39D1C0E6-19DC-4770-AE76-A5FE966A2E28}">
      <dsp:nvSpPr>
        <dsp:cNvPr id="0" name=""/>
        <dsp:cNvSpPr/>
      </dsp:nvSpPr>
      <dsp:spPr>
        <a:xfrm>
          <a:off x="2491469" y="1782240"/>
          <a:ext cx="752301" cy="749646"/>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A3537BB-A80F-4BC8-A361-52FB7B3C8474}">
      <dsp:nvSpPr>
        <dsp:cNvPr id="0" name=""/>
        <dsp:cNvSpPr/>
      </dsp:nvSpPr>
      <dsp:spPr>
        <a:xfrm>
          <a:off x="3295774" y="1890306"/>
          <a:ext cx="1091812" cy="7096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l" defTabSz="666750">
            <a:lnSpc>
              <a:spcPct val="90000"/>
            </a:lnSpc>
            <a:spcBef>
              <a:spcPct val="0"/>
            </a:spcBef>
            <a:spcAft>
              <a:spcPct val="10000"/>
            </a:spcAft>
          </a:pPr>
          <a:endParaRPr lang="en-US" sz="1500" kern="1200" dirty="0"/>
        </a:p>
        <a:p>
          <a:pPr lvl="0" algn="ctr" defTabSz="666750">
            <a:lnSpc>
              <a:spcPct val="90000"/>
            </a:lnSpc>
            <a:spcBef>
              <a:spcPct val="0"/>
            </a:spcBef>
            <a:spcAft>
              <a:spcPct val="10000"/>
            </a:spcAft>
          </a:pPr>
          <a:r>
            <a:rPr lang="en-US" sz="1200" b="1" kern="1200" dirty="0">
              <a:solidFill>
                <a:srgbClr val="002D73"/>
              </a:solidFill>
            </a:rPr>
            <a:t>EM Controller</a:t>
          </a:r>
        </a:p>
      </dsp:txBody>
      <dsp:txXfrm>
        <a:off x="3295774" y="1890306"/>
        <a:ext cx="1091812" cy="709693"/>
      </dsp:txXfrm>
    </dsp:sp>
    <dsp:sp modelId="{45FCBFF8-A693-4375-A08C-1544FD5AA400}">
      <dsp:nvSpPr>
        <dsp:cNvPr id="0" name=""/>
        <dsp:cNvSpPr/>
      </dsp:nvSpPr>
      <dsp:spPr>
        <a:xfrm>
          <a:off x="1887011" y="2464382"/>
          <a:ext cx="845242" cy="848763"/>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B51C909-47EC-4B88-A352-9BE62BA1E9EB}">
      <dsp:nvSpPr>
        <dsp:cNvPr id="0" name=""/>
        <dsp:cNvSpPr/>
      </dsp:nvSpPr>
      <dsp:spPr>
        <a:xfrm>
          <a:off x="2747160" y="2524694"/>
          <a:ext cx="1016528" cy="734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l" defTabSz="666750">
            <a:lnSpc>
              <a:spcPct val="90000"/>
            </a:lnSpc>
            <a:spcBef>
              <a:spcPct val="0"/>
            </a:spcBef>
            <a:spcAft>
              <a:spcPct val="10000"/>
            </a:spcAft>
          </a:pPr>
          <a:endParaRPr lang="en-US" sz="1500" kern="1200" dirty="0"/>
        </a:p>
        <a:p>
          <a:pPr lvl="0" algn="ctr" defTabSz="666750">
            <a:lnSpc>
              <a:spcPct val="90000"/>
            </a:lnSpc>
            <a:spcBef>
              <a:spcPct val="0"/>
            </a:spcBef>
            <a:spcAft>
              <a:spcPct val="10000"/>
            </a:spcAft>
          </a:pPr>
          <a:r>
            <a:rPr lang="en-US" sz="1200" b="1" kern="1200" dirty="0">
              <a:solidFill>
                <a:srgbClr val="002D73"/>
              </a:solidFill>
            </a:rPr>
            <a:t>EMS Controllers</a:t>
          </a:r>
        </a:p>
      </dsp:txBody>
      <dsp:txXfrm>
        <a:off x="2747160" y="2524694"/>
        <a:ext cx="1016528" cy="734938"/>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RadialPictureList">
  <dgm:title val="Radial Picture List"/>
  <dgm:desc val="Use to show relationships to a central idea. The Level 1 shape contains text and all Level 2 shapes contain a picture with corresponding text. Limited to four Level 2 pictures.  Unused pictures do not appear, but remain available if you switch layouts. Works best with a small amount of Level 2 text."/>
  <dgm:catLst>
    <dgm:cat type="picture" pri="2500"/>
    <dgm:cat type="officeonline" pri="25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Lst>
      <dgm:cxnLst>
        <dgm:cxn modelId="1" srcId="0" destId="10" srcOrd="0" destOrd="0"/>
        <dgm:cxn modelId="2" srcId="10" destId="11" srcOrd="0" destOrd="0"/>
        <dgm:cxn modelId="3" srcId="10" destId="1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Lst>
      <dgm:cxnLst>
        <dgm:cxn modelId="1" srcId="0" destId="10" srcOrd="0" destOrd="0"/>
        <dgm:cxn modelId="2" srcId="10" destId="11" srcOrd="0" destOrd="0"/>
        <dgm:cxn modelId="3" srcId="10" destId="12" srcOrd="1" destOrd="0"/>
        <dgm:cxn modelId="4" srcId="10" destId="13" srcOrd="2" destOrd="0"/>
        <dgm:cxn modelId="5" srcId="10" destId="14" srcOrd="3" destOrd="0"/>
      </dgm:cxnLst>
      <dgm:bg/>
      <dgm:whole/>
    </dgm:dataModel>
  </dgm:clrData>
  <dgm:layoutNode name="Name0">
    <dgm:varLst>
      <dgm:chMax val="1"/>
      <dgm:chPref val="1"/>
      <dgm:dir/>
      <dgm:resizeHandles/>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l" for="ch" forName="Accent" refType="w" fact="0"/>
              <dgm:constr type="t" for="ch" forName="Accent" refType="h" fact="0"/>
              <dgm:constr type="w" for="ch" forName="Accent" refType="w" fact="0.6747"/>
              <dgm:constr type="h" for="ch" forName="Accent" refType="h"/>
              <dgm:constr type="l" for="ch" forName="Child1" refType="w" fact="0.76"/>
              <dgm:constr type="t" for="ch" forName="Child1" refType="h" fact="0.3739"/>
              <dgm:constr type="w" for="ch" forName="Child1" refType="w" fact="0.24"/>
              <dgm:constr type="h" for="ch" forName="Child1" refType="h" fact="0.255"/>
              <dgm:constr type="l" for="ch" forName="Parent" refType="w" fact="0.1726"/>
              <dgm:constr type="t" for="ch" forName="Parent" refType="h" fact="0.2646"/>
              <dgm:constr type="w" for="ch" forName="Parent" refType="w" fact="0.3347"/>
              <dgm:constr type="h" for="ch" forName="Parent" refType="h" fact="0.4759"/>
              <dgm:constr type="l" for="ch" forName="Image1" refType="w" fact="0.5661"/>
              <dgm:constr type="t" for="ch" forName="Image1" refType="h" fact="0.3744"/>
              <dgm:constr type="w" for="ch" forName="Image1" refType="w" fact="0.1793"/>
              <dgm:constr type="h" for="ch" forName="Image1" refType="h" fact="0.255"/>
            </dgm:constrLst>
          </dgm:if>
          <dgm:if name="Name6"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 refType="w" fact="0"/>
              <dgm:constr type="t" for="ch" forName="Accent" refType="h" fact="0"/>
              <dgm:constr type="w" for="ch" forName="Accent" refType="w" fact="0.6946"/>
              <dgm:constr type="h" for="ch" forName="Accent" refType="h"/>
              <dgm:constr type="l" for="ch" forName="Parent" refType="w" fact="0.1777"/>
              <dgm:constr type="t" for="ch" forName="Parent" refType="h" fact="0.2646"/>
              <dgm:constr type="w" for="ch" forName="Parent" refType="w" fact="0.3446"/>
              <dgm:constr type="h" for="ch" forName="Parent" refType="h" fact="0.4759"/>
              <dgm:constr type="l" for="ch" forName="Image1" refType="w" fact="0.5531"/>
              <dgm:constr type="t" for="ch" forName="Image1" refType="h" fact="0.1585"/>
              <dgm:constr type="w" for="ch" forName="Image1" refType="w" fact="0.1846"/>
              <dgm:constr type="h" for="ch" forName="Image1" refType="h" fact="0.255"/>
              <dgm:constr type="l" for="ch" forName="Image2" refType="w" fact="0.5531"/>
              <dgm:constr type="t" for="ch" forName="Image2" refType="h" fact="0.5624"/>
              <dgm:constr type="w" for="ch" forName="Image2" refType="w" fact="0.1846"/>
              <dgm:constr type="h" for="ch" forName="Image2" refType="h" fact="0.255"/>
              <dgm:constr type="l" for="ch" forName="Child1" refType="w" fact="0.7529"/>
              <dgm:constr type="t" for="ch" forName="Child1" refType="h" fact="0.1618"/>
              <dgm:constr type="w" for="ch" forName="Child1" refType="w" fact="0.2471"/>
              <dgm:constr type="h" for="ch" forName="Child1" refType="h" fact="0.2468"/>
              <dgm:constr type="l" for="ch" forName="Child2" refType="w" fact="0.7529"/>
              <dgm:constr type="t" for="ch" forName="Child2" refType="h" fact="0.5657"/>
              <dgm:constr type="w" for="ch" forName="Child2" refType="w" fact="0.2471"/>
              <dgm:constr type="h" for="ch" forName="Child2" refType="h" fact="0.2468"/>
            </dgm:constrLst>
          </dgm:if>
          <dgm:if name="Name7"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 refType="w" fact="0"/>
              <dgm:constr type="t" for="ch" forName="Accent" refType="h" fact="0"/>
              <dgm:constr type="w" for="ch" forName="Accent" refType="w" fact="0.6747"/>
              <dgm:constr type="h" for="ch" forName="Accent" refType="h"/>
              <dgm:constr type="l" for="ch" forName="Parent" refType="w" fact="0.1726"/>
              <dgm:constr type="t" for="ch" forName="Parent" refType="h" fact="0.2646"/>
              <dgm:constr type="w" for="ch" forName="Parent" refType="w" fact="0.3347"/>
              <dgm:constr type="h" for="ch" forName="Parent" refType="h" fact="0.4759"/>
              <dgm:constr type="l" for="ch" forName="Image1" refType="w" fact="0.4968"/>
              <dgm:constr type="t" for="ch" forName="Image1" refType="h" fact="0.0843"/>
              <dgm:constr type="w" for="ch" forName="Image1" refType="w" fact="0.1793"/>
              <dgm:constr type="h" for="ch" forName="Image1" refType="h" fact="0.255"/>
              <dgm:constr type="l" for="ch" forName="Image2" refType="w" fact="0.5661"/>
              <dgm:constr type="t" for="ch" forName="Image2" refType="h" fact="0.3744"/>
              <dgm:constr type="w" for="ch" forName="Image2" refType="w" fact="0.1793"/>
              <dgm:constr type="h" for="ch" forName="Image2" refType="h" fact="0.255"/>
              <dgm:constr type="l" for="ch" forName="Image3" refType="w" fact="0.4968"/>
              <dgm:constr type="t" for="ch" forName="Image3" refType="h" fact="0.6686"/>
              <dgm:constr type="w" for="ch" forName="Image3" refType="w" fact="0.1793"/>
              <dgm:constr type="h" for="ch" forName="Image3" refType="h" fact="0.255"/>
              <dgm:constr type="l" for="ch" forName="Child1" refType="w" fact="0.6897"/>
              <dgm:constr type="t" for="ch" forName="Child1" refType="h" fact="0.0884"/>
              <dgm:constr type="w" for="ch" forName="Child1" refType="w" fact="0.24"/>
              <dgm:constr type="h" for="ch" forName="Child1" refType="h" fact="0.2468"/>
              <dgm:constr type="l" for="ch" forName="Child2" refType="w" fact="0.76"/>
              <dgm:constr type="t" for="ch" forName="Child2" refType="h" fact="0.378"/>
              <dgm:constr type="w" for="ch" forName="Child2" refType="w" fact="0.24"/>
              <dgm:constr type="h" for="ch" forName="Child2" refType="h" fact="0.2468"/>
              <dgm:constr type="l" for="ch" forName="Child3" refType="w" fact="0.6897"/>
              <dgm:constr type="t" for="ch" forName="Child3" refType="h" fact="0.6738"/>
              <dgm:constr type="w" for="ch" forName="Child3" refType="w" fact="0.24"/>
              <dgm:constr type="h" for="ch" forName="Child3" refType="h" fact="0.2468"/>
            </dgm:constrLst>
          </dgm:if>
          <dgm:else name="Name8">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 refType="w" fact="0"/>
              <dgm:constr type="t" for="ch" forName="Accent" refType="h" fact="0.0361"/>
              <dgm:constr type="w" for="ch" forName="Accent" refType="w" fact="0.6865"/>
              <dgm:constr type="h" for="ch" forName="Accent" refType="h" fact="0.9197"/>
              <dgm:constr type="l" for="ch" forName="Parent" refType="w" fact="0.1756"/>
              <dgm:constr type="t" for="ch" forName="Parent" refType="h" fact="0.2795"/>
              <dgm:constr type="w" for="ch" forName="Parent" refType="w" fact="0.3406"/>
              <dgm:constr type="h" for="ch" forName="Parent" refType="h" fact="0.4377"/>
              <dgm:constr type="l" for="ch" forName="Image1" refType="w" fact="0.425"/>
              <dgm:constr type="t" for="ch" forName="Image1" refType="h" fact="0"/>
              <dgm:constr type="w" for="ch" forName="Image1" refType="w" fact="0.1825"/>
              <dgm:constr type="h" for="ch" forName="Image1" refType="h" fact="0.2345"/>
              <dgm:constr type="l" for="ch" forName="Image2" refType="w" fact="0.5598"/>
              <dgm:constr type="t" for="ch" forName="Image2" refType="h" fact="0.2184"/>
              <dgm:constr type="w" for="ch" forName="Image2" refType="w" fact="0.1825"/>
              <dgm:constr type="h" for="ch" forName="Image2" refType="h" fact="0.2345"/>
              <dgm:constr type="l" for="ch" forName="Image3" refType="w" fact="0.5591"/>
              <dgm:constr type="t" for="ch" forName="Image3" refType="h" fact="0.5395"/>
              <dgm:constr type="w" for="ch" forName="Image3" refType="w" fact="0.1825"/>
              <dgm:constr type="h" for="ch" forName="Image3" refType="h" fact="0.2345"/>
              <dgm:constr type="l" for="ch" forName="Image4" refType="w" fact="0.425"/>
              <dgm:constr type="t" for="ch" forName="Image4" refType="h" fact="0.7655"/>
              <dgm:constr type="w" for="ch" forName="Image4" refType="w" fact="0.1825"/>
              <dgm:constr type="h" for="ch" forName="Image4" refType="h" fact="0.2345"/>
              <dgm:constr type="l" for="ch" forName="Child1" refType="w" fact="0.6214"/>
              <dgm:constr type="t" for="ch" forName="Child1" refType="h" fact="0.003"/>
              <dgm:constr type="w" for="ch" forName="Child1" refType="w" fact="0.2443"/>
              <dgm:constr type="h" for="ch" forName="Child1" refType="h" fact="0.227"/>
              <dgm:constr type="l" for="ch" forName="Child2" refType="w" fact="0.7557"/>
              <dgm:constr type="t" for="ch" forName="Child2" refType="h" fact="0.2225"/>
              <dgm:constr type="w" for="ch" forName="Child2" refType="w" fact="0.2443"/>
              <dgm:constr type="h" for="ch" forName="Child2" refType="h" fact="0.227"/>
              <dgm:constr type="l" for="ch" forName="Child3" refType="w" fact="0.7557"/>
              <dgm:constr type="t" for="ch" forName="Child3" refType="h" fact="0.5433"/>
              <dgm:constr type="w" for="ch" forName="Child3" refType="w" fact="0.2443"/>
              <dgm:constr type="h" for="ch" forName="Child3" refType="h" fact="0.227"/>
              <dgm:constr type="l" for="ch" forName="Child4" refType="w" fact="0.6214"/>
              <dgm:constr type="t" for="ch" forName="Child4" refType="h" fact="0.7703"/>
              <dgm:constr type="w" for="ch" forName="Child4" refType="w" fact="0.2443"/>
              <dgm:constr type="h" for="ch" forName="Child4" refType="h" fact="0.227"/>
            </dgm:constrLst>
          </dgm:else>
        </dgm:choose>
      </dgm:if>
      <dgm:else name="Name9">
        <dgm:choose name="Name10">
          <dgm:if name="Name11"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2"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r" for="ch" forName="Accent" refType="w"/>
              <dgm:constr type="t" for="ch" forName="Accent" refType="h" fact="0"/>
              <dgm:constr type="w" for="ch" forName="Accent" refType="w" fact="0.6747"/>
              <dgm:constr type="h" for="ch" forName="Accent" refType="h"/>
              <dgm:constr type="r" for="ch" forName="Child1" refType="w" fact="0.24"/>
              <dgm:constr type="t" for="ch" forName="Child1" refType="h" fact="0.3739"/>
              <dgm:constr type="w" for="ch" forName="Child1" refType="w" fact="0.24"/>
              <dgm:constr type="h" for="ch" forName="Child1" refType="h" fact="0.255"/>
              <dgm:constr type="r" for="ch" forName="Parent" refType="w" fact="0.8274"/>
              <dgm:constr type="t" for="ch" forName="Parent" refType="h" fact="0.2646"/>
              <dgm:constr type="w" for="ch" forName="Parent" refType="w" fact="0.3347"/>
              <dgm:constr type="h" for="ch" forName="Parent" refType="h" fact="0.4759"/>
              <dgm:constr type="r" for="ch" forName="Image1" refType="w" fact="0.4339"/>
              <dgm:constr type="t" for="ch" forName="Image1" refType="h" fact="0.3744"/>
              <dgm:constr type="w" for="ch" forName="Image1" refType="w" fact="0.1793"/>
              <dgm:constr type="h" for="ch" forName="Image1" refType="h" fact="0.255"/>
            </dgm:constrLst>
          </dgm:if>
          <dgm:if name="Name13"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 refType="w"/>
              <dgm:constr type="t" for="ch" forName="Accent" refType="h" fact="0"/>
              <dgm:constr type="w" for="ch" forName="Accent" refType="w" fact="0.6946"/>
              <dgm:constr type="h" for="ch" forName="Accent" refType="h"/>
              <dgm:constr type="r" for="ch" forName="Parent" refType="w" fact="0.8223"/>
              <dgm:constr type="t" for="ch" forName="Parent" refType="h" fact="0.2646"/>
              <dgm:constr type="w" for="ch" forName="Parent" refType="w" fact="0.3446"/>
              <dgm:constr type="h" for="ch" forName="Parent" refType="h" fact="0.4759"/>
              <dgm:constr type="r" for="ch" forName="Image1" refType="w" fact="0.4469"/>
              <dgm:constr type="t" for="ch" forName="Image1" refType="h" fact="0.1585"/>
              <dgm:constr type="w" for="ch" forName="Image1" refType="w" fact="0.1846"/>
              <dgm:constr type="h" for="ch" forName="Image1" refType="h" fact="0.255"/>
              <dgm:constr type="r" for="ch" forName="Image2" refType="w" fact="0.4469"/>
              <dgm:constr type="t" for="ch" forName="Image2" refType="h" fact="0.5624"/>
              <dgm:constr type="w" for="ch" forName="Image2" refType="w" fact="0.1846"/>
              <dgm:constr type="h" for="ch" forName="Image2" refType="h" fact="0.255"/>
              <dgm:constr type="r" for="ch" forName="Child1" refType="w" fact="0.2471"/>
              <dgm:constr type="t" for="ch" forName="Child1" refType="h" fact="0.1618"/>
              <dgm:constr type="w" for="ch" forName="Child1" refType="w" fact="0.2471"/>
              <dgm:constr type="h" for="ch" forName="Child1" refType="h" fact="0.2468"/>
              <dgm:constr type="r" for="ch" forName="Child2" refType="w" fact="0.2471"/>
              <dgm:constr type="t" for="ch" forName="Child2" refType="h" fact="0.5657"/>
              <dgm:constr type="w" for="ch" forName="Child2" refType="w" fact="0.2471"/>
              <dgm:constr type="h" for="ch" forName="Child2" refType="h" fact="0.2468"/>
            </dgm:constrLst>
          </dgm:if>
          <dgm:if name="Name14"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 refType="w"/>
              <dgm:constr type="t" for="ch" forName="Accent" refType="h" fact="0"/>
              <dgm:constr type="w" for="ch" forName="Accent" refType="w" fact="0.6747"/>
              <dgm:constr type="h" for="ch" forName="Accent" refType="h"/>
              <dgm:constr type="r" for="ch" forName="Parent" refType="w" fact="0.8274"/>
              <dgm:constr type="t" for="ch" forName="Parent" refType="h" fact="0.2646"/>
              <dgm:constr type="w" for="ch" forName="Parent" refType="w" fact="0.3347"/>
              <dgm:constr type="h" for="ch" forName="Parent" refType="h" fact="0.4759"/>
              <dgm:constr type="r" for="ch" forName="Image1" refType="w" fact="0.5032"/>
              <dgm:constr type="t" for="ch" forName="Image1" refType="h" fact="0.0843"/>
              <dgm:constr type="w" for="ch" forName="Image1" refType="w" fact="0.1793"/>
              <dgm:constr type="h" for="ch" forName="Image1" refType="h" fact="0.255"/>
              <dgm:constr type="r" for="ch" forName="Image2" refType="w" fact="0.4339"/>
              <dgm:constr type="t" for="ch" forName="Image2" refType="h" fact="0.3744"/>
              <dgm:constr type="w" for="ch" forName="Image2" refType="w" fact="0.1793"/>
              <dgm:constr type="h" for="ch" forName="Image2" refType="h" fact="0.255"/>
              <dgm:constr type="r" for="ch" forName="Image3" refType="w" fact="0.5032"/>
              <dgm:constr type="t" for="ch" forName="Image3" refType="h" fact="0.6686"/>
              <dgm:constr type="w" for="ch" forName="Image3" refType="w" fact="0.1793"/>
              <dgm:constr type="h" for="ch" forName="Image3" refType="h" fact="0.255"/>
              <dgm:constr type="r" for="ch" forName="Child1" refType="w" fact="0.3103"/>
              <dgm:constr type="t" for="ch" forName="Child1" refType="h" fact="0.0884"/>
              <dgm:constr type="w" for="ch" forName="Child1" refType="w" fact="0.24"/>
              <dgm:constr type="h" for="ch" forName="Child1" refType="h" fact="0.2468"/>
              <dgm:constr type="r" for="ch" forName="Child2" refType="w" fact="0.24"/>
              <dgm:constr type="t" for="ch" forName="Child2" refType="h" fact="0.378"/>
              <dgm:constr type="w" for="ch" forName="Child2" refType="w" fact="0.24"/>
              <dgm:constr type="h" for="ch" forName="Child2" refType="h" fact="0.2468"/>
              <dgm:constr type="r" for="ch" forName="Child3" refType="w" fact="0.3103"/>
              <dgm:constr type="t" for="ch" forName="Child3" refType="h" fact="0.6738"/>
              <dgm:constr type="w" for="ch" forName="Child3" refType="w" fact="0.24"/>
              <dgm:constr type="h" for="ch" forName="Child3" refType="h" fact="0.2468"/>
            </dgm:constrLst>
          </dgm:if>
          <dgm:else name="Name15">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 refType="w"/>
              <dgm:constr type="t" for="ch" forName="Accent" refType="h" fact="0.0361"/>
              <dgm:constr type="w" for="ch" forName="Accent" refType="w" fact="0.6865"/>
              <dgm:constr type="h" for="ch" forName="Accent" refType="h" fact="0.9197"/>
              <dgm:constr type="r" for="ch" forName="Parent" refType="w" fact="0.8244"/>
              <dgm:constr type="t" for="ch" forName="Parent" refType="h" fact="0.2795"/>
              <dgm:constr type="w" for="ch" forName="Parent" refType="w" fact="0.3406"/>
              <dgm:constr type="h" for="ch" forName="Parent" refType="h" fact="0.4377"/>
              <dgm:constr type="r" for="ch" forName="Image1" refType="w" fact="0.575"/>
              <dgm:constr type="t" for="ch" forName="Image1" refType="h" fact="0"/>
              <dgm:constr type="w" for="ch" forName="Image1" refType="w" fact="0.1825"/>
              <dgm:constr type="h" for="ch" forName="Image1" refType="h" fact="0.2345"/>
              <dgm:constr type="r" for="ch" forName="Image2" refType="w" fact="0.4402"/>
              <dgm:constr type="t" for="ch" forName="Image2" refType="h" fact="0.2184"/>
              <dgm:constr type="w" for="ch" forName="Image2" refType="w" fact="0.1825"/>
              <dgm:constr type="h" for="ch" forName="Image2" refType="h" fact="0.2345"/>
              <dgm:constr type="r" for="ch" forName="Image3" refType="w" fact="0.4409"/>
              <dgm:constr type="t" for="ch" forName="Image3" refType="h" fact="0.5395"/>
              <dgm:constr type="w" for="ch" forName="Image3" refType="w" fact="0.1825"/>
              <dgm:constr type="h" for="ch" forName="Image3" refType="h" fact="0.2345"/>
              <dgm:constr type="r" for="ch" forName="Image4" refType="w" fact="0.575"/>
              <dgm:constr type="t" for="ch" forName="Image4" refType="h" fact="0.7655"/>
              <dgm:constr type="w" for="ch" forName="Image4" refType="w" fact="0.1825"/>
              <dgm:constr type="h" for="ch" forName="Image4" refType="h" fact="0.2345"/>
              <dgm:constr type="r" for="ch" forName="Child1" refType="w" fact="0.3786"/>
              <dgm:constr type="t" for="ch" forName="Child1" refType="h" fact="0.003"/>
              <dgm:constr type="w" for="ch" forName="Child1" refType="w" fact="0.2443"/>
              <dgm:constr type="h" for="ch" forName="Child1" refType="h" fact="0.227"/>
              <dgm:constr type="r" for="ch" forName="Child2" refType="w" fact="0.2443"/>
              <dgm:constr type="t" for="ch" forName="Child2" refType="h" fact="0.2225"/>
              <dgm:constr type="w" for="ch" forName="Child2" refType="w" fact="0.2443"/>
              <dgm:constr type="h" for="ch" forName="Child2" refType="h" fact="0.227"/>
              <dgm:constr type="r" for="ch" forName="Child3" refType="w" fact="0.2443"/>
              <dgm:constr type="t" for="ch" forName="Child3" refType="h" fact="0.5433"/>
              <dgm:constr type="w" for="ch" forName="Child3" refType="w" fact="0.2443"/>
              <dgm:constr type="h" for="ch" forName="Child3" refType="h" fact="0.227"/>
              <dgm:constr type="r" for="ch" forName="Child4" refType="w" fact="0.3786"/>
              <dgm:constr type="t" for="ch" forName="Child4" refType="h" fact="0.7703"/>
              <dgm:constr type="w" for="ch" forName="Child4" refType="w" fact="0.2443"/>
              <dgm:constr type="h" for="ch" forName="Child4" refType="h" fact="0.227"/>
            </dgm:constrLst>
          </dgm:else>
        </dgm:choose>
      </dgm:else>
    </dgm:choose>
    <dgm:forEach name="wrapper" axis="self" ptType="parTrans">
      <dgm:forEach name="ImageRepeat" axis="self">
        <dgm:layoutNode name="Image" styleLbl="fgImgPlace1">
          <dgm:alg type="sp"/>
          <dgm:shape xmlns:r="http://schemas.openxmlformats.org/officeDocument/2006/relationships" type="ellipse" r:blip="" blipPhldr="1">
            <dgm:adjLst/>
          </dgm:shape>
          <dgm:presOf/>
        </dgm:layoutNode>
      </dgm:forEach>
    </dgm:forEach>
    <dgm:forEach name="Name16" axis="ch" ptType="node" cnt="1">
      <dgm:layoutNode name="Parent" styleLbl="node1">
        <dgm:varLst>
          <dgm:chMax val="4"/>
          <dgm:chPref val="3"/>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7" axis="ch ch" ptType="node node" st="1 1" cnt="1 1">
      <dgm:layoutNode name="Accent" styleLbl="node1">
        <dgm:alg type="sp"/>
        <dgm:choose name="Name18">
          <dgm:if name="Name19" func="var" arg="dir" op="equ" val="norm">
            <dgm:choose name="Name20">
              <dgm:if name="Name21" axis="followSib" ptType="node" func="cnt" op="equ" val="0">
                <dgm:shape xmlns:r="http://schemas.openxmlformats.org/officeDocument/2006/relationships" type="blockArc" r:blip="">
                  <dgm:adjLst>
                    <dgm:adj idx="1" val="-49.0368"/>
                    <dgm:adj idx="2" val="49.4265"/>
                    <dgm:adj idx="3" val="0.0564"/>
                  </dgm:adjLst>
                </dgm:shape>
              </dgm:if>
              <dgm:if name="Name22" axis="followSib" ptType="node" func="cnt" op="equ" val="1">
                <dgm:shape xmlns:r="http://schemas.openxmlformats.org/officeDocument/2006/relationships" type="blockArc" r:blip="">
                  <dgm:adjLst>
                    <dgm:adj idx="1" val="-64.2028"/>
                    <dgm:adj idx="2" val="64.5456"/>
                    <dgm:adj idx="3" val="0.0558"/>
                  </dgm:adjLst>
                </dgm:shape>
              </dgm:if>
              <dgm:if name="Name23" axis="followSib" ptType="node" func="cnt" op="equ" val="2">
                <dgm:shape xmlns:r="http://schemas.openxmlformats.org/officeDocument/2006/relationships" type="blockArc" r:blip="">
                  <dgm:adjLst>
                    <dgm:adj idx="1" val="-67.8702"/>
                    <dgm:adj idx="2" val="68.6519"/>
                    <dgm:adj idx="3" val="0.0575"/>
                  </dgm:adjLst>
                </dgm:shape>
              </dgm:if>
              <dgm:else name="Name24">
                <dgm:shape xmlns:r="http://schemas.openxmlformats.org/officeDocument/2006/relationships" type="blockArc" r:blip="">
                  <dgm:adjLst>
                    <dgm:adj idx="1" val="-84.8426"/>
                    <dgm:adj idx="2" val="84.8009"/>
                    <dgm:adj idx="3" val="0.0524"/>
                  </dgm:adjLst>
                </dgm:shape>
              </dgm:else>
            </dgm:choose>
          </dgm:if>
          <dgm:else name="Name25">
            <dgm:choose name="Name26">
              <dgm:if name="Name27" axis="followSib" ptType="node" func="cnt" op="equ" val="0">
                <dgm:shape xmlns:r="http://schemas.openxmlformats.org/officeDocument/2006/relationships" rot="180" type="blockArc" r:blip="">
                  <dgm:adjLst>
                    <dgm:adj idx="1" val="-49.0368"/>
                    <dgm:adj idx="2" val="49.4265"/>
                    <dgm:adj idx="3" val="0.0564"/>
                  </dgm:adjLst>
                </dgm:shape>
              </dgm:if>
              <dgm:if name="Name28" axis="followSib" ptType="node" func="cnt" op="equ" val="1">
                <dgm:shape xmlns:r="http://schemas.openxmlformats.org/officeDocument/2006/relationships" rot="180" type="blockArc" r:blip="">
                  <dgm:adjLst>
                    <dgm:adj idx="1" val="-64.2028"/>
                    <dgm:adj idx="2" val="64.5456"/>
                    <dgm:adj idx="3" val="0.0558"/>
                  </dgm:adjLst>
                </dgm:shape>
              </dgm:if>
              <dgm:if name="Name29" axis="followSib" ptType="node" func="cnt" op="equ" val="2">
                <dgm:shape xmlns:r="http://schemas.openxmlformats.org/officeDocument/2006/relationships" rot="180" type="blockArc" r:blip="">
                  <dgm:adjLst>
                    <dgm:adj idx="1" val="-67.8702"/>
                    <dgm:adj idx="2" val="68.6519"/>
                    <dgm:adj idx="3" val="0.0575"/>
                  </dgm:adjLst>
                </dgm:shape>
              </dgm:if>
              <dgm:else name="Name30">
                <dgm:shape xmlns:r="http://schemas.openxmlformats.org/officeDocument/2006/relationships" rot="180" type="blockArc" r:blip="">
                  <dgm:adjLst>
                    <dgm:adj idx="1" val="-84.8426"/>
                    <dgm:adj idx="2" val="84.8009"/>
                    <dgm:adj idx="3" val="0.0524"/>
                  </dgm:adjLst>
                </dgm:shape>
              </dgm:else>
            </dgm:choose>
          </dgm:else>
        </dgm:choose>
        <dgm:presOf/>
      </dgm:layoutNode>
      <dgm:layoutNode name="Image1" styleLbl="fgImgPlace1">
        <dgm:alg type="sp"/>
        <dgm:shape xmlns:r="http://schemas.openxmlformats.org/officeDocument/2006/relationships" type="ellipse" r:blip="" blipPhldr="1">
          <dgm:adjLst/>
        </dgm:shape>
        <dgm:presOf/>
      </dgm:layoutNode>
      <dgm:layoutNode name="Child1" styleLbl="revTx">
        <dgm:varLst>
          <dgm:chMax val="0"/>
          <dgm:chPref val="0"/>
          <dgm:bulletEnabled val="1"/>
        </dgm:varLst>
        <dgm:choose name="Name31">
          <dgm:if name="Name32" func="var" arg="dir" op="equ" val="norm">
            <dgm:alg type="tx">
              <dgm:param type="parTxLTRAlign" val="l"/>
              <dgm:param type="shpTxLTRAlignCh" val="l"/>
              <dgm:param type="parTxRTLAlign" val="l"/>
              <dgm:param type="shpTxRTLAlignCh" val="l"/>
              <dgm:param type="lnSpAfParP" val="10"/>
            </dgm:alg>
          </dgm:if>
          <dgm:else name="Name3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4" axis="ch ch" ptType="node node" st="1 2" cnt="1 1">
      <dgm:layoutNode name="Image2">
        <dgm:alg type="sp"/>
        <dgm:shape xmlns:r="http://schemas.openxmlformats.org/officeDocument/2006/relationships" r:blip="">
          <dgm:adjLst/>
        </dgm:shape>
        <dgm:presOf/>
        <dgm:constrLst/>
        <dgm:forEach name="Name35" ref="ImageRepeat"/>
      </dgm:layoutNode>
      <dgm:layoutNode name="Child2" styleLbl="revTx">
        <dgm:varLst>
          <dgm:chMax val="0"/>
          <dgm:chPref val="0"/>
          <dgm:bulletEnabled val="1"/>
        </dgm:varLst>
        <dgm:choose name="Name36">
          <dgm:if name="Name37" func="var" arg="dir" op="equ" val="norm">
            <dgm:alg type="tx">
              <dgm:param type="parTxLTRAlign" val="l"/>
              <dgm:param type="shpTxLTRAlignCh" val="l"/>
              <dgm:param type="parTxRTLAlign" val="l"/>
              <dgm:param type="shpTxRTLAlignCh" val="l"/>
              <dgm:param type="lnSpAfParP" val="10"/>
            </dgm:alg>
          </dgm:if>
          <dgm:else name="Name3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9" axis="ch ch" ptType="node node" st="1 3" cnt="1 1">
      <dgm:layoutNode name="Image3">
        <dgm:alg type="sp"/>
        <dgm:shape xmlns:r="http://schemas.openxmlformats.org/officeDocument/2006/relationships" r:blip="">
          <dgm:adjLst/>
        </dgm:shape>
        <dgm:presOf/>
        <dgm:constrLst/>
        <dgm:forEach name="Name40" ref="ImageRepeat"/>
      </dgm:layoutNode>
      <dgm:layoutNode name="Child3" styleLbl="revTx">
        <dgm:varLst>
          <dgm:chMax val="0"/>
          <dgm:chPref val="0"/>
          <dgm:bulletEnabled val="1"/>
        </dgm:varLst>
        <dgm:choose name="Name41">
          <dgm:if name="Name42" func="var" arg="dir" op="equ" val="norm">
            <dgm:alg type="tx">
              <dgm:param type="parTxLTRAlign" val="l"/>
              <dgm:param type="shpTxLTRAlignCh" val="l"/>
              <dgm:param type="parTxRTLAlign" val="l"/>
              <dgm:param type="shpTxRTLAlignCh" val="l"/>
              <dgm:param type="lnSpAfParP" val="10"/>
            </dgm:alg>
          </dgm:if>
          <dgm:else name="Name4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4" axis="ch ch" ptType="node node" st="1 4" cnt="1 1">
      <dgm:layoutNode name="Image4">
        <dgm:alg type="sp"/>
        <dgm:shape xmlns:r="http://schemas.openxmlformats.org/officeDocument/2006/relationships" r:blip="">
          <dgm:adjLst/>
        </dgm:shape>
        <dgm:presOf/>
        <dgm:constrLst/>
        <dgm:forEach name="Name45" ref="ImageRepeat"/>
      </dgm:layoutNode>
      <dgm:layoutNode name="Child4" styleLbl="revTx">
        <dgm:varLst>
          <dgm:chMax val="0"/>
          <dgm:chPref val="0"/>
          <dgm:bulletEnabled val="1"/>
        </dgm:varLst>
        <dgm:choose name="Name46">
          <dgm:if name="Name47" func="var" arg="dir" op="equ" val="norm">
            <dgm:alg type="tx">
              <dgm:param type="parTxLTRAlign" val="l"/>
              <dgm:param type="shpTxLTRAlignCh" val="l"/>
              <dgm:param type="parTxRTLAlign" val="l"/>
              <dgm:param type="shpTxRTLAlignCh" val="l"/>
              <dgm:param type="lnSpAfParP" val="10"/>
            </dgm:alg>
          </dgm:if>
          <dgm:else name="Name4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3177" tIns="46589" rIns="93177" bIns="46589" rtlCol="0"/>
          <a:lstStyle>
            <a:lvl1pPr algn="r">
              <a:defRPr sz="1200"/>
            </a:lvl1pPr>
          </a:lstStyle>
          <a:p>
            <a:fld id="{494E98F3-5064-CE44-BCC0-70998B4A9475}" type="datetimeFigureOut">
              <a:rPr lang="en-US" smtClean="0"/>
              <a:t>1/11/2017</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3177" tIns="46589" rIns="93177" bIns="46589" rtlCol="0" anchor="b"/>
          <a:lstStyle>
            <a:lvl1pPr algn="r">
              <a:defRPr sz="1200"/>
            </a:lvl1pPr>
          </a:lstStyle>
          <a:p>
            <a:fld id="{336969D2-6A59-5943-AD3C-208596B09743}" type="slidenum">
              <a:rPr lang="en-US" smtClean="0"/>
              <a:t>‹#›</a:t>
            </a:fld>
            <a:endParaRPr lang="en-US"/>
          </a:p>
        </p:txBody>
      </p:sp>
    </p:spTree>
    <p:extLst>
      <p:ext uri="{BB962C8B-B14F-4D97-AF65-F5344CB8AC3E}">
        <p14:creationId xmlns:p14="http://schemas.microsoft.com/office/powerpoint/2010/main" val="711064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3177" tIns="46589" rIns="93177" bIns="46589" rtlCol="0"/>
          <a:lstStyle>
            <a:lvl1pPr algn="r">
              <a:defRPr sz="1200"/>
            </a:lvl1pPr>
          </a:lstStyle>
          <a:p>
            <a:fld id="{CF2C164A-7038-42D0-953C-2EB4816D4C81}" type="datetimeFigureOut">
              <a:rPr lang="en-US" smtClean="0"/>
              <a:t>1/11/2017</a:t>
            </a:fld>
            <a:endParaRPr lang="en-US"/>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177" tIns="46589" rIns="93177" bIns="46589" rtlCol="0" anchor="b"/>
          <a:lstStyle>
            <a:lvl1pPr algn="r">
              <a:defRPr sz="1200"/>
            </a:lvl1pPr>
          </a:lstStyle>
          <a:p>
            <a:fld id="{F6DA9C80-B631-4EC4-8253-F63CFD0157DF}" type="slidenum">
              <a:rPr lang="en-US" smtClean="0"/>
              <a:t>‹#›</a:t>
            </a:fld>
            <a:endParaRPr lang="en-US"/>
          </a:p>
        </p:txBody>
      </p:sp>
    </p:spTree>
    <p:extLst>
      <p:ext uri="{BB962C8B-B14F-4D97-AF65-F5344CB8AC3E}">
        <p14:creationId xmlns:p14="http://schemas.microsoft.com/office/powerpoint/2010/main" val="194335706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73575"/>
            <a:ext cx="5485158"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F6DA9C80-B631-4EC4-8253-F63CFD0157DF}"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1892709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6" y="4548136"/>
            <a:ext cx="5607050" cy="3721788"/>
          </a:xfrm>
          <a:prstGeom prst="rect">
            <a:avLst/>
          </a:prstGeom>
        </p:spPr>
        <p:txBody>
          <a:bodyPr lIns="93177" tIns="46589" rIns="93177" bIns="46589"/>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19</a:t>
            </a:fld>
            <a:endParaRPr lang="en-US"/>
          </a:p>
        </p:txBody>
      </p:sp>
    </p:spTree>
    <p:extLst>
      <p:ext uri="{BB962C8B-B14F-4D97-AF65-F5344CB8AC3E}">
        <p14:creationId xmlns:p14="http://schemas.microsoft.com/office/powerpoint/2010/main" val="36468810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73575"/>
            <a:ext cx="5485158"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20</a:t>
            </a:fld>
            <a:endParaRPr lang="en-US"/>
          </a:p>
        </p:txBody>
      </p:sp>
    </p:spTree>
    <p:extLst>
      <p:ext uri="{BB962C8B-B14F-4D97-AF65-F5344CB8AC3E}">
        <p14:creationId xmlns:p14="http://schemas.microsoft.com/office/powerpoint/2010/main" val="19463734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73575"/>
            <a:ext cx="5485158"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21</a:t>
            </a:fld>
            <a:endParaRPr lang="en-US"/>
          </a:p>
        </p:txBody>
      </p:sp>
    </p:spTree>
    <p:extLst>
      <p:ext uri="{BB962C8B-B14F-4D97-AF65-F5344CB8AC3E}">
        <p14:creationId xmlns:p14="http://schemas.microsoft.com/office/powerpoint/2010/main" val="21850097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73575"/>
            <a:ext cx="5485158" cy="3660775"/>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F6DA9C80-B631-4EC4-8253-F63CFD0157DF}" type="slidenum">
              <a:rPr lang="en-US" smtClean="0"/>
              <a:pPr/>
              <a:t>25</a:t>
            </a:fld>
            <a:endParaRPr lang="en-US"/>
          </a:p>
        </p:txBody>
      </p:sp>
    </p:spTree>
    <p:extLst>
      <p:ext uri="{BB962C8B-B14F-4D97-AF65-F5344CB8AC3E}">
        <p14:creationId xmlns:p14="http://schemas.microsoft.com/office/powerpoint/2010/main" val="1239455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74033"/>
            <a:ext cx="5485158" cy="3660718"/>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8</a:t>
            </a:fld>
            <a:endParaRPr lang="en-US"/>
          </a:p>
        </p:txBody>
      </p:sp>
    </p:spTree>
    <p:extLst>
      <p:ext uri="{BB962C8B-B14F-4D97-AF65-F5344CB8AC3E}">
        <p14:creationId xmlns:p14="http://schemas.microsoft.com/office/powerpoint/2010/main" val="1027376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73575"/>
            <a:ext cx="5485158" cy="3660775"/>
          </a:xfrm>
          <a:prstGeom prst="rect">
            <a:avLst/>
          </a:prstGeom>
        </p:spPr>
        <p:txBody>
          <a:bodyPr/>
          <a:lstStyle/>
          <a:p>
            <a:r>
              <a:rPr lang="en-US" dirty="0"/>
              <a:t>Posted to HCS</a:t>
            </a:r>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F6DA9C80-B631-4EC4-8253-F63CFD0157DF}"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9</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603871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73575"/>
            <a:ext cx="5485158"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10</a:t>
            </a:fld>
            <a:endParaRPr lang="en-US"/>
          </a:p>
        </p:txBody>
      </p:sp>
    </p:spTree>
    <p:extLst>
      <p:ext uri="{BB962C8B-B14F-4D97-AF65-F5344CB8AC3E}">
        <p14:creationId xmlns:p14="http://schemas.microsoft.com/office/powerpoint/2010/main" val="4223714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44546"/>
            <a:ext cx="5485158" cy="3637020"/>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F6DA9C80-B631-4EC4-8253-F63CFD0157DF}"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12</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407168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44546"/>
            <a:ext cx="5485158" cy="3637020"/>
          </a:xfrm>
          <a:prstGeom prst="rect">
            <a:avLst/>
          </a:prstGeom>
        </p:spPr>
        <p:txBody>
          <a:bodyPr/>
          <a:lstStyle/>
          <a:p>
            <a:pPr lvl="1"/>
            <a:r>
              <a:rPr lang="en-US" dirty="0">
                <a:solidFill>
                  <a:srgbClr val="002D73"/>
                </a:solidFill>
              </a:rPr>
              <a:t>20% of the population for the site being used, per hour of POD e</a:t>
            </a:r>
            <a:r>
              <a:rPr lang="en-US" i="1" dirty="0">
                <a:solidFill>
                  <a:srgbClr val="002D73"/>
                </a:solidFill>
              </a:rPr>
              <a:t>.g.</a:t>
            </a:r>
            <a:r>
              <a:rPr lang="en-US" dirty="0">
                <a:solidFill>
                  <a:srgbClr val="002D73"/>
                </a:solidFill>
              </a:rPr>
              <a:t>:  if the population calculated for that site =  200 per hour, then the number for POD attendees would be:  </a:t>
            </a:r>
            <a:r>
              <a:rPr lang="en-US" sz="2800" dirty="0">
                <a:solidFill>
                  <a:srgbClr val="002D73"/>
                </a:solidFill>
              </a:rPr>
              <a:t>200 X .20 = 40 X 2 hours = </a:t>
            </a:r>
            <a:r>
              <a:rPr lang="en-US" sz="2800" b="1" dirty="0">
                <a:solidFill>
                  <a:srgbClr val="002D73"/>
                </a:solidFill>
              </a:rPr>
              <a:t>80</a:t>
            </a:r>
          </a:p>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F6DA9C80-B631-4EC4-8253-F63CFD0157DF}"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14</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5587375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73575"/>
            <a:ext cx="5485158"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15</a:t>
            </a:fld>
            <a:endParaRPr lang="en-US"/>
          </a:p>
        </p:txBody>
      </p:sp>
    </p:spTree>
    <p:extLst>
      <p:ext uri="{BB962C8B-B14F-4D97-AF65-F5344CB8AC3E}">
        <p14:creationId xmlns:p14="http://schemas.microsoft.com/office/powerpoint/2010/main" val="2387618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73575"/>
            <a:ext cx="5485158"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16</a:t>
            </a:fld>
            <a:endParaRPr lang="en-US"/>
          </a:p>
        </p:txBody>
      </p:sp>
    </p:spTree>
    <p:extLst>
      <p:ext uri="{BB962C8B-B14F-4D97-AF65-F5344CB8AC3E}">
        <p14:creationId xmlns:p14="http://schemas.microsoft.com/office/powerpoint/2010/main" val="720584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74033"/>
            <a:ext cx="5485158" cy="3660718"/>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18</a:t>
            </a:fld>
            <a:endParaRPr lang="en-US"/>
          </a:p>
        </p:txBody>
      </p:sp>
    </p:spTree>
    <p:extLst>
      <p:ext uri="{BB962C8B-B14F-4D97-AF65-F5344CB8AC3E}">
        <p14:creationId xmlns:p14="http://schemas.microsoft.com/office/powerpoint/2010/main" val="1075648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6281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506954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798157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788743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97773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Section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9627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dirty="0"/>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549852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3"/>
            <a:ext cx="2133600" cy="274637"/>
          </a:xfrm>
          <a:prstGeom prst="rect">
            <a:avLst/>
          </a:prstGeom>
        </p:spPr>
        <p:txBody>
          <a:bodyPr/>
          <a:lstStyle/>
          <a:p>
            <a:r>
              <a:rPr lang="en-US"/>
              <a:t>2/5/15</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3043001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4767263"/>
            <a:ext cx="2133600" cy="274637"/>
          </a:xfrm>
          <a:prstGeom prst="rect">
            <a:avLst/>
          </a:prstGeom>
        </p:spPr>
        <p:txBody>
          <a:bodyPr/>
          <a:lstStyle/>
          <a:p>
            <a:r>
              <a:rPr lang="en-US"/>
              <a:t>2/5/15</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2076220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4767263"/>
            <a:ext cx="2133600" cy="274637"/>
          </a:xfrm>
          <a:prstGeom prst="rect">
            <a:avLst/>
          </a:prstGeom>
        </p:spPr>
        <p:txBody>
          <a:bodyPr/>
          <a:lstStyle/>
          <a:p>
            <a:r>
              <a:rPr lang="en-US"/>
              <a:t>2/5/15</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338359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a:xfrm>
            <a:off x="457200" y="4767263"/>
            <a:ext cx="2133600" cy="274637"/>
          </a:xfrm>
          <a:prstGeom prst="rect">
            <a:avLst/>
          </a:prstGeom>
        </p:spPr>
        <p:txBody>
          <a:bodyPr/>
          <a:lstStyle/>
          <a:p>
            <a:r>
              <a:rPr lang="en-US"/>
              <a:t>2/5/15</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2445502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4048722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1160181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2.jpe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2" name="Picture 1" descr="NYSOOH_DOH_rgb.jpg"/>
          <p:cNvPicPr>
            <a:picLocks noChangeAspect="1"/>
          </p:cNvPicPr>
          <p:nvPr userDrawn="1"/>
        </p:nvPicPr>
        <p:blipFill>
          <a:blip r:embed="rId3">
            <a:alphaModFix/>
            <a:extLst>
              <a:ext uri="{28A0092B-C50C-407E-A947-70E740481C1C}">
                <a14:useLocalDpi xmlns:a14="http://schemas.microsoft.com/office/drawing/2010/main" val="0"/>
              </a:ext>
            </a:extLst>
          </a:blip>
          <a:stretch>
            <a:fillRect/>
          </a:stretch>
        </p:blipFill>
        <p:spPr>
          <a:xfrm>
            <a:off x="533401" y="361951"/>
            <a:ext cx="3657600" cy="822317"/>
          </a:xfrm>
          <a:prstGeom prst="rect">
            <a:avLst/>
          </a:prstGeom>
        </p:spPr>
      </p:pic>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2/5/15</a:t>
            </a:r>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BACAC6D-BD82-4571-9E34-C1EFF11A946D}" type="slidenum">
              <a:rPr lang="en-US" smtClean="0"/>
              <a:t>‹#›</a:t>
            </a:fld>
            <a:endParaRPr lang="en-US"/>
          </a:p>
        </p:txBody>
      </p:sp>
      <p:sp>
        <p:nvSpPr>
          <p:cNvPr id="7" name="Rectangle 6"/>
          <p:cNvSpPr/>
          <p:nvPr userDrawn="1"/>
        </p:nvSpPr>
        <p:spPr>
          <a:xfrm>
            <a:off x="0" y="3714750"/>
            <a:ext cx="9144000" cy="14859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3714750"/>
            <a:ext cx="9144000" cy="76200"/>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1"/>
          <p:cNvSpPr txBox="1">
            <a:spLocks/>
          </p:cNvSpPr>
          <p:nvPr userDrawn="1"/>
        </p:nvSpPr>
        <p:spPr>
          <a:xfrm>
            <a:off x="457200" y="3943350"/>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bg1"/>
              </a:solidFill>
            </a:endParaRPr>
          </a:p>
        </p:txBody>
      </p:sp>
    </p:spTree>
    <p:extLst>
      <p:ext uri="{BB962C8B-B14F-4D97-AF65-F5344CB8AC3E}">
        <p14:creationId xmlns:p14="http://schemas.microsoft.com/office/powerpoint/2010/main" val="4023744030"/>
      </p:ext>
    </p:extLst>
  </p:cSld>
  <p:clrMap bg1="lt1" tx1="dk1" bg2="lt2" tx2="dk2" accent1="accent1" accent2="accent2" accent3="accent3" accent4="accent4" accent5="accent5" accent6="accent6" hlink="hlink" folHlink="folHlink"/>
  <p:sldLayoutIdLst>
    <p:sldLayoutId id="2147483686" r:id="rId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2" name="Picture 1" descr="NYSOOH_DOH_rgb.jpg"/>
          <p:cNvPicPr>
            <a:picLocks noChangeAspect="1"/>
          </p:cNvPicPr>
          <p:nvPr userDrawn="1"/>
        </p:nvPicPr>
        <p:blipFill>
          <a:blip r:embed="rId3" cstate="print">
            <a:alphaModFix/>
            <a:extLst>
              <a:ext uri="{28A0092B-C50C-407E-A947-70E740481C1C}">
                <a14:useLocalDpi xmlns:a14="http://schemas.microsoft.com/office/drawing/2010/main" val="0"/>
              </a:ext>
            </a:extLst>
          </a:blip>
          <a:stretch>
            <a:fillRect/>
          </a:stretch>
        </p:blipFill>
        <p:spPr>
          <a:xfrm>
            <a:off x="7096591" y="4522340"/>
            <a:ext cx="1666409" cy="374649"/>
          </a:xfrm>
          <a:prstGeom prst="rect">
            <a:avLst/>
          </a:prstGeom>
        </p:spPr>
      </p:pic>
      <p:sp>
        <p:nvSpPr>
          <p:cNvPr id="10" name="Rectangle 9"/>
          <p:cNvSpPr/>
          <p:nvPr userDrawn="1"/>
        </p:nvSpPr>
        <p:spPr>
          <a:xfrm>
            <a:off x="0" y="1581150"/>
            <a:ext cx="5334000" cy="27432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1540453"/>
            <a:ext cx="5334000" cy="81394"/>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dirty="0">
              <a:solidFill>
                <a:srgbClr val="002D73"/>
              </a:solidFill>
            </a:endParaRPr>
          </a:p>
        </p:txBody>
      </p:sp>
      <p:sp>
        <p:nvSpPr>
          <p:cNvPr id="13"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solidFill>
                  <a:srgbClr val="002D73"/>
                </a:solidFill>
              </a:rPr>
              <a:pPr/>
              <a:t>‹#›</a:t>
            </a:fld>
            <a:endParaRPr lang="en-US" sz="1200" dirty="0">
              <a:solidFill>
                <a:srgbClr val="002D73"/>
              </a:solidFill>
            </a:endParaRPr>
          </a:p>
        </p:txBody>
      </p:sp>
    </p:spTree>
    <p:extLst>
      <p:ext uri="{BB962C8B-B14F-4D97-AF65-F5344CB8AC3E}">
        <p14:creationId xmlns:p14="http://schemas.microsoft.com/office/powerpoint/2010/main" val="2405248628"/>
      </p:ext>
    </p:extLst>
  </p:cSld>
  <p:clrMap bg1="lt1" tx1="dk1" bg2="lt2" tx2="dk2" accent1="accent1" accent2="accent2" accent3="accent3" accent4="accent4" accent5="accent5" accent6="accent6" hlink="hlink" folHlink="folHlink"/>
  <p:sldLayoutIdLst>
    <p:sldLayoutId id="2147483672" r:id="rId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13" name="Picture 12" descr="NYSOOH_DOH_rgb.jpg"/>
          <p:cNvPicPr>
            <a:picLocks noChangeAspect="1"/>
          </p:cNvPicPr>
          <p:nvPr userDrawn="1"/>
        </p:nvPicPr>
        <p:blipFill>
          <a:blip r:embed="rId13" cstate="print">
            <a:alphaModFix/>
            <a:extLst>
              <a:ext uri="{28A0092B-C50C-407E-A947-70E740481C1C}">
                <a14:useLocalDpi xmlns:a14="http://schemas.microsoft.com/office/drawing/2010/main" val="0"/>
              </a:ext>
            </a:extLst>
          </a:blip>
          <a:stretch>
            <a:fillRect/>
          </a:stretch>
        </p:blipFill>
        <p:spPr>
          <a:xfrm>
            <a:off x="7110589" y="4512028"/>
            <a:ext cx="1666409" cy="374649"/>
          </a:xfrm>
          <a:prstGeom prst="rect">
            <a:avLst/>
          </a:prstGeom>
        </p:spPr>
      </p:pic>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A7754AA7-8025-408E-B296-E2B43FE08638}" type="slidenum">
              <a:rPr lang="en-US" smtClean="0"/>
              <a:t>‹#›</a:t>
            </a:fld>
            <a:endParaRPr lang="en-US"/>
          </a:p>
        </p:txBody>
      </p:sp>
      <p:sp>
        <p:nvSpPr>
          <p:cNvPr id="7" name="Rectangle 6"/>
          <p:cNvSpPr/>
          <p:nvPr userDrawn="1"/>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dirty="0"/>
          </a:p>
        </p:txBody>
      </p:sp>
      <p:sp>
        <p:nvSpPr>
          <p:cNvPr id="9"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10" name="Rectangle 9"/>
          <p:cNvSpPr/>
          <p:nvPr userDrawn="1"/>
        </p:nvSpPr>
        <p:spPr>
          <a:xfrm>
            <a:off x="0" y="-19050"/>
            <a:ext cx="9144000" cy="81394"/>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337920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sldNum="0" hdr="0" ftr="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image" Target="../media/image3.jpeg"/><Relationship Id="rId18" Type="http://schemas.openxmlformats.org/officeDocument/2006/relationships/image" Target="../media/image8.jpeg"/><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openxmlformats.org/officeDocument/2006/relationships/image" Target="../media/image7.jpeg"/><Relationship Id="rId2" Type="http://schemas.openxmlformats.org/officeDocument/2006/relationships/notesSlide" Target="../notesSlides/notesSlide10.xml"/><Relationship Id="rId16" Type="http://schemas.openxmlformats.org/officeDocument/2006/relationships/image" Target="../media/image6.jpeg"/><Relationship Id="rId1" Type="http://schemas.openxmlformats.org/officeDocument/2006/relationships/slideLayout" Target="../slideLayouts/slideLayout6.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image" Target="../media/image5.jpeg"/><Relationship Id="rId10" Type="http://schemas.openxmlformats.org/officeDocument/2006/relationships/diagramQuickStyle" Target="../diagrams/quickStyle2.xml"/><Relationship Id="rId19" Type="http://schemas.openxmlformats.org/officeDocument/2006/relationships/image" Target="../media/image9.png"/><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mailto:wrocomm@health.ny.gov"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426406" y="1162361"/>
            <a:ext cx="7696200" cy="3108543"/>
          </a:xfrm>
          <a:prstGeom prst="rect">
            <a:avLst/>
          </a:prstGeom>
          <a:noFill/>
          <a:ln>
            <a:noFill/>
          </a:ln>
        </p:spPr>
        <p:txBody>
          <a:bodyPr wrap="square" rtlCol="0">
            <a:spAutoFit/>
          </a:bodyPr>
          <a:lstStyle/>
          <a:p>
            <a:endParaRPr lang="en-US" altLang="en-US" sz="2800" b="1" dirty="0">
              <a:solidFill>
                <a:srgbClr val="002D73"/>
              </a:solidFill>
              <a:ea typeface="ＭＳ Ｐゴシック" panose="020B0600070205080204" pitchFamily="34" charset="-128"/>
            </a:endParaRPr>
          </a:p>
          <a:p>
            <a:r>
              <a:rPr lang="en-US" altLang="en-US" sz="2800" b="1" dirty="0">
                <a:solidFill>
                  <a:srgbClr val="002D73"/>
                </a:solidFill>
                <a:ea typeface="ＭＳ Ｐゴシック" panose="020B0600070205080204" pitchFamily="34" charset="-128"/>
              </a:rPr>
              <a:t>Outbreak Unchecked Response Exercise (OUREx)</a:t>
            </a:r>
          </a:p>
          <a:p>
            <a:r>
              <a:rPr lang="en-US" sz="2800" b="1" dirty="0">
                <a:solidFill>
                  <a:srgbClr val="002D73"/>
                </a:solidFill>
                <a:ea typeface="ＭＳ Ｐゴシック" panose="020B0600070205080204" pitchFamily="34" charset="-128"/>
                <a:cs typeface="Arial" panose="020B0604020202020204" pitchFamily="34" charset="0"/>
              </a:rPr>
              <a:t>December 5th, 2016</a:t>
            </a:r>
          </a:p>
          <a:p>
            <a:endParaRPr lang="en-US" sz="2800" b="1" dirty="0">
              <a:solidFill>
                <a:srgbClr val="002D73"/>
              </a:solidFill>
              <a:ea typeface="ＭＳ Ｐゴシック" panose="020B0600070205080204" pitchFamily="34" charset="-128"/>
              <a:cs typeface="Arial" panose="020B0604020202020204" pitchFamily="34" charset="0"/>
            </a:endParaRPr>
          </a:p>
          <a:p>
            <a:r>
              <a:rPr lang="en-US" sz="2800" b="1" dirty="0">
                <a:solidFill>
                  <a:srgbClr val="002D73"/>
                </a:solidFill>
                <a:ea typeface="ＭＳ Ｐゴシック" panose="020B0600070205080204" pitchFamily="34" charset="-128"/>
                <a:cs typeface="Arial" panose="020B0604020202020204" pitchFamily="34" charset="0"/>
              </a:rPr>
              <a:t>Western Region Planning Partner Update</a:t>
            </a:r>
          </a:p>
          <a:p>
            <a:endParaRPr lang="en-US" sz="2800" b="1" dirty="0">
              <a:solidFill>
                <a:srgbClr val="002D73"/>
              </a:solidFill>
              <a:latin typeface="Arial" panose="020B0604020202020204" pitchFamily="34" charset="0"/>
              <a:ea typeface="ＭＳ Ｐゴシック" panose="020B0600070205080204" pitchFamily="34" charset="-128"/>
              <a:cs typeface="Arial" panose="020B0604020202020204" pitchFamily="34" charset="0"/>
            </a:endParaRPr>
          </a:p>
          <a:p>
            <a:endParaRPr lang="en-US" sz="2800" b="1" dirty="0">
              <a:solidFill>
                <a:srgbClr val="002D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8704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a:solidFill>
                  <a:srgbClr val="002D73"/>
                </a:solidFill>
              </a:rPr>
              <a:t>OUREx</a:t>
            </a:r>
            <a:r>
              <a:rPr lang="en-US" sz="3600" b="1" dirty="0">
                <a:solidFill>
                  <a:srgbClr val="002D73"/>
                </a:solidFill>
              </a:rPr>
              <a:t> EM Objectives</a:t>
            </a:r>
            <a:endParaRPr lang="en-US" sz="3600" dirty="0"/>
          </a:p>
        </p:txBody>
      </p:sp>
      <p:graphicFrame>
        <p:nvGraphicFramePr>
          <p:cNvPr id="5" name="Content Placeholder 4"/>
          <p:cNvGraphicFramePr>
            <a:graphicFrameLocks noGrp="1"/>
          </p:cNvGraphicFramePr>
          <p:nvPr>
            <p:ph idx="1"/>
            <p:extLst/>
          </p:nvPr>
        </p:nvGraphicFramePr>
        <p:xfrm>
          <a:off x="150019" y="1063626"/>
          <a:ext cx="8836819" cy="4053752"/>
        </p:xfrm>
        <a:graphic>
          <a:graphicData uri="http://schemas.openxmlformats.org/drawingml/2006/table">
            <a:tbl>
              <a:tblPr firstRow="1" firstCol="1" bandRow="1">
                <a:tableStyleId>{5C22544A-7EE6-4342-B048-85BDC9FD1C3A}</a:tableStyleId>
              </a:tblPr>
              <a:tblGrid>
                <a:gridCol w="6138054">
                  <a:extLst>
                    <a:ext uri="{9D8B030D-6E8A-4147-A177-3AD203B41FA5}">
                      <a16:colId xmlns:a16="http://schemas.microsoft.com/office/drawing/2014/main" xmlns="" val="20000"/>
                    </a:ext>
                  </a:extLst>
                </a:gridCol>
                <a:gridCol w="2698765">
                  <a:extLst>
                    <a:ext uri="{9D8B030D-6E8A-4147-A177-3AD203B41FA5}">
                      <a16:colId xmlns:a16="http://schemas.microsoft.com/office/drawing/2014/main" xmlns="" val="20001"/>
                    </a:ext>
                  </a:extLst>
                </a:gridCol>
              </a:tblGrid>
              <a:tr h="400789">
                <a:tc>
                  <a:txBody>
                    <a:bodyPr/>
                    <a:lstStyle/>
                    <a:p>
                      <a:pPr algn="ctr"/>
                      <a:r>
                        <a:rPr lang="en-US" sz="1800" dirty="0">
                          <a:solidFill>
                            <a:schemeClr val="bg1"/>
                          </a:solidFill>
                        </a:rPr>
                        <a:t>Objectives</a:t>
                      </a:r>
                    </a:p>
                  </a:txBody>
                  <a:tcPr marL="67945" marR="44450" marT="6350" marB="0">
                    <a:solidFill>
                      <a:srgbClr val="002D73"/>
                    </a:solidFill>
                  </a:tcPr>
                </a:tc>
                <a:tc>
                  <a:txBody>
                    <a:bodyPr/>
                    <a:lstStyle/>
                    <a:p>
                      <a:pPr algn="ctr"/>
                      <a:r>
                        <a:rPr lang="en-US" sz="1800" dirty="0">
                          <a:solidFill>
                            <a:schemeClr val="bg1"/>
                          </a:solidFill>
                          <a:effectLst/>
                          <a:latin typeface="+mn-lt"/>
                          <a:ea typeface="Times New Roman" panose="02020603050405020304" pitchFamily="18" charset="0"/>
                          <a:cs typeface="Arial" panose="020B0604020202020204" pitchFamily="34" charset="0"/>
                        </a:rPr>
                        <a:t>Capabilities</a:t>
                      </a:r>
                    </a:p>
                  </a:txBody>
                  <a:tcPr marL="67945" marR="44450" marT="6350" marB="0">
                    <a:solidFill>
                      <a:srgbClr val="002D73"/>
                    </a:solidFill>
                  </a:tcPr>
                </a:tc>
                <a:extLst>
                  <a:ext uri="{0D108BD9-81ED-4DB2-BD59-A6C34878D82A}">
                    <a16:rowId xmlns:a16="http://schemas.microsoft.com/office/drawing/2014/main" xmlns="" val="10000"/>
                  </a:ext>
                </a:extLst>
              </a:tr>
              <a:tr h="3465574">
                <a:tc>
                  <a:txBody>
                    <a:bodyPr/>
                    <a:lstStyle/>
                    <a:p>
                      <a:pPr marL="342900" indent="-342900">
                        <a:buFont typeface="+mj-lt"/>
                        <a:buAutoNum type="arabicPeriod"/>
                      </a:pPr>
                      <a:r>
                        <a:rPr lang="en-US" sz="1600" b="1" dirty="0">
                          <a:solidFill>
                            <a:schemeClr val="bg1"/>
                          </a:solidFill>
                        </a:rPr>
                        <a:t>Process and order resources through the NY Responds system</a:t>
                      </a:r>
                      <a:r>
                        <a:rPr lang="en-US" sz="1600" b="1" baseline="0" dirty="0">
                          <a:solidFill>
                            <a:schemeClr val="bg1"/>
                          </a:solidFill>
                        </a:rPr>
                        <a:t> in coordination with</a:t>
                      </a:r>
                      <a:r>
                        <a:rPr lang="en-US" sz="1600" b="1" dirty="0">
                          <a:solidFill>
                            <a:schemeClr val="bg1"/>
                          </a:solidFill>
                        </a:rPr>
                        <a:t> NYSDHSES and local County Emergency Management Offices .</a:t>
                      </a:r>
                    </a:p>
                    <a:p>
                      <a:pPr marL="342900" indent="-342900">
                        <a:buFont typeface="+mj-lt"/>
                        <a:buAutoNum type="arabicPeriod"/>
                      </a:pPr>
                      <a:r>
                        <a:rPr lang="en-US" sz="1600" b="1" dirty="0">
                          <a:solidFill>
                            <a:schemeClr val="bg1"/>
                          </a:solidFill>
                        </a:rPr>
                        <a:t>Establish effective communication through systems such as </a:t>
                      </a:r>
                      <a:r>
                        <a:rPr lang="en-US" sz="1600" b="1" dirty="0" err="1">
                          <a:solidFill>
                            <a:schemeClr val="bg1"/>
                          </a:solidFill>
                        </a:rPr>
                        <a:t>Mutualink</a:t>
                      </a:r>
                      <a:r>
                        <a:rPr lang="en-US" sz="1600" b="1" dirty="0">
                          <a:solidFill>
                            <a:schemeClr val="bg1"/>
                          </a:solidFill>
                        </a:rPr>
                        <a:t> and NY Responds in coordination</a:t>
                      </a:r>
                      <a:r>
                        <a:rPr lang="en-US" sz="1600" b="1" baseline="0" dirty="0">
                          <a:solidFill>
                            <a:schemeClr val="bg1"/>
                          </a:solidFill>
                        </a:rPr>
                        <a:t> with NYSDHSES</a:t>
                      </a:r>
                      <a:r>
                        <a:rPr lang="en-US" sz="1600" b="1" dirty="0">
                          <a:solidFill>
                            <a:schemeClr val="bg1"/>
                          </a:solidFill>
                        </a:rPr>
                        <a:t>.</a:t>
                      </a:r>
                    </a:p>
                    <a:p>
                      <a:pPr marL="342900" indent="-342900">
                        <a:buFont typeface="+mj-lt"/>
                        <a:buAutoNum type="arabicPeriod"/>
                      </a:pPr>
                      <a:r>
                        <a:rPr lang="en-US" sz="1600" b="1" dirty="0">
                          <a:solidFill>
                            <a:schemeClr val="bg1"/>
                          </a:solidFill>
                        </a:rPr>
                        <a:t>Ensure that local County Emergency Management Offices vet requests with their respective NYS DHSES Regional Staff before submitting the requests.</a:t>
                      </a:r>
                      <a:r>
                        <a:rPr lang="en-US" sz="1600" dirty="0">
                          <a:solidFill>
                            <a:srgbClr val="002D73"/>
                          </a:solidFill>
                        </a:rPr>
                        <a:t> E</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600" dirty="0">
                          <a:solidFill>
                            <a:schemeClr val="bg1"/>
                          </a:solidFill>
                        </a:rPr>
                        <a:t>Provide situational updates to the</a:t>
                      </a:r>
                      <a:r>
                        <a:rPr lang="en-US" sz="1600" baseline="0" dirty="0">
                          <a:solidFill>
                            <a:schemeClr val="bg1"/>
                          </a:solidFill>
                        </a:rPr>
                        <a:t> Regional Healthcare Coalition upon request.</a:t>
                      </a:r>
                      <a:endParaRPr lang="en-US" sz="1600" dirty="0">
                        <a:solidFill>
                          <a:schemeClr val="bg1"/>
                        </a:solidFill>
                      </a:endParaRPr>
                    </a:p>
                    <a:p>
                      <a:pPr marL="342900" indent="-342900">
                        <a:buFont typeface="+mj-lt"/>
                        <a:buAutoNum type="arabicPeriod"/>
                      </a:pPr>
                      <a:r>
                        <a:rPr lang="en-US" sz="1800" dirty="0">
                          <a:solidFill>
                            <a:srgbClr val="002D73"/>
                          </a:solidFill>
                        </a:rPr>
                        <a:t>MS Coordinator and County EMS Point of</a:t>
                      </a:r>
                      <a:endParaRPr lang="en-US" sz="1800" dirty="0">
                        <a:solidFill>
                          <a:schemeClr val="bg1"/>
                        </a:solidFill>
                      </a:endParaRPr>
                    </a:p>
                  </a:txBody>
                  <a:tcPr marL="67945" marR="44450" marT="6350" marB="0">
                    <a:solidFill>
                      <a:srgbClr val="002D73"/>
                    </a:solidFill>
                  </a:tcPr>
                </a:tc>
                <a:tc>
                  <a:txBody>
                    <a:bodyPr/>
                    <a:lstStyle/>
                    <a:p>
                      <a:r>
                        <a:rPr lang="en-US" sz="1800" b="1" kern="1200" dirty="0">
                          <a:solidFill>
                            <a:schemeClr val="lt1"/>
                          </a:solidFill>
                          <a:effectLst/>
                          <a:latin typeface="+mn-lt"/>
                          <a:ea typeface="+mn-ea"/>
                          <a:cs typeface="+mn-cs"/>
                        </a:rPr>
                        <a:t>Operational Coordination</a:t>
                      </a:r>
                    </a:p>
                    <a:p>
                      <a:endParaRPr lang="en-US" sz="1800" b="1" kern="1200" dirty="0">
                        <a:solidFill>
                          <a:schemeClr val="lt1"/>
                        </a:solidFill>
                        <a:effectLst/>
                        <a:latin typeface="+mn-lt"/>
                        <a:ea typeface="+mn-ea"/>
                        <a:cs typeface="+mn-cs"/>
                      </a:endParaRPr>
                    </a:p>
                    <a:p>
                      <a:r>
                        <a:rPr lang="en-US" sz="1800" b="1" kern="1200" dirty="0">
                          <a:solidFill>
                            <a:schemeClr val="lt1"/>
                          </a:solidFill>
                          <a:effectLst/>
                          <a:latin typeface="+mn-lt"/>
                          <a:ea typeface="+mn-ea"/>
                          <a:cs typeface="+mn-cs"/>
                        </a:rPr>
                        <a:t>AND </a:t>
                      </a:r>
                    </a:p>
                    <a:p>
                      <a:endParaRPr lang="en-US" sz="1800" b="1" kern="1200" dirty="0">
                        <a:solidFill>
                          <a:schemeClr val="lt1"/>
                        </a:solidFill>
                        <a:effectLst/>
                        <a:latin typeface="+mn-lt"/>
                        <a:ea typeface="+mn-ea"/>
                        <a:cs typeface="+mn-cs"/>
                      </a:endParaRPr>
                    </a:p>
                    <a:p>
                      <a:r>
                        <a:rPr lang="en-US" sz="1800" b="1" kern="1200" dirty="0">
                          <a:solidFill>
                            <a:schemeClr val="lt1"/>
                          </a:solidFill>
                          <a:effectLst/>
                          <a:latin typeface="+mn-lt"/>
                          <a:ea typeface="+mn-ea"/>
                          <a:cs typeface="+mn-cs"/>
                        </a:rPr>
                        <a:t>Operational</a:t>
                      </a:r>
                      <a:r>
                        <a:rPr lang="en-US" sz="1800" b="1" kern="1200" baseline="0" dirty="0">
                          <a:solidFill>
                            <a:schemeClr val="lt1"/>
                          </a:solidFill>
                          <a:effectLst/>
                          <a:latin typeface="+mn-lt"/>
                          <a:ea typeface="+mn-ea"/>
                          <a:cs typeface="+mn-cs"/>
                        </a:rPr>
                        <a:t> Communication</a:t>
                      </a:r>
                    </a:p>
                    <a:p>
                      <a:endParaRPr lang="en-US" sz="1800" b="1" kern="1200" dirty="0">
                        <a:solidFill>
                          <a:schemeClr val="lt1"/>
                        </a:solidFill>
                        <a:effectLst/>
                        <a:latin typeface="+mn-lt"/>
                        <a:ea typeface="+mn-ea"/>
                        <a:cs typeface="+mn-cs"/>
                      </a:endParaRPr>
                    </a:p>
                    <a:p>
                      <a:r>
                        <a:rPr lang="en-US" sz="1800" b="1" kern="1200" dirty="0">
                          <a:solidFill>
                            <a:schemeClr val="lt1"/>
                          </a:solidFill>
                          <a:effectLst/>
                          <a:latin typeface="+mn-lt"/>
                          <a:ea typeface="+mn-ea"/>
                          <a:cs typeface="+mn-cs"/>
                        </a:rPr>
                        <a:t>AND</a:t>
                      </a:r>
                    </a:p>
                    <a:p>
                      <a:endParaRPr lang="en-US" sz="1800" b="1" kern="1200" dirty="0">
                        <a:solidFill>
                          <a:schemeClr val="lt1"/>
                        </a:solidFill>
                        <a:effectLst/>
                        <a:latin typeface="+mn-lt"/>
                        <a:ea typeface="+mn-ea"/>
                        <a:cs typeface="+mn-cs"/>
                      </a:endParaRPr>
                    </a:p>
                    <a:p>
                      <a:r>
                        <a:rPr lang="en-US" sz="1800" b="1" kern="1200" dirty="0">
                          <a:solidFill>
                            <a:schemeClr val="lt1"/>
                          </a:solidFill>
                          <a:effectLst/>
                          <a:latin typeface="+mn-lt"/>
                          <a:ea typeface="+mn-ea"/>
                          <a:cs typeface="+mn-cs"/>
                        </a:rPr>
                        <a:t>Logistics and Supply Chain Management</a:t>
                      </a:r>
                      <a:endParaRPr lang="en-US" sz="1800" dirty="0">
                        <a:solidFill>
                          <a:schemeClr val="bg1"/>
                        </a:solidFill>
                        <a:effectLst/>
                        <a:latin typeface="+mn-lt"/>
                        <a:ea typeface="Times New Roman" panose="02020603050405020304" pitchFamily="18" charset="0"/>
                        <a:cs typeface="Arial" panose="020B0604020202020204" pitchFamily="34" charset="0"/>
                      </a:endParaRPr>
                    </a:p>
                  </a:txBody>
                  <a:tcPr marL="67945" marR="44450" marT="6350" marB="0">
                    <a:solidFill>
                      <a:srgbClr val="002D73"/>
                    </a:solidFill>
                  </a:tcPr>
                </a:tc>
                <a:extLst>
                  <a:ext uri="{0D108BD9-81ED-4DB2-BD59-A6C34878D82A}">
                    <a16:rowId xmlns:a16="http://schemas.microsoft.com/office/drawing/2014/main" xmlns="" val="10001"/>
                  </a:ext>
                </a:extLst>
              </a:tr>
              <a:tr h="179326">
                <a:tc>
                  <a:txBody>
                    <a:bodyPr/>
                    <a:lstStyle/>
                    <a:p>
                      <a:pPr marL="457200" marR="0" indent="0" algn="l">
                        <a:lnSpc>
                          <a:spcPct val="99000"/>
                        </a:lnSpc>
                        <a:spcBef>
                          <a:spcPts val="0"/>
                        </a:spcBef>
                        <a:spcAft>
                          <a:spcPts val="10"/>
                        </a:spcAft>
                      </a:pPr>
                      <a:r>
                        <a:rPr lang="en-US" sz="12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c>
                  <a:txBody>
                    <a:bodyPr/>
                    <a:lstStyle/>
                    <a:p>
                      <a:pPr marL="457200" marR="0" indent="0" algn="l">
                        <a:lnSpc>
                          <a:spcPct val="99000"/>
                        </a:lnSpc>
                        <a:spcBef>
                          <a:spcPts val="0"/>
                        </a:spcBef>
                        <a:spcAft>
                          <a:spcPts val="10"/>
                        </a:spcAft>
                      </a:pPr>
                      <a:r>
                        <a:rPr lang="en-US" sz="12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extLst>
                  <a:ext uri="{0D108BD9-81ED-4DB2-BD59-A6C34878D82A}">
                    <a16:rowId xmlns:a16="http://schemas.microsoft.com/office/drawing/2014/main" xmlns="" val="10002"/>
                  </a:ext>
                </a:extLst>
              </a:tr>
            </a:tbl>
          </a:graphicData>
        </a:graphic>
      </p:graphicFrame>
      <p:sp>
        <p:nvSpPr>
          <p:cNvPr id="3" name="Rectangle 2"/>
          <p:cNvSpPr/>
          <p:nvPr/>
        </p:nvSpPr>
        <p:spPr>
          <a:xfrm>
            <a:off x="688157" y="1206631"/>
            <a:ext cx="5382705" cy="369332"/>
          </a:xfrm>
          <a:prstGeom prst="rect">
            <a:avLst/>
          </a:prstGeom>
        </p:spPr>
        <p:txBody>
          <a:bodyPr wrap="square">
            <a:spAutoFit/>
          </a:bodyPr>
          <a:lstStyle/>
          <a:p>
            <a:r>
              <a:rPr lang="en-US" b="1" dirty="0">
                <a:solidFill>
                  <a:schemeClr val="bg1"/>
                </a:solidFill>
              </a:rPr>
              <a:t>. </a:t>
            </a:r>
          </a:p>
        </p:txBody>
      </p:sp>
    </p:spTree>
    <p:extLst>
      <p:ext uri="{BB962C8B-B14F-4D97-AF65-F5344CB8AC3E}">
        <p14:creationId xmlns:p14="http://schemas.microsoft.com/office/powerpoint/2010/main" val="3754990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a:solidFill>
                  <a:srgbClr val="002D73"/>
                </a:solidFill>
              </a:rPr>
              <a:t>OUREx</a:t>
            </a:r>
            <a:r>
              <a:rPr lang="en-US" sz="3600" b="1" dirty="0">
                <a:solidFill>
                  <a:srgbClr val="002D73"/>
                </a:solidFill>
              </a:rPr>
              <a:t> Hospital Objectives</a:t>
            </a:r>
          </a:p>
        </p:txBody>
      </p:sp>
      <p:graphicFrame>
        <p:nvGraphicFramePr>
          <p:cNvPr id="5" name="Content Placeholder 4"/>
          <p:cNvGraphicFramePr>
            <a:graphicFrameLocks noGrp="1"/>
          </p:cNvGraphicFramePr>
          <p:nvPr>
            <p:ph idx="1"/>
            <p:extLst/>
          </p:nvPr>
        </p:nvGraphicFramePr>
        <p:xfrm>
          <a:off x="197963" y="1063627"/>
          <a:ext cx="8488837" cy="3869873"/>
        </p:xfrm>
        <a:graphic>
          <a:graphicData uri="http://schemas.openxmlformats.org/drawingml/2006/table">
            <a:tbl>
              <a:tblPr firstRow="1" firstCol="1" bandRow="1">
                <a:tableStyleId>{5C22544A-7EE6-4342-B048-85BDC9FD1C3A}</a:tableStyleId>
              </a:tblPr>
              <a:tblGrid>
                <a:gridCol w="5896346">
                  <a:extLst>
                    <a:ext uri="{9D8B030D-6E8A-4147-A177-3AD203B41FA5}">
                      <a16:colId xmlns:a16="http://schemas.microsoft.com/office/drawing/2014/main" xmlns="" val="20000"/>
                    </a:ext>
                  </a:extLst>
                </a:gridCol>
                <a:gridCol w="2592491">
                  <a:extLst>
                    <a:ext uri="{9D8B030D-6E8A-4147-A177-3AD203B41FA5}">
                      <a16:colId xmlns:a16="http://schemas.microsoft.com/office/drawing/2014/main" xmlns="" val="20001"/>
                    </a:ext>
                  </a:extLst>
                </a:gridCol>
              </a:tblGrid>
              <a:tr h="400788">
                <a:tc>
                  <a:txBody>
                    <a:bodyPr/>
                    <a:lstStyle/>
                    <a:p>
                      <a:pPr marL="457200" marR="0" indent="0" algn="ctr">
                        <a:lnSpc>
                          <a:spcPct val="99000"/>
                        </a:lnSpc>
                        <a:spcBef>
                          <a:spcPts val="0"/>
                        </a:spcBef>
                        <a:spcAft>
                          <a:spcPts val="15"/>
                        </a:spcAft>
                      </a:pPr>
                      <a:r>
                        <a:rPr lang="en-US" sz="1600" dirty="0">
                          <a:effectLst/>
                        </a:rPr>
                        <a:t>Objectives</a:t>
                      </a:r>
                      <a:endParaRPr lang="en-US" sz="16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c>
                  <a:txBody>
                    <a:bodyPr/>
                    <a:lstStyle/>
                    <a:p>
                      <a:pPr marL="457200" marR="0" indent="0" algn="just">
                        <a:lnSpc>
                          <a:spcPct val="99000"/>
                        </a:lnSpc>
                        <a:spcBef>
                          <a:spcPts val="0"/>
                        </a:spcBef>
                        <a:spcAft>
                          <a:spcPts val="15"/>
                        </a:spcAft>
                      </a:pPr>
                      <a:r>
                        <a:rPr lang="en-US" sz="1600" baseline="0" dirty="0">
                          <a:effectLst/>
                        </a:rPr>
                        <a:t>   </a:t>
                      </a:r>
                      <a:r>
                        <a:rPr lang="en-US" sz="1600" dirty="0">
                          <a:effectLst/>
                        </a:rPr>
                        <a:t>  Capabilities</a:t>
                      </a:r>
                      <a:endParaRPr lang="en-US" sz="16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extLst>
                  <a:ext uri="{0D108BD9-81ED-4DB2-BD59-A6C34878D82A}">
                    <a16:rowId xmlns:a16="http://schemas.microsoft.com/office/drawing/2014/main" xmlns="" val="10000"/>
                  </a:ext>
                </a:extLst>
              </a:tr>
              <a:tr h="3469085">
                <a:tc>
                  <a:txBody>
                    <a:bodyPr/>
                    <a:lstStyle/>
                    <a:p>
                      <a:pPr marL="342900" marR="0" lvl="0" indent="-342900" algn="l">
                        <a:lnSpc>
                          <a:spcPct val="99000"/>
                        </a:lnSpc>
                        <a:spcBef>
                          <a:spcPts val="0"/>
                        </a:spcBef>
                        <a:spcAft>
                          <a:spcPts val="15"/>
                        </a:spcAft>
                        <a:buFont typeface="+mj-lt"/>
                        <a:buAutoNum type="arabicPeriod"/>
                      </a:pPr>
                      <a:r>
                        <a:rPr lang="en-US" sz="1600" dirty="0">
                          <a:effectLst/>
                        </a:rPr>
                        <a:t>Demonstrate the ability of the hospital to notify staff and operate its Hospital Command Center (HCC).  Include activation of Hospital Incident Command System (HICS).</a:t>
                      </a:r>
                    </a:p>
                    <a:p>
                      <a:pPr marL="342900" marR="0" lvl="0" indent="-342900" algn="l">
                        <a:lnSpc>
                          <a:spcPct val="99000"/>
                        </a:lnSpc>
                        <a:spcBef>
                          <a:spcPts val="0"/>
                        </a:spcBef>
                        <a:spcAft>
                          <a:spcPts val="10"/>
                        </a:spcAft>
                        <a:buFont typeface="+mj-lt"/>
                        <a:buAutoNum type="arabicPeriod"/>
                      </a:pPr>
                      <a:r>
                        <a:rPr lang="en-US" sz="1600" dirty="0">
                          <a:effectLst/>
                        </a:rPr>
                        <a:t>Demonstrate the ability of the hospital to implement information-sharing processes on a regular basis with other mutual aid partners, the Regional DOH Office, and with appropriate government agencies, utilizing redundant interoperable communications to:  </a:t>
                      </a:r>
                    </a:p>
                    <a:p>
                      <a:pPr marL="742950" marR="0" lvl="1" indent="-285750" algn="l">
                        <a:lnSpc>
                          <a:spcPct val="99000"/>
                        </a:lnSpc>
                        <a:spcBef>
                          <a:spcPts val="0"/>
                        </a:spcBef>
                        <a:spcAft>
                          <a:spcPts val="15"/>
                        </a:spcAft>
                        <a:buFont typeface="+mj-lt"/>
                        <a:buAutoNum type="alphaLcParenR"/>
                      </a:pPr>
                      <a:r>
                        <a:rPr lang="en-US" sz="1600" dirty="0">
                          <a:effectLst/>
                        </a:rPr>
                        <a:t>maintain situational awareness</a:t>
                      </a:r>
                    </a:p>
                    <a:p>
                      <a:pPr marL="342900" marR="0" lvl="0" indent="-342900" algn="l">
                        <a:lnSpc>
                          <a:spcPct val="99000"/>
                        </a:lnSpc>
                        <a:spcBef>
                          <a:spcPts val="0"/>
                        </a:spcBef>
                        <a:spcAft>
                          <a:spcPts val="15"/>
                        </a:spcAft>
                        <a:buFont typeface="+mj-lt"/>
                        <a:buAutoNum type="arabicPeriod"/>
                      </a:pPr>
                      <a:r>
                        <a:rPr lang="en-US" sz="1600" dirty="0">
                          <a:effectLst/>
                        </a:rPr>
                        <a:t>Demonstrate the ability of the hospital to communicate consistent elements of information (EEIs) to the Regional DOH Office, other mutual aid partners and the local public health/medical lead (PERFORMANCE MEASURE).</a:t>
                      </a:r>
                    </a:p>
                    <a:p>
                      <a:pPr marL="0" marR="0" indent="0" algn="l">
                        <a:lnSpc>
                          <a:spcPct val="99000"/>
                        </a:lnSpc>
                        <a:spcBef>
                          <a:spcPts val="0"/>
                        </a:spcBef>
                        <a:spcAft>
                          <a:spcPts val="15"/>
                        </a:spcAft>
                      </a:pPr>
                      <a:r>
                        <a:rPr lang="en-US" sz="1600" dirty="0">
                          <a:effectLst/>
                        </a:rPr>
                        <a:t> </a:t>
                      </a:r>
                      <a:endParaRPr lang="en-US" sz="16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c>
                  <a:txBody>
                    <a:bodyPr/>
                    <a:lstStyle/>
                    <a:p>
                      <a:pPr marL="635" marR="0" indent="0" algn="l">
                        <a:lnSpc>
                          <a:spcPct val="107000"/>
                        </a:lnSpc>
                        <a:spcBef>
                          <a:spcPts val="0"/>
                        </a:spcBef>
                        <a:spcAft>
                          <a:spcPts val="0"/>
                        </a:spcAft>
                      </a:pPr>
                      <a:r>
                        <a:rPr lang="en-US" sz="1800" b="1" dirty="0">
                          <a:solidFill>
                            <a:schemeClr val="bg1"/>
                          </a:solidFill>
                          <a:effectLst/>
                        </a:rPr>
                        <a:t>Emergency Operations Coordination </a:t>
                      </a:r>
                    </a:p>
                    <a:p>
                      <a:pPr marL="635" marR="0" indent="0" algn="l">
                        <a:lnSpc>
                          <a:spcPct val="107000"/>
                        </a:lnSpc>
                        <a:spcBef>
                          <a:spcPts val="0"/>
                        </a:spcBef>
                        <a:spcAft>
                          <a:spcPts val="0"/>
                        </a:spcAft>
                      </a:pPr>
                      <a:r>
                        <a:rPr lang="en-US" sz="1800" b="1" dirty="0">
                          <a:solidFill>
                            <a:schemeClr val="bg1"/>
                          </a:solidFill>
                          <a:effectLst/>
                        </a:rPr>
                        <a:t> </a:t>
                      </a:r>
                    </a:p>
                    <a:p>
                      <a:pPr marL="635" marR="0" indent="0" algn="l">
                        <a:lnSpc>
                          <a:spcPct val="107000"/>
                        </a:lnSpc>
                        <a:spcBef>
                          <a:spcPts val="0"/>
                        </a:spcBef>
                        <a:spcAft>
                          <a:spcPts val="0"/>
                        </a:spcAft>
                      </a:pPr>
                      <a:r>
                        <a:rPr lang="en-US" sz="1800" b="1" dirty="0">
                          <a:solidFill>
                            <a:schemeClr val="bg1"/>
                          </a:solidFill>
                          <a:effectLst/>
                        </a:rPr>
                        <a:t>AND</a:t>
                      </a:r>
                    </a:p>
                    <a:p>
                      <a:pPr marL="635" marR="0" indent="0" algn="l">
                        <a:lnSpc>
                          <a:spcPct val="107000"/>
                        </a:lnSpc>
                        <a:spcBef>
                          <a:spcPts val="0"/>
                        </a:spcBef>
                        <a:spcAft>
                          <a:spcPts val="0"/>
                        </a:spcAft>
                      </a:pPr>
                      <a:r>
                        <a:rPr lang="en-US" sz="1800" b="1" dirty="0">
                          <a:solidFill>
                            <a:schemeClr val="bg1"/>
                          </a:solidFill>
                          <a:effectLst/>
                        </a:rPr>
                        <a:t> </a:t>
                      </a:r>
                    </a:p>
                    <a:p>
                      <a:pPr marL="635" marR="0" indent="0" algn="l">
                        <a:lnSpc>
                          <a:spcPct val="107000"/>
                        </a:lnSpc>
                        <a:spcBef>
                          <a:spcPts val="0"/>
                        </a:spcBef>
                        <a:spcAft>
                          <a:spcPts val="0"/>
                        </a:spcAft>
                      </a:pPr>
                      <a:r>
                        <a:rPr lang="en-US" sz="1800" b="1" dirty="0">
                          <a:solidFill>
                            <a:schemeClr val="bg1"/>
                          </a:solidFill>
                          <a:effectLst/>
                        </a:rPr>
                        <a:t>Information Sharing</a:t>
                      </a:r>
                    </a:p>
                    <a:p>
                      <a:pPr marL="635" marR="0" indent="0" algn="l">
                        <a:lnSpc>
                          <a:spcPct val="107000"/>
                        </a:lnSpc>
                        <a:spcBef>
                          <a:spcPts val="0"/>
                        </a:spcBef>
                        <a:spcAft>
                          <a:spcPts val="0"/>
                        </a:spcAft>
                      </a:pPr>
                      <a:r>
                        <a:rPr lang="en-US" sz="1600" dirty="0">
                          <a:effectLst/>
                        </a:rPr>
                        <a:t> </a:t>
                      </a:r>
                    </a:p>
                    <a:p>
                      <a:pPr marL="457200" marR="0" indent="0" algn="l">
                        <a:lnSpc>
                          <a:spcPct val="99000"/>
                        </a:lnSpc>
                        <a:spcBef>
                          <a:spcPts val="0"/>
                        </a:spcBef>
                        <a:spcAft>
                          <a:spcPts val="15"/>
                        </a:spcAft>
                      </a:pPr>
                      <a:r>
                        <a:rPr lang="en-US" sz="1600" dirty="0">
                          <a:effectLst/>
                        </a:rPr>
                        <a:t> </a:t>
                      </a:r>
                      <a:endParaRPr lang="en-US" sz="16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967149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82532"/>
          </a:xfrm>
        </p:spPr>
        <p:txBody>
          <a:bodyPr>
            <a:normAutofit/>
          </a:bodyPr>
          <a:lstStyle/>
          <a:p>
            <a:pPr algn="l"/>
            <a:r>
              <a:rPr lang="en-US" sz="3600" b="1" dirty="0" err="1">
                <a:solidFill>
                  <a:srgbClr val="002D73"/>
                </a:solidFill>
              </a:rPr>
              <a:t>OUREx</a:t>
            </a:r>
            <a:r>
              <a:rPr lang="en-US" sz="3600" b="1" dirty="0">
                <a:solidFill>
                  <a:srgbClr val="002D73"/>
                </a:solidFill>
              </a:rPr>
              <a:t> Hospital Objectives</a:t>
            </a:r>
            <a:endParaRPr lang="en-US"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90475640"/>
              </p:ext>
            </p:extLst>
          </p:nvPr>
        </p:nvGraphicFramePr>
        <p:xfrm>
          <a:off x="192881" y="955651"/>
          <a:ext cx="8677742" cy="4146432"/>
        </p:xfrm>
        <a:graphic>
          <a:graphicData uri="http://schemas.openxmlformats.org/drawingml/2006/table">
            <a:tbl>
              <a:tblPr firstRow="1" firstCol="1" bandRow="1">
                <a:tableStyleId>{5C22544A-7EE6-4342-B048-85BDC9FD1C3A}</a:tableStyleId>
              </a:tblPr>
              <a:tblGrid>
                <a:gridCol w="6027559">
                  <a:extLst>
                    <a:ext uri="{9D8B030D-6E8A-4147-A177-3AD203B41FA5}">
                      <a16:colId xmlns:a16="http://schemas.microsoft.com/office/drawing/2014/main" xmlns="" val="20000"/>
                    </a:ext>
                  </a:extLst>
                </a:gridCol>
                <a:gridCol w="2650183">
                  <a:extLst>
                    <a:ext uri="{9D8B030D-6E8A-4147-A177-3AD203B41FA5}">
                      <a16:colId xmlns:a16="http://schemas.microsoft.com/office/drawing/2014/main" xmlns="" val="20001"/>
                    </a:ext>
                  </a:extLst>
                </a:gridCol>
              </a:tblGrid>
              <a:tr h="330009">
                <a:tc>
                  <a:txBody>
                    <a:bodyPr/>
                    <a:lstStyle/>
                    <a:p>
                      <a:pPr marL="0" marR="0" indent="0" algn="ctr">
                        <a:lnSpc>
                          <a:spcPct val="98000"/>
                        </a:lnSpc>
                        <a:spcBef>
                          <a:spcPts val="0"/>
                        </a:spcBef>
                        <a:spcAft>
                          <a:spcPts val="20"/>
                        </a:spcAft>
                      </a:pPr>
                      <a:r>
                        <a:rPr lang="en-US" sz="1600" dirty="0">
                          <a:solidFill>
                            <a:schemeClr val="bg1"/>
                          </a:solidFill>
                          <a:effectLst/>
                          <a:latin typeface="+mn-lt"/>
                          <a:ea typeface="Times New Roman" panose="02020603050405020304" pitchFamily="18" charset="0"/>
                        </a:rPr>
                        <a:t>Objectives</a:t>
                      </a:r>
                    </a:p>
                  </a:txBody>
                  <a:tcPr marL="63294" marR="41407" marT="5915" marB="0">
                    <a:solidFill>
                      <a:srgbClr val="002D73"/>
                    </a:solidFill>
                  </a:tcPr>
                </a:tc>
                <a:tc>
                  <a:txBody>
                    <a:bodyPr/>
                    <a:lstStyle/>
                    <a:p>
                      <a:pPr marL="0" marR="0" indent="0" algn="ctr">
                        <a:lnSpc>
                          <a:spcPct val="107000"/>
                        </a:lnSpc>
                        <a:spcBef>
                          <a:spcPts val="0"/>
                        </a:spcBef>
                        <a:spcAft>
                          <a:spcPts val="0"/>
                        </a:spcAft>
                      </a:pPr>
                      <a:r>
                        <a:rPr lang="en-US" sz="1600" dirty="0">
                          <a:solidFill>
                            <a:schemeClr val="bg1"/>
                          </a:solidFill>
                          <a:effectLst/>
                          <a:latin typeface="+mn-lt"/>
                          <a:ea typeface="Times New Roman" panose="02020603050405020304" pitchFamily="18" charset="0"/>
                        </a:rPr>
                        <a:t>Capability</a:t>
                      </a:r>
                    </a:p>
                  </a:txBody>
                  <a:tcPr marL="63294" marR="41407" marT="5915" marB="0">
                    <a:solidFill>
                      <a:srgbClr val="002D73"/>
                    </a:solidFill>
                  </a:tcPr>
                </a:tc>
                <a:extLst>
                  <a:ext uri="{0D108BD9-81ED-4DB2-BD59-A6C34878D82A}">
                    <a16:rowId xmlns:a16="http://schemas.microsoft.com/office/drawing/2014/main" xmlns="" val="10000"/>
                  </a:ext>
                </a:extLst>
              </a:tr>
              <a:tr h="3816423">
                <a:tc>
                  <a:txBody>
                    <a:bodyPr/>
                    <a:lstStyle/>
                    <a:p>
                      <a:pPr marL="342900" marR="0" lvl="0" indent="-342900" algn="l">
                        <a:lnSpc>
                          <a:spcPct val="107000"/>
                        </a:lnSpc>
                        <a:spcBef>
                          <a:spcPts val="0"/>
                        </a:spcBef>
                        <a:spcAft>
                          <a:spcPts val="0"/>
                        </a:spcAft>
                        <a:buFont typeface="+mj-lt"/>
                        <a:buAutoNum type="arabicPeriod" startAt="4"/>
                      </a:pPr>
                      <a:r>
                        <a:rPr lang="en-US" sz="1400" dirty="0">
                          <a:effectLst/>
                        </a:rPr>
                        <a:t>Demonstrate the ability of the hospital  to inventory patient census, acuity, and staffed bed availability in real time, and again after rapid patient discharge in order to decompress the facility (offload patients)  GOAL:  2 hours </a:t>
                      </a:r>
                    </a:p>
                    <a:p>
                      <a:pPr marL="342900" marR="0" lvl="0" indent="-342900" algn="l">
                        <a:lnSpc>
                          <a:spcPct val="99000"/>
                        </a:lnSpc>
                        <a:spcBef>
                          <a:spcPts val="0"/>
                        </a:spcBef>
                        <a:spcAft>
                          <a:spcPts val="15"/>
                        </a:spcAft>
                        <a:buFont typeface="+mj-lt"/>
                        <a:buAutoNum type="arabicPeriod" startAt="4"/>
                      </a:pPr>
                      <a:r>
                        <a:rPr lang="en-US" sz="1400" dirty="0">
                          <a:effectLst/>
                        </a:rPr>
                        <a:t>Demonstrate the hospital’s coordination of hospital surge operations (on-load patients) with EMS operations.</a:t>
                      </a:r>
                    </a:p>
                    <a:p>
                      <a:pPr marL="342900" marR="0" lvl="0" indent="-342900" algn="l">
                        <a:lnSpc>
                          <a:spcPct val="98000"/>
                        </a:lnSpc>
                        <a:spcBef>
                          <a:spcPts val="0"/>
                        </a:spcBef>
                        <a:spcAft>
                          <a:spcPts val="20"/>
                        </a:spcAft>
                        <a:buFont typeface="+mj-lt"/>
                        <a:buAutoNum type="arabicPeriod" startAt="4"/>
                      </a:pPr>
                      <a:r>
                        <a:rPr lang="en-US" sz="1400" dirty="0">
                          <a:effectLst/>
                        </a:rPr>
                        <a:t>Evaluate the ability of the hospital to move and track patients to their final disposition (ED to a staffed available bed; hospital to healthcare facility: If an evacuation scenario - must use </a:t>
                      </a:r>
                      <a:r>
                        <a:rPr lang="en-US" sz="1400" dirty="0" err="1">
                          <a:effectLst/>
                        </a:rPr>
                        <a:t>eFINDS</a:t>
                      </a:r>
                      <a:r>
                        <a:rPr lang="en-US" sz="1400" dirty="0">
                          <a:effectLst/>
                        </a:rPr>
                        <a:t>).</a:t>
                      </a:r>
                    </a:p>
                    <a:p>
                      <a:pPr marL="342900" marR="0" lvl="0" indent="-342900" algn="l">
                        <a:lnSpc>
                          <a:spcPct val="98000"/>
                        </a:lnSpc>
                        <a:spcBef>
                          <a:spcPts val="0"/>
                        </a:spcBef>
                        <a:spcAft>
                          <a:spcPts val="20"/>
                        </a:spcAft>
                        <a:buFont typeface="+mj-lt"/>
                        <a:buAutoNum type="arabicPeriod" startAt="4"/>
                      </a:pPr>
                      <a:r>
                        <a:rPr lang="en-US" sz="1400" dirty="0">
                          <a:effectLst/>
                        </a:rPr>
                        <a:t>Demonstrate inclusion of individuals (highly suggested = minimum of 3) from one or more of the following at-risk populations :</a:t>
                      </a:r>
                    </a:p>
                    <a:p>
                      <a:pPr marL="0" marR="0" lvl="0" indent="0" algn="l">
                        <a:lnSpc>
                          <a:spcPct val="98000"/>
                        </a:lnSpc>
                        <a:spcBef>
                          <a:spcPts val="0"/>
                        </a:spcBef>
                        <a:spcAft>
                          <a:spcPts val="20"/>
                        </a:spcAft>
                        <a:buFont typeface="Symbol" panose="05050102010706020507" pitchFamily="18" charset="2"/>
                        <a:buNone/>
                      </a:pPr>
                      <a:r>
                        <a:rPr lang="en-US" sz="1400" dirty="0">
                          <a:effectLst/>
                        </a:rPr>
                        <a:t>            - Frail Elderly                                - Behaviorally involved                                                                                </a:t>
                      </a:r>
                    </a:p>
                    <a:p>
                      <a:pPr marL="0" marR="0" lvl="0" indent="0" algn="l">
                        <a:lnSpc>
                          <a:spcPct val="98000"/>
                        </a:lnSpc>
                        <a:spcBef>
                          <a:spcPts val="0"/>
                        </a:spcBef>
                        <a:spcAft>
                          <a:spcPts val="20"/>
                        </a:spcAft>
                        <a:buFont typeface="Symbol" panose="05050102010706020507" pitchFamily="18" charset="2"/>
                        <a:buNone/>
                      </a:pPr>
                      <a:r>
                        <a:rPr lang="en-US" sz="1400" dirty="0">
                          <a:effectLst/>
                        </a:rPr>
                        <a:t>            - Pediatrics                                    - Pregnant</a:t>
                      </a:r>
                      <a:r>
                        <a:rPr lang="en-US" sz="1400" baseline="0" dirty="0">
                          <a:effectLst/>
                        </a:rPr>
                        <a:t> women</a:t>
                      </a:r>
                      <a:endParaRPr lang="en-US" sz="1400" dirty="0">
                        <a:effectLst/>
                      </a:endParaRPr>
                    </a:p>
                    <a:p>
                      <a:pPr marL="0" marR="0" lvl="0" indent="0" algn="l">
                        <a:lnSpc>
                          <a:spcPct val="98000"/>
                        </a:lnSpc>
                        <a:spcBef>
                          <a:spcPts val="0"/>
                        </a:spcBef>
                        <a:spcAft>
                          <a:spcPts val="20"/>
                        </a:spcAft>
                        <a:buFont typeface="Symbol" panose="05050102010706020507" pitchFamily="18" charset="2"/>
                        <a:buNone/>
                      </a:pPr>
                      <a:r>
                        <a:rPr lang="en-US" sz="1400" dirty="0">
                          <a:effectLst/>
                        </a:rPr>
                        <a:t>            - Physically disabled                   - Non-English speaking</a:t>
                      </a:r>
                    </a:p>
                    <a:p>
                      <a:pPr marL="0" marR="0" lvl="0" indent="0" algn="l">
                        <a:lnSpc>
                          <a:spcPct val="98000"/>
                        </a:lnSpc>
                        <a:spcBef>
                          <a:spcPts val="0"/>
                        </a:spcBef>
                        <a:spcAft>
                          <a:spcPts val="20"/>
                        </a:spcAft>
                        <a:buFont typeface="Symbol" panose="05050102010706020507" pitchFamily="18" charset="2"/>
                        <a:buNone/>
                      </a:pPr>
                      <a:r>
                        <a:rPr lang="en-US" sz="1400" dirty="0">
                          <a:effectLst/>
                        </a:rPr>
                        <a:t>            - Hearing impaired/deaf           -</a:t>
                      </a:r>
                      <a:r>
                        <a:rPr lang="en-US" sz="1400" baseline="0" dirty="0">
                          <a:effectLst/>
                        </a:rPr>
                        <a:t>  Access/functional needs populations</a:t>
                      </a:r>
                      <a:endParaRPr lang="en-US" sz="1400" dirty="0">
                        <a:effectLst/>
                      </a:endParaRPr>
                    </a:p>
                    <a:p>
                      <a:pPr marL="0" marR="0" lvl="0" indent="0" algn="l">
                        <a:lnSpc>
                          <a:spcPct val="98000"/>
                        </a:lnSpc>
                        <a:spcBef>
                          <a:spcPts val="0"/>
                        </a:spcBef>
                        <a:spcAft>
                          <a:spcPts val="20"/>
                        </a:spcAft>
                        <a:buFont typeface="Symbol" panose="05050102010706020507" pitchFamily="18" charset="2"/>
                        <a:buNone/>
                      </a:pPr>
                      <a:r>
                        <a:rPr lang="en-US" sz="1400" dirty="0">
                          <a:effectLst/>
                        </a:rPr>
                        <a:t>            - Blind</a:t>
                      </a:r>
                    </a:p>
                    <a:p>
                      <a:pPr marL="0" marR="0" indent="0" algn="l">
                        <a:lnSpc>
                          <a:spcPct val="98000"/>
                        </a:lnSpc>
                        <a:spcBef>
                          <a:spcPts val="0"/>
                        </a:spcBef>
                        <a:spcAft>
                          <a:spcPts val="20"/>
                        </a:spcAft>
                      </a:pPr>
                      <a:r>
                        <a:rPr lang="en-US" sz="1400" dirty="0">
                          <a:effectLst/>
                        </a:rPr>
                        <a:t>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3294" marR="41407" marT="5915" marB="0">
                    <a:solidFill>
                      <a:srgbClr val="002D73"/>
                    </a:solidFill>
                  </a:tcPr>
                </a:tc>
                <a:tc>
                  <a:txBody>
                    <a:bodyPr/>
                    <a:lstStyle/>
                    <a:p>
                      <a:pPr marL="635" marR="0" indent="0" algn="l">
                        <a:lnSpc>
                          <a:spcPct val="107000"/>
                        </a:lnSpc>
                        <a:spcBef>
                          <a:spcPts val="0"/>
                        </a:spcBef>
                        <a:spcAft>
                          <a:spcPts val="0"/>
                        </a:spcAft>
                      </a:pPr>
                      <a:r>
                        <a:rPr lang="en-US" sz="1600" b="1" dirty="0">
                          <a:solidFill>
                            <a:schemeClr val="bg1"/>
                          </a:solidFill>
                          <a:effectLst/>
                        </a:rPr>
                        <a:t>Medical Surge </a:t>
                      </a:r>
                    </a:p>
                    <a:p>
                      <a:pPr marL="635" marR="0" indent="0" algn="l">
                        <a:lnSpc>
                          <a:spcPct val="107000"/>
                        </a:lnSpc>
                        <a:spcBef>
                          <a:spcPts val="0"/>
                        </a:spcBef>
                        <a:spcAft>
                          <a:spcPts val="0"/>
                        </a:spcAft>
                      </a:pPr>
                      <a:r>
                        <a:rPr lang="en-US" sz="1600" b="1" dirty="0">
                          <a:solidFill>
                            <a:schemeClr val="bg1"/>
                          </a:solidFill>
                          <a:effectLst/>
                        </a:rPr>
                        <a:t> </a:t>
                      </a:r>
                    </a:p>
                    <a:p>
                      <a:pPr marL="457200" marR="0" indent="0" algn="l">
                        <a:lnSpc>
                          <a:spcPct val="107000"/>
                        </a:lnSpc>
                        <a:spcBef>
                          <a:spcPts val="0"/>
                        </a:spcBef>
                        <a:spcAft>
                          <a:spcPts val="0"/>
                        </a:spcAft>
                      </a:pPr>
                      <a:r>
                        <a:rPr lang="en-US" sz="1600" b="1" dirty="0">
                          <a:solidFill>
                            <a:schemeClr val="bg1"/>
                          </a:solidFill>
                          <a:effectLst/>
                        </a:rPr>
                        <a:t> </a:t>
                      </a:r>
                    </a:p>
                    <a:p>
                      <a:pPr marL="457200" marR="0" indent="0" algn="l">
                        <a:lnSpc>
                          <a:spcPct val="107000"/>
                        </a:lnSpc>
                        <a:spcBef>
                          <a:spcPts val="0"/>
                        </a:spcBef>
                        <a:spcAft>
                          <a:spcPts val="0"/>
                        </a:spcAft>
                      </a:pPr>
                      <a:r>
                        <a:rPr lang="en-US" sz="1600" b="1" dirty="0">
                          <a:solidFill>
                            <a:schemeClr val="bg1"/>
                          </a:solidFill>
                          <a:effectLst/>
                        </a:rPr>
                        <a:t> </a:t>
                      </a:r>
                    </a:p>
                    <a:p>
                      <a:pPr marL="457200" marR="0" indent="0" algn="l">
                        <a:lnSpc>
                          <a:spcPct val="107000"/>
                        </a:lnSpc>
                        <a:spcBef>
                          <a:spcPts val="0"/>
                        </a:spcBef>
                        <a:spcAft>
                          <a:spcPts val="0"/>
                        </a:spcAft>
                      </a:pPr>
                      <a:r>
                        <a:rPr lang="en-US" sz="1600" b="1" dirty="0">
                          <a:solidFill>
                            <a:schemeClr val="bg1"/>
                          </a:solidFill>
                          <a:effectLst/>
                        </a:rPr>
                        <a:t> </a:t>
                      </a:r>
                    </a:p>
                    <a:p>
                      <a:pPr marL="457200" marR="0" indent="0" algn="l">
                        <a:lnSpc>
                          <a:spcPct val="107000"/>
                        </a:lnSpc>
                        <a:spcBef>
                          <a:spcPts val="0"/>
                        </a:spcBef>
                        <a:spcAft>
                          <a:spcPts val="0"/>
                        </a:spcAft>
                      </a:pPr>
                      <a:endParaRPr lang="en-US" sz="1600" b="1" dirty="0">
                        <a:solidFill>
                          <a:schemeClr val="bg1"/>
                        </a:solidFill>
                        <a:effectLst/>
                      </a:endParaRPr>
                    </a:p>
                    <a:p>
                      <a:pPr marL="457200" marR="0" indent="0" algn="l">
                        <a:lnSpc>
                          <a:spcPct val="107000"/>
                        </a:lnSpc>
                        <a:spcBef>
                          <a:spcPts val="0"/>
                        </a:spcBef>
                        <a:spcAft>
                          <a:spcPts val="0"/>
                        </a:spcAft>
                      </a:pPr>
                      <a:r>
                        <a:rPr lang="en-US" sz="1600" b="1" dirty="0">
                          <a:solidFill>
                            <a:schemeClr val="bg1"/>
                          </a:solidFill>
                          <a:effectLst/>
                        </a:rPr>
                        <a:t>  </a:t>
                      </a:r>
                    </a:p>
                    <a:p>
                      <a:pPr marL="457200" marR="0" indent="0" algn="l">
                        <a:lnSpc>
                          <a:spcPct val="107000"/>
                        </a:lnSpc>
                        <a:spcBef>
                          <a:spcPts val="0"/>
                        </a:spcBef>
                        <a:spcAft>
                          <a:spcPts val="0"/>
                        </a:spcAft>
                      </a:pPr>
                      <a:r>
                        <a:rPr lang="en-US" sz="1600" b="1" dirty="0">
                          <a:solidFill>
                            <a:schemeClr val="bg1"/>
                          </a:solidFill>
                          <a:effectLst/>
                        </a:rPr>
                        <a:t> </a:t>
                      </a:r>
                    </a:p>
                    <a:p>
                      <a:pPr marL="0" marR="0" indent="0" algn="l">
                        <a:lnSpc>
                          <a:spcPct val="107000"/>
                        </a:lnSpc>
                        <a:spcBef>
                          <a:spcPts val="0"/>
                        </a:spcBef>
                        <a:spcAft>
                          <a:spcPts val="0"/>
                        </a:spcAft>
                      </a:pPr>
                      <a:r>
                        <a:rPr lang="en-US" sz="1600" b="1" i="1" dirty="0">
                          <a:solidFill>
                            <a:schemeClr val="bg1"/>
                          </a:solidFill>
                          <a:effectLst/>
                        </a:rPr>
                        <a:t>Activities involving the at-risk populations can be developed at the discretion of the Exercise Design Team, depending on the scenario and scope of the exercise.</a:t>
                      </a:r>
                      <a:endParaRPr lang="en-US" sz="1600" b="1" i="1" dirty="0">
                        <a:solidFill>
                          <a:schemeClr val="bg1"/>
                        </a:solidFill>
                        <a:effectLst/>
                        <a:latin typeface="Times New Roman" panose="02020603050405020304" pitchFamily="18" charset="0"/>
                        <a:ea typeface="Times New Roman" panose="02020603050405020304" pitchFamily="18" charset="0"/>
                      </a:endParaRPr>
                    </a:p>
                  </a:txBody>
                  <a:tcPr marL="63294" marR="41407" marT="5915" marB="0">
                    <a:solidFill>
                      <a:srgbClr val="002D73"/>
                    </a:solid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159221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a:solidFill>
                  <a:srgbClr val="002D73"/>
                </a:solidFill>
              </a:rPr>
              <a:t>OUREx</a:t>
            </a:r>
            <a:r>
              <a:rPr lang="en-US" sz="3600" b="1" dirty="0">
                <a:solidFill>
                  <a:srgbClr val="002D73"/>
                </a:solidFill>
              </a:rPr>
              <a:t> Hospital Objectives</a:t>
            </a:r>
            <a:endParaRPr lang="en-US"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36849309"/>
              </p:ext>
            </p:extLst>
          </p:nvPr>
        </p:nvGraphicFramePr>
        <p:xfrm>
          <a:off x="195943" y="1197205"/>
          <a:ext cx="8802914" cy="3773556"/>
        </p:xfrm>
        <a:graphic>
          <a:graphicData uri="http://schemas.openxmlformats.org/drawingml/2006/table">
            <a:tbl>
              <a:tblPr firstRow="1" firstCol="1" bandRow="1">
                <a:tableStyleId>{5C22544A-7EE6-4342-B048-85BDC9FD1C3A}</a:tableStyleId>
              </a:tblPr>
              <a:tblGrid>
                <a:gridCol w="6114504">
                  <a:extLst>
                    <a:ext uri="{9D8B030D-6E8A-4147-A177-3AD203B41FA5}">
                      <a16:colId xmlns:a16="http://schemas.microsoft.com/office/drawing/2014/main" xmlns="" val="20000"/>
                    </a:ext>
                  </a:extLst>
                </a:gridCol>
                <a:gridCol w="2688410">
                  <a:extLst>
                    <a:ext uri="{9D8B030D-6E8A-4147-A177-3AD203B41FA5}">
                      <a16:colId xmlns:a16="http://schemas.microsoft.com/office/drawing/2014/main" xmlns="" val="20001"/>
                    </a:ext>
                  </a:extLst>
                </a:gridCol>
              </a:tblGrid>
              <a:tr h="363518">
                <a:tc>
                  <a:txBody>
                    <a:bodyPr/>
                    <a:lstStyle/>
                    <a:p>
                      <a:pPr marL="0" marR="0" lvl="0" indent="0" algn="ctr">
                        <a:lnSpc>
                          <a:spcPct val="99000"/>
                        </a:lnSpc>
                        <a:spcBef>
                          <a:spcPts val="0"/>
                        </a:spcBef>
                        <a:spcAft>
                          <a:spcPts val="10"/>
                        </a:spcAft>
                        <a:buFont typeface="+mj-lt"/>
                        <a:buNone/>
                      </a:pPr>
                      <a:r>
                        <a:rPr lang="en-US" sz="1600" dirty="0">
                          <a:solidFill>
                            <a:schemeClr val="bg1"/>
                          </a:solidFill>
                          <a:effectLst/>
                          <a:latin typeface="+mn-lt"/>
                          <a:ea typeface="Times New Roman" panose="02020603050405020304" pitchFamily="18" charset="0"/>
                        </a:rPr>
                        <a:t>Objectives</a:t>
                      </a:r>
                    </a:p>
                  </a:txBody>
                  <a:tcPr marL="67945" marR="44450" marT="6350" marB="0">
                    <a:solidFill>
                      <a:srgbClr val="002D73"/>
                    </a:solidFill>
                  </a:tcPr>
                </a:tc>
                <a:tc>
                  <a:txBody>
                    <a:bodyPr/>
                    <a:lstStyle/>
                    <a:p>
                      <a:pPr marL="457200" marR="0" indent="0" algn="l">
                        <a:lnSpc>
                          <a:spcPct val="103000"/>
                        </a:lnSpc>
                        <a:spcBef>
                          <a:spcPts val="300"/>
                        </a:spcBef>
                        <a:spcAft>
                          <a:spcPts val="300"/>
                        </a:spcAft>
                      </a:pPr>
                      <a:r>
                        <a:rPr lang="en-US" sz="1600" dirty="0">
                          <a:solidFill>
                            <a:schemeClr val="bg1"/>
                          </a:solidFill>
                          <a:effectLst/>
                          <a:latin typeface="+mn-lt"/>
                          <a:ea typeface="Times New Roman" panose="02020603050405020304" pitchFamily="18" charset="0"/>
                        </a:rPr>
                        <a:t>Capabilities</a:t>
                      </a:r>
                    </a:p>
                  </a:txBody>
                  <a:tcPr marL="67945" marR="44450" marT="6350" marB="0">
                    <a:solidFill>
                      <a:srgbClr val="002D73"/>
                    </a:solidFill>
                  </a:tcPr>
                </a:tc>
                <a:extLst>
                  <a:ext uri="{0D108BD9-81ED-4DB2-BD59-A6C34878D82A}">
                    <a16:rowId xmlns:a16="http://schemas.microsoft.com/office/drawing/2014/main" xmlns="" val="10000"/>
                  </a:ext>
                </a:extLst>
              </a:tr>
              <a:tr h="3168465">
                <a:tc>
                  <a:txBody>
                    <a:bodyPr/>
                    <a:lstStyle/>
                    <a:p>
                      <a:pPr marL="342900" marR="0" lvl="0" indent="-342900" algn="l">
                        <a:lnSpc>
                          <a:spcPct val="103000"/>
                        </a:lnSpc>
                        <a:spcBef>
                          <a:spcPts val="300"/>
                        </a:spcBef>
                        <a:spcAft>
                          <a:spcPts val="300"/>
                        </a:spcAft>
                        <a:buFont typeface="+mj-lt"/>
                        <a:buAutoNum type="arabicPeriod" startAt="8"/>
                      </a:pPr>
                      <a:r>
                        <a:rPr lang="en-US" sz="1600" dirty="0">
                          <a:effectLst/>
                        </a:rPr>
                        <a:t>Evaluate the hospital’s ability to reference and incorporate components of its appropriate plans (e.g.,  COOP, 96 hour Sustainability Plan, the Isolation and Quarantine Plan, the Alternate Care Site Plan, etc.) to prioritize and continue mission essential services after HCC activation. </a:t>
                      </a:r>
                    </a:p>
                    <a:p>
                      <a:pPr marL="342900" marR="0" lvl="0" indent="-342900" algn="l">
                        <a:lnSpc>
                          <a:spcPct val="99000"/>
                        </a:lnSpc>
                        <a:spcBef>
                          <a:spcPts val="0"/>
                        </a:spcBef>
                        <a:spcAft>
                          <a:spcPts val="10"/>
                        </a:spcAft>
                        <a:buFont typeface="+mj-lt"/>
                        <a:buAutoNum type="arabicPeriod" startAt="8"/>
                      </a:pPr>
                      <a:r>
                        <a:rPr lang="en-US" sz="1600" dirty="0">
                          <a:effectLst/>
                        </a:rPr>
                        <a:t>Determine if event has caused a complete or partial disruption of health care service delivery, and delineate how this disruption occurred with prioritized mission essential functions (suggested minimum of 3).</a:t>
                      </a:r>
                    </a:p>
                    <a:p>
                      <a:pPr marL="342900" marR="0" lvl="0" indent="-342900" algn="l">
                        <a:lnSpc>
                          <a:spcPct val="99000"/>
                        </a:lnSpc>
                        <a:spcBef>
                          <a:spcPts val="0"/>
                        </a:spcBef>
                        <a:spcAft>
                          <a:spcPts val="10"/>
                        </a:spcAft>
                        <a:buFont typeface="+mj-lt"/>
                        <a:buAutoNum type="arabicPeriod" startAt="8"/>
                      </a:pPr>
                      <a:r>
                        <a:rPr lang="en-US" sz="1600" dirty="0">
                          <a:effectLst/>
                        </a:rPr>
                        <a:t>Demonstrate appropriate activities that focus on rapid resumption of the prioritized mission essential functions (suggested minimum of 3).</a:t>
                      </a:r>
                      <a:endParaRPr lang="en-US" sz="16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c>
                  <a:txBody>
                    <a:bodyPr/>
                    <a:lstStyle/>
                    <a:p>
                      <a:pPr marL="635" marR="0" indent="0" algn="l">
                        <a:lnSpc>
                          <a:spcPct val="107000"/>
                        </a:lnSpc>
                        <a:spcBef>
                          <a:spcPts val="0"/>
                        </a:spcBef>
                        <a:spcAft>
                          <a:spcPts val="0"/>
                        </a:spcAft>
                      </a:pPr>
                      <a:r>
                        <a:rPr lang="en-US" sz="1800" b="1" dirty="0">
                          <a:solidFill>
                            <a:schemeClr val="bg1"/>
                          </a:solidFill>
                          <a:effectLst/>
                        </a:rPr>
                        <a:t>Healthcare System Preparedness (Continuity of Operations)</a:t>
                      </a:r>
                    </a:p>
                    <a:p>
                      <a:pPr marL="635" marR="0" indent="0" algn="l">
                        <a:lnSpc>
                          <a:spcPct val="107000"/>
                        </a:lnSpc>
                        <a:spcBef>
                          <a:spcPts val="0"/>
                        </a:spcBef>
                        <a:spcAft>
                          <a:spcPts val="0"/>
                        </a:spcAft>
                      </a:pPr>
                      <a:r>
                        <a:rPr lang="en-US" sz="1800" b="1" dirty="0">
                          <a:solidFill>
                            <a:schemeClr val="bg1"/>
                          </a:solidFill>
                          <a:effectLst/>
                        </a:rPr>
                        <a:t> </a:t>
                      </a:r>
                    </a:p>
                    <a:p>
                      <a:pPr marL="635" marR="0" indent="0" algn="l">
                        <a:lnSpc>
                          <a:spcPct val="107000"/>
                        </a:lnSpc>
                        <a:spcBef>
                          <a:spcPts val="0"/>
                        </a:spcBef>
                        <a:spcAft>
                          <a:spcPts val="0"/>
                        </a:spcAft>
                      </a:pPr>
                      <a:r>
                        <a:rPr lang="en-US" sz="1800" b="1" dirty="0">
                          <a:solidFill>
                            <a:schemeClr val="bg1"/>
                          </a:solidFill>
                          <a:effectLst/>
                        </a:rPr>
                        <a:t> AND</a:t>
                      </a:r>
                    </a:p>
                    <a:p>
                      <a:pPr marL="635" marR="0" indent="0" algn="l">
                        <a:lnSpc>
                          <a:spcPct val="107000"/>
                        </a:lnSpc>
                        <a:spcBef>
                          <a:spcPts val="0"/>
                        </a:spcBef>
                        <a:spcAft>
                          <a:spcPts val="0"/>
                        </a:spcAft>
                      </a:pPr>
                      <a:r>
                        <a:rPr lang="en-US" sz="1800" b="1" dirty="0">
                          <a:solidFill>
                            <a:schemeClr val="bg1"/>
                          </a:solidFill>
                          <a:effectLst/>
                        </a:rPr>
                        <a:t> </a:t>
                      </a:r>
                    </a:p>
                    <a:p>
                      <a:pPr marL="0" marR="0" indent="0" algn="l">
                        <a:lnSpc>
                          <a:spcPct val="107000"/>
                        </a:lnSpc>
                        <a:spcBef>
                          <a:spcPts val="0"/>
                        </a:spcBef>
                        <a:spcAft>
                          <a:spcPts val="0"/>
                        </a:spcAft>
                      </a:pPr>
                      <a:r>
                        <a:rPr lang="en-US" sz="1800" b="1" dirty="0">
                          <a:solidFill>
                            <a:schemeClr val="bg1"/>
                          </a:solidFill>
                          <a:effectLst/>
                        </a:rPr>
                        <a:t>Healthcare System Recovery </a:t>
                      </a:r>
                    </a:p>
                    <a:p>
                      <a:pPr marL="635" marR="0" indent="0" algn="l">
                        <a:lnSpc>
                          <a:spcPct val="107000"/>
                        </a:lnSpc>
                        <a:spcBef>
                          <a:spcPts val="0"/>
                        </a:spcBef>
                        <a:spcAft>
                          <a:spcPts val="0"/>
                        </a:spcAft>
                      </a:pPr>
                      <a:r>
                        <a:rPr lang="en-US" sz="1600" dirty="0">
                          <a:effectLst/>
                        </a:rPr>
                        <a:t> </a:t>
                      </a:r>
                    </a:p>
                    <a:p>
                      <a:pPr marL="457200" marR="0" indent="0" algn="l">
                        <a:lnSpc>
                          <a:spcPct val="103000"/>
                        </a:lnSpc>
                        <a:spcBef>
                          <a:spcPts val="300"/>
                        </a:spcBef>
                        <a:spcAft>
                          <a:spcPts val="300"/>
                        </a:spcAft>
                      </a:pPr>
                      <a:r>
                        <a:rPr lang="en-US" sz="1600" dirty="0">
                          <a:effectLst/>
                        </a:rPr>
                        <a:t> </a:t>
                      </a:r>
                      <a:endParaRPr lang="en-US" sz="16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extLst>
                  <a:ext uri="{0D108BD9-81ED-4DB2-BD59-A6C34878D82A}">
                    <a16:rowId xmlns:a16="http://schemas.microsoft.com/office/drawing/2014/main" xmlns="" val="10001"/>
                  </a:ext>
                </a:extLst>
              </a:tr>
              <a:tr h="241573">
                <a:tc>
                  <a:txBody>
                    <a:bodyPr/>
                    <a:lstStyle/>
                    <a:p>
                      <a:pPr marL="457200" marR="0" indent="0" algn="l">
                        <a:lnSpc>
                          <a:spcPct val="99000"/>
                        </a:lnSpc>
                        <a:spcBef>
                          <a:spcPts val="0"/>
                        </a:spcBef>
                        <a:spcAft>
                          <a:spcPts val="10"/>
                        </a:spcAft>
                      </a:pPr>
                      <a:r>
                        <a:rPr lang="en-US" sz="12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c>
                  <a:txBody>
                    <a:bodyPr/>
                    <a:lstStyle/>
                    <a:p>
                      <a:pPr marL="457200" marR="0" indent="0" algn="l">
                        <a:lnSpc>
                          <a:spcPct val="99000"/>
                        </a:lnSpc>
                        <a:spcBef>
                          <a:spcPts val="0"/>
                        </a:spcBef>
                        <a:spcAft>
                          <a:spcPts val="10"/>
                        </a:spcAft>
                      </a:pPr>
                      <a:r>
                        <a:rPr lang="en-US" sz="12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44966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a:solidFill>
                  <a:srgbClr val="002D73"/>
                </a:solidFill>
              </a:rPr>
              <a:t>OUREx</a:t>
            </a:r>
            <a:r>
              <a:rPr lang="en-US" sz="3600" b="1" dirty="0">
                <a:solidFill>
                  <a:srgbClr val="002D73"/>
                </a:solidFill>
              </a:rPr>
              <a:t> LHD Objectives - PODs</a:t>
            </a:r>
            <a:endParaRPr lang="en-US" sz="3600" dirty="0"/>
          </a:p>
        </p:txBody>
      </p:sp>
      <p:graphicFrame>
        <p:nvGraphicFramePr>
          <p:cNvPr id="5" name="Content Placeholder 4"/>
          <p:cNvGraphicFramePr>
            <a:graphicFrameLocks noGrp="1"/>
          </p:cNvGraphicFramePr>
          <p:nvPr>
            <p:ph idx="1"/>
            <p:extLst/>
          </p:nvPr>
        </p:nvGraphicFramePr>
        <p:xfrm>
          <a:off x="111513" y="885929"/>
          <a:ext cx="8861502" cy="4641915"/>
        </p:xfrm>
        <a:graphic>
          <a:graphicData uri="http://schemas.openxmlformats.org/drawingml/2006/table">
            <a:tbl>
              <a:tblPr firstRow="1" firstCol="1" bandRow="1">
                <a:tableStyleId>{5C22544A-7EE6-4342-B048-85BDC9FD1C3A}</a:tableStyleId>
              </a:tblPr>
              <a:tblGrid>
                <a:gridCol w="6155200">
                  <a:extLst>
                    <a:ext uri="{9D8B030D-6E8A-4147-A177-3AD203B41FA5}">
                      <a16:colId xmlns:a16="http://schemas.microsoft.com/office/drawing/2014/main" xmlns="" val="20000"/>
                    </a:ext>
                  </a:extLst>
                </a:gridCol>
                <a:gridCol w="2706302">
                  <a:extLst>
                    <a:ext uri="{9D8B030D-6E8A-4147-A177-3AD203B41FA5}">
                      <a16:colId xmlns:a16="http://schemas.microsoft.com/office/drawing/2014/main" xmlns="" val="20001"/>
                    </a:ext>
                  </a:extLst>
                </a:gridCol>
              </a:tblGrid>
              <a:tr h="221436">
                <a:tc>
                  <a:txBody>
                    <a:bodyPr/>
                    <a:lstStyle/>
                    <a:p>
                      <a:pPr marL="0" marR="0" lvl="0" indent="0" algn="ctr">
                        <a:lnSpc>
                          <a:spcPct val="103000"/>
                        </a:lnSpc>
                        <a:spcBef>
                          <a:spcPts val="300"/>
                        </a:spcBef>
                        <a:spcAft>
                          <a:spcPts val="300"/>
                        </a:spcAft>
                        <a:buFont typeface="+mj-lt"/>
                        <a:buNone/>
                      </a:pPr>
                      <a:r>
                        <a:rPr lang="en-US" sz="1600" b="1" dirty="0">
                          <a:solidFill>
                            <a:schemeClr val="bg1"/>
                          </a:solidFill>
                          <a:effectLst/>
                          <a:latin typeface="+mn-lt"/>
                          <a:ea typeface="Times New Roman" panose="02020603050405020304" pitchFamily="18" charset="0"/>
                          <a:cs typeface="Arial" panose="020B0604020202020204" pitchFamily="34" charset="0"/>
                        </a:rPr>
                        <a:t>Objectives</a:t>
                      </a:r>
                    </a:p>
                  </a:txBody>
                  <a:tcPr marL="67945" marR="44450" marT="6350" marB="0">
                    <a:solidFill>
                      <a:srgbClr val="002D73"/>
                    </a:solidFill>
                  </a:tcPr>
                </a:tc>
                <a:tc>
                  <a:txBody>
                    <a:bodyPr/>
                    <a:lstStyle/>
                    <a:p>
                      <a:pPr marL="457200" marR="0" indent="0" algn="ctr">
                        <a:lnSpc>
                          <a:spcPct val="103000"/>
                        </a:lnSpc>
                        <a:spcBef>
                          <a:spcPts val="300"/>
                        </a:spcBef>
                        <a:spcAft>
                          <a:spcPts val="300"/>
                        </a:spcAft>
                      </a:pPr>
                      <a:r>
                        <a:rPr lang="en-US" sz="1600" b="1" dirty="0">
                          <a:solidFill>
                            <a:schemeClr val="bg1"/>
                          </a:solidFill>
                          <a:effectLst/>
                          <a:latin typeface="+mn-lt"/>
                          <a:ea typeface="Times New Roman" panose="02020603050405020304" pitchFamily="18" charset="0"/>
                          <a:cs typeface="Arial" panose="020B0604020202020204" pitchFamily="34" charset="0"/>
                        </a:rPr>
                        <a:t>Capabilities</a:t>
                      </a:r>
                    </a:p>
                  </a:txBody>
                  <a:tcPr marL="67945" marR="44450" marT="6350" marB="0">
                    <a:solidFill>
                      <a:srgbClr val="002D73"/>
                    </a:solidFill>
                  </a:tcPr>
                </a:tc>
                <a:extLst>
                  <a:ext uri="{0D108BD9-81ED-4DB2-BD59-A6C34878D82A}">
                    <a16:rowId xmlns:a16="http://schemas.microsoft.com/office/drawing/2014/main" xmlns="" val="10000"/>
                  </a:ext>
                </a:extLst>
              </a:tr>
              <a:tr h="3728733">
                <a:tc>
                  <a:txBody>
                    <a:bodyPr/>
                    <a:lstStyle/>
                    <a:p>
                      <a:pPr marL="342900" lvl="0" indent="-342900">
                        <a:buFont typeface="+mj-lt"/>
                        <a:buAutoNum type="arabicPeriod"/>
                      </a:pPr>
                      <a:r>
                        <a:rPr lang="en-US" sz="1600" dirty="0">
                          <a:solidFill>
                            <a:schemeClr val="bg1"/>
                          </a:solidFill>
                        </a:rPr>
                        <a:t>Identify medical countermeasure dispensing strategies.</a:t>
                      </a:r>
                    </a:p>
                    <a:p>
                      <a:pPr marL="342900" lvl="0" indent="-342900">
                        <a:buFont typeface="+mj-lt"/>
                        <a:buAutoNum type="arabicPeriod"/>
                      </a:pPr>
                      <a:r>
                        <a:rPr lang="en-US" sz="1600" dirty="0">
                          <a:solidFill>
                            <a:schemeClr val="bg1"/>
                          </a:solidFill>
                        </a:rPr>
                        <a:t>Activate dispensing strategies, dispensing sites, dispensing modalities, and other approaches as necessary to achieve the</a:t>
                      </a:r>
                      <a:r>
                        <a:rPr lang="en-US" sz="1600" baseline="0" dirty="0">
                          <a:solidFill>
                            <a:schemeClr val="bg1"/>
                          </a:solidFill>
                        </a:rPr>
                        <a:t> </a:t>
                      </a:r>
                      <a:r>
                        <a:rPr lang="en-US" sz="1600" dirty="0">
                          <a:solidFill>
                            <a:schemeClr val="bg1"/>
                          </a:solidFill>
                        </a:rPr>
                        <a:t>dispensing goals appropriate to the targeted population.</a:t>
                      </a:r>
                    </a:p>
                    <a:p>
                      <a:pPr marL="342900" lvl="0" indent="-342900">
                        <a:buFont typeface="+mj-lt"/>
                        <a:buAutoNum type="arabicPeriod"/>
                      </a:pPr>
                      <a:r>
                        <a:rPr lang="en-US" sz="1600" b="1" kern="1200" dirty="0">
                          <a:solidFill>
                            <a:schemeClr val="lt1"/>
                          </a:solidFill>
                          <a:effectLst/>
                          <a:latin typeface="+mn-lt"/>
                          <a:ea typeface="+mn-ea"/>
                          <a:cs typeface="+mn-cs"/>
                        </a:rPr>
                        <a:t>Demonstrate the ability of the LHD to identify five (5)   individuals considered to be at-risk who present during the POD:</a:t>
                      </a:r>
                    </a:p>
                    <a:p>
                      <a:pPr lvl="0"/>
                      <a:r>
                        <a:rPr lang="en-US" sz="1600" b="1" kern="1200" dirty="0">
                          <a:solidFill>
                            <a:schemeClr val="lt1"/>
                          </a:solidFill>
                          <a:effectLst/>
                          <a:latin typeface="+mn-lt"/>
                          <a:ea typeface="+mn-ea"/>
                          <a:cs typeface="+mn-cs"/>
                        </a:rPr>
                        <a:t>              - Frail Elderly                           - Physically disabled</a:t>
                      </a:r>
                    </a:p>
                    <a:p>
                      <a:pPr lvl="0"/>
                      <a:r>
                        <a:rPr lang="en-US" sz="1600" b="1" kern="1200" dirty="0">
                          <a:solidFill>
                            <a:schemeClr val="lt1"/>
                          </a:solidFill>
                          <a:effectLst/>
                          <a:latin typeface="+mn-lt"/>
                          <a:ea typeface="+mn-ea"/>
                          <a:cs typeface="+mn-cs"/>
                        </a:rPr>
                        <a:t>              - Pediatrics                              -</a:t>
                      </a:r>
                      <a:r>
                        <a:rPr lang="en-US" sz="1600" b="1" kern="1200" baseline="0" dirty="0">
                          <a:solidFill>
                            <a:schemeClr val="lt1"/>
                          </a:solidFill>
                          <a:effectLst/>
                          <a:latin typeface="+mn-lt"/>
                          <a:ea typeface="+mn-ea"/>
                          <a:cs typeface="+mn-cs"/>
                        </a:rPr>
                        <a:t> Non-English speaking</a:t>
                      </a:r>
                      <a:endParaRPr lang="en-US" sz="1600" b="1" kern="1200" dirty="0">
                        <a:solidFill>
                          <a:schemeClr val="lt1"/>
                        </a:solidFill>
                        <a:effectLst/>
                        <a:latin typeface="+mn-lt"/>
                        <a:ea typeface="+mn-ea"/>
                        <a:cs typeface="+mn-cs"/>
                      </a:endParaRPr>
                    </a:p>
                    <a:p>
                      <a:pPr lvl="0"/>
                      <a:r>
                        <a:rPr lang="en-US" sz="1600" b="1" kern="1200" dirty="0">
                          <a:solidFill>
                            <a:schemeClr val="lt1"/>
                          </a:solidFill>
                          <a:effectLst/>
                          <a:latin typeface="+mn-lt"/>
                          <a:ea typeface="+mn-ea"/>
                          <a:cs typeface="+mn-cs"/>
                        </a:rPr>
                        <a:t>              - Behaviorally involved         -</a:t>
                      </a:r>
                      <a:r>
                        <a:rPr lang="en-US" sz="1600" b="1" kern="1200" baseline="0" dirty="0">
                          <a:solidFill>
                            <a:schemeClr val="lt1"/>
                          </a:solidFill>
                          <a:effectLst/>
                          <a:latin typeface="+mn-lt"/>
                          <a:ea typeface="+mn-ea"/>
                          <a:cs typeface="+mn-cs"/>
                        </a:rPr>
                        <a:t> Hearing impaired/deaf</a:t>
                      </a:r>
                      <a:endParaRPr lang="en-US" sz="1600" b="1" kern="1200" dirty="0">
                        <a:solidFill>
                          <a:schemeClr val="lt1"/>
                        </a:solidFill>
                        <a:effectLst/>
                        <a:latin typeface="+mn-lt"/>
                        <a:ea typeface="+mn-ea"/>
                        <a:cs typeface="+mn-cs"/>
                      </a:endParaRPr>
                    </a:p>
                    <a:p>
                      <a:pPr lvl="0"/>
                      <a:r>
                        <a:rPr lang="en-US" sz="1600" b="1" kern="1200" dirty="0">
                          <a:solidFill>
                            <a:schemeClr val="lt1"/>
                          </a:solidFill>
                          <a:effectLst/>
                          <a:latin typeface="+mn-lt"/>
                          <a:ea typeface="+mn-ea"/>
                          <a:cs typeface="+mn-cs"/>
                        </a:rPr>
                        <a:t>              - Pregnant women                 - Blind</a:t>
                      </a:r>
                    </a:p>
                    <a:p>
                      <a:pPr lvl="0"/>
                      <a:r>
                        <a:rPr lang="en-US" sz="1600" b="1" kern="1200" dirty="0">
                          <a:solidFill>
                            <a:schemeClr val="lt1"/>
                          </a:solidFill>
                          <a:effectLst/>
                          <a:latin typeface="+mn-lt"/>
                          <a:ea typeface="+mn-ea"/>
                          <a:cs typeface="+mn-cs"/>
                        </a:rPr>
                        <a:t>              -</a:t>
                      </a:r>
                      <a:r>
                        <a:rPr lang="en-US" sz="1600" b="1" kern="1200" baseline="0" dirty="0">
                          <a:solidFill>
                            <a:schemeClr val="lt1"/>
                          </a:solidFill>
                          <a:effectLst/>
                          <a:latin typeface="+mn-lt"/>
                          <a:ea typeface="+mn-ea"/>
                          <a:cs typeface="+mn-cs"/>
                        </a:rPr>
                        <a:t> </a:t>
                      </a:r>
                      <a:r>
                        <a:rPr lang="en-US" sz="1600" b="1" kern="1200" dirty="0">
                          <a:solidFill>
                            <a:schemeClr val="lt1"/>
                          </a:solidFill>
                          <a:effectLst/>
                          <a:latin typeface="+mn-lt"/>
                          <a:ea typeface="+mn-ea"/>
                          <a:cs typeface="+mn-cs"/>
                        </a:rPr>
                        <a:t>Physically disabled</a:t>
                      </a:r>
                    </a:p>
                    <a:p>
                      <a:pPr marL="342900" lvl="0" indent="-342900">
                        <a:buAutoNum type="arabicPeriod" startAt="4"/>
                      </a:pPr>
                      <a:r>
                        <a:rPr lang="en-US" sz="1600" dirty="0">
                          <a:solidFill>
                            <a:schemeClr val="bg1"/>
                          </a:solidFill>
                        </a:rPr>
                        <a:t>Demonstrate one (1) mechanism (beyond POD flow design for    ADA compliance) that supports and/or assists the at-risk</a:t>
                      </a:r>
                      <a:r>
                        <a:rPr lang="en-US" sz="1600" baseline="0" dirty="0">
                          <a:solidFill>
                            <a:schemeClr val="bg1"/>
                          </a:solidFill>
                        </a:rPr>
                        <a:t> </a:t>
                      </a:r>
                      <a:r>
                        <a:rPr lang="en-US" sz="1600" dirty="0">
                          <a:solidFill>
                            <a:schemeClr val="bg1"/>
                          </a:solidFill>
                        </a:rPr>
                        <a:t>individual.</a:t>
                      </a:r>
                    </a:p>
                    <a:p>
                      <a:pPr marL="342900" marR="0" lvl="0" indent="-342900" algn="l" defTabSz="914400" rtl="0" eaLnBrk="1" fontAlgn="auto" latinLnBrk="0" hangingPunct="1">
                        <a:lnSpc>
                          <a:spcPct val="100000"/>
                        </a:lnSpc>
                        <a:spcBef>
                          <a:spcPts val="0"/>
                        </a:spcBef>
                        <a:spcAft>
                          <a:spcPts val="0"/>
                        </a:spcAft>
                        <a:buClrTx/>
                        <a:buSzTx/>
                        <a:buFontTx/>
                        <a:buAutoNum type="arabicPeriod" startAt="4"/>
                        <a:tabLst/>
                        <a:defRPr/>
                      </a:pPr>
                      <a:r>
                        <a:rPr lang="en-US" sz="1600" dirty="0">
                          <a:solidFill>
                            <a:schemeClr val="bg1"/>
                          </a:solidFill>
                        </a:rPr>
                        <a:t>Provide situational updates to the</a:t>
                      </a:r>
                      <a:r>
                        <a:rPr lang="en-US" sz="1600" baseline="0" dirty="0">
                          <a:solidFill>
                            <a:schemeClr val="bg1"/>
                          </a:solidFill>
                        </a:rPr>
                        <a:t> Regional Healthcare Coalition upon request.</a:t>
                      </a:r>
                      <a:endParaRPr lang="en-US" sz="1600" dirty="0">
                        <a:solidFill>
                          <a:schemeClr val="bg1"/>
                        </a:solidFill>
                      </a:endParaRPr>
                    </a:p>
                    <a:p>
                      <a:pPr marL="457200" lvl="0" indent="-457200">
                        <a:buFont typeface="+mj-lt"/>
                        <a:buAutoNum type="arabicPeriod"/>
                      </a:pPr>
                      <a:endParaRPr lang="en-US" sz="1600" dirty="0">
                        <a:solidFill>
                          <a:schemeClr val="bg1"/>
                        </a:solidFill>
                      </a:endParaRPr>
                    </a:p>
                    <a:p>
                      <a:pPr marL="0" marR="0" lvl="0" indent="0" algn="l">
                        <a:lnSpc>
                          <a:spcPct val="103000"/>
                        </a:lnSpc>
                        <a:spcBef>
                          <a:spcPts val="300"/>
                        </a:spcBef>
                        <a:spcAft>
                          <a:spcPts val="300"/>
                        </a:spcAft>
                        <a:buFont typeface="+mj-lt"/>
                        <a:buNone/>
                      </a:pPr>
                      <a:endParaRPr lang="en-US" sz="16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c>
                  <a:txBody>
                    <a:bodyPr/>
                    <a:lstStyle/>
                    <a:p>
                      <a:pPr marL="635" marR="0" indent="0" algn="l">
                        <a:lnSpc>
                          <a:spcPct val="107000"/>
                        </a:lnSpc>
                        <a:spcBef>
                          <a:spcPts val="0"/>
                        </a:spcBef>
                        <a:spcAft>
                          <a:spcPts val="0"/>
                        </a:spcAft>
                      </a:pPr>
                      <a:r>
                        <a:rPr lang="en-US" sz="1800" b="1" dirty="0">
                          <a:solidFill>
                            <a:schemeClr val="bg1"/>
                          </a:solidFill>
                          <a:effectLst/>
                        </a:rPr>
                        <a:t>Medical Countermeasure Distribution and Dispensing</a:t>
                      </a:r>
                    </a:p>
                    <a:p>
                      <a:pPr marL="635" marR="0" indent="0" algn="l">
                        <a:lnSpc>
                          <a:spcPct val="107000"/>
                        </a:lnSpc>
                        <a:spcBef>
                          <a:spcPts val="0"/>
                        </a:spcBef>
                        <a:spcAft>
                          <a:spcPts val="0"/>
                        </a:spcAft>
                      </a:pPr>
                      <a:endParaRPr lang="en-US" sz="1800" b="1" dirty="0">
                        <a:solidFill>
                          <a:schemeClr val="bg1"/>
                        </a:solidFill>
                        <a:effectLst/>
                      </a:endParaRPr>
                    </a:p>
                    <a:p>
                      <a:pPr marL="635" marR="0" indent="0" algn="l">
                        <a:lnSpc>
                          <a:spcPct val="107000"/>
                        </a:lnSpc>
                        <a:spcBef>
                          <a:spcPts val="0"/>
                        </a:spcBef>
                        <a:spcAft>
                          <a:spcPts val="0"/>
                        </a:spcAft>
                      </a:pPr>
                      <a:r>
                        <a:rPr lang="en-US" sz="1800" b="1" dirty="0">
                          <a:solidFill>
                            <a:schemeClr val="bg1"/>
                          </a:solidFill>
                          <a:effectLst/>
                        </a:rPr>
                        <a:t>AND</a:t>
                      </a:r>
                    </a:p>
                    <a:p>
                      <a:pPr marL="635" marR="0" indent="0" algn="l">
                        <a:lnSpc>
                          <a:spcPct val="107000"/>
                        </a:lnSpc>
                        <a:spcBef>
                          <a:spcPts val="0"/>
                        </a:spcBef>
                        <a:spcAft>
                          <a:spcPts val="0"/>
                        </a:spcAft>
                      </a:pPr>
                      <a:endParaRPr lang="en-US" sz="1800" b="1" dirty="0">
                        <a:solidFill>
                          <a:schemeClr val="bg1"/>
                        </a:solidFill>
                        <a:effectLst/>
                      </a:endParaRPr>
                    </a:p>
                    <a:p>
                      <a:pPr marL="635" marR="0" indent="0" algn="l">
                        <a:lnSpc>
                          <a:spcPct val="107000"/>
                        </a:lnSpc>
                        <a:spcBef>
                          <a:spcPts val="0"/>
                        </a:spcBef>
                        <a:spcAft>
                          <a:spcPts val="0"/>
                        </a:spcAft>
                      </a:pPr>
                      <a:r>
                        <a:rPr lang="en-US" sz="1800" b="1" dirty="0">
                          <a:solidFill>
                            <a:schemeClr val="bg1"/>
                          </a:solidFill>
                          <a:effectLst/>
                        </a:rPr>
                        <a:t>Information Sharing</a:t>
                      </a:r>
                    </a:p>
                    <a:p>
                      <a:pPr marL="457200" marR="0" indent="0" algn="l">
                        <a:lnSpc>
                          <a:spcPct val="103000"/>
                        </a:lnSpc>
                        <a:spcBef>
                          <a:spcPts val="300"/>
                        </a:spcBef>
                        <a:spcAft>
                          <a:spcPts val="300"/>
                        </a:spcAft>
                      </a:pPr>
                      <a:r>
                        <a:rPr lang="en-US" sz="1800" dirty="0">
                          <a:effectLst/>
                        </a:rPr>
                        <a:t> </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extLst>
                  <a:ext uri="{0D108BD9-81ED-4DB2-BD59-A6C34878D82A}">
                    <a16:rowId xmlns:a16="http://schemas.microsoft.com/office/drawing/2014/main" xmlns="" val="10001"/>
                  </a:ext>
                </a:extLst>
              </a:tr>
              <a:tr h="167082">
                <a:tc>
                  <a:txBody>
                    <a:bodyPr/>
                    <a:lstStyle/>
                    <a:p>
                      <a:pPr marL="457200" marR="0" indent="0" algn="l">
                        <a:lnSpc>
                          <a:spcPct val="99000"/>
                        </a:lnSpc>
                        <a:spcBef>
                          <a:spcPts val="0"/>
                        </a:spcBef>
                        <a:spcAft>
                          <a:spcPts val="10"/>
                        </a:spcAft>
                      </a:pPr>
                      <a:r>
                        <a:rPr lang="en-US" sz="12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c>
                  <a:txBody>
                    <a:bodyPr/>
                    <a:lstStyle/>
                    <a:p>
                      <a:pPr marL="457200" marR="0" indent="0" algn="l">
                        <a:lnSpc>
                          <a:spcPct val="99000"/>
                        </a:lnSpc>
                        <a:spcBef>
                          <a:spcPts val="0"/>
                        </a:spcBef>
                        <a:spcAft>
                          <a:spcPts val="10"/>
                        </a:spcAft>
                      </a:pPr>
                      <a:r>
                        <a:rPr lang="en-US" sz="12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437460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a:solidFill>
                  <a:srgbClr val="002D73"/>
                </a:solidFill>
              </a:rPr>
              <a:t>OUREx</a:t>
            </a:r>
            <a:r>
              <a:rPr lang="en-US" sz="3600" b="1" dirty="0">
                <a:solidFill>
                  <a:srgbClr val="002D73"/>
                </a:solidFill>
              </a:rPr>
              <a:t> LHD Objectives - NPIs</a:t>
            </a:r>
            <a:endParaRPr lang="en-US"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57011343"/>
              </p:ext>
            </p:extLst>
          </p:nvPr>
        </p:nvGraphicFramePr>
        <p:xfrm>
          <a:off x="101599" y="1063627"/>
          <a:ext cx="8948057" cy="3986065"/>
        </p:xfrm>
        <a:graphic>
          <a:graphicData uri="http://schemas.openxmlformats.org/drawingml/2006/table">
            <a:tbl>
              <a:tblPr firstRow="1" firstCol="1" bandRow="1">
                <a:tableStyleId>{5C22544A-7EE6-4342-B048-85BDC9FD1C3A}</a:tableStyleId>
              </a:tblPr>
              <a:tblGrid>
                <a:gridCol w="6215320">
                  <a:extLst>
                    <a:ext uri="{9D8B030D-6E8A-4147-A177-3AD203B41FA5}">
                      <a16:colId xmlns:a16="http://schemas.microsoft.com/office/drawing/2014/main" xmlns="" val="20000"/>
                    </a:ext>
                  </a:extLst>
                </a:gridCol>
                <a:gridCol w="2732737">
                  <a:extLst>
                    <a:ext uri="{9D8B030D-6E8A-4147-A177-3AD203B41FA5}">
                      <a16:colId xmlns:a16="http://schemas.microsoft.com/office/drawing/2014/main" xmlns="" val="20001"/>
                    </a:ext>
                  </a:extLst>
                </a:gridCol>
              </a:tblGrid>
              <a:tr h="332036">
                <a:tc>
                  <a:txBody>
                    <a:bodyPr/>
                    <a:lstStyle/>
                    <a:p>
                      <a:pPr marL="0" lvl="0" indent="0" algn="ctr">
                        <a:buFont typeface="+mj-lt"/>
                        <a:buNone/>
                      </a:pPr>
                      <a:r>
                        <a:rPr lang="en-US" sz="1600" dirty="0">
                          <a:solidFill>
                            <a:schemeClr val="bg1"/>
                          </a:solidFill>
                          <a:latin typeface="+mn-lt"/>
                        </a:rPr>
                        <a:t>Objectives</a:t>
                      </a:r>
                    </a:p>
                  </a:txBody>
                  <a:tcPr marL="67945" marR="44450" marT="6350" marB="0">
                    <a:solidFill>
                      <a:srgbClr val="002D73"/>
                    </a:solidFill>
                  </a:tcPr>
                </a:tc>
                <a:tc>
                  <a:txBody>
                    <a:bodyPr/>
                    <a:lstStyle/>
                    <a:p>
                      <a:pPr marL="635" marR="0" indent="0" algn="ctr">
                        <a:lnSpc>
                          <a:spcPct val="107000"/>
                        </a:lnSpc>
                        <a:spcBef>
                          <a:spcPts val="0"/>
                        </a:spcBef>
                        <a:spcAft>
                          <a:spcPts val="0"/>
                        </a:spcAft>
                      </a:pPr>
                      <a:r>
                        <a:rPr lang="en-US" sz="1600" dirty="0">
                          <a:solidFill>
                            <a:schemeClr val="bg1"/>
                          </a:solidFill>
                          <a:effectLst/>
                          <a:latin typeface="+mn-lt"/>
                          <a:ea typeface="Times New Roman" panose="02020603050405020304" pitchFamily="18" charset="0"/>
                        </a:rPr>
                        <a:t>Capabilities</a:t>
                      </a:r>
                    </a:p>
                  </a:txBody>
                  <a:tcPr marL="67945" marR="44450" marT="6350" marB="0">
                    <a:solidFill>
                      <a:srgbClr val="002D73"/>
                    </a:solidFill>
                  </a:tcPr>
                </a:tc>
                <a:extLst>
                  <a:ext uri="{0D108BD9-81ED-4DB2-BD59-A6C34878D82A}">
                    <a16:rowId xmlns:a16="http://schemas.microsoft.com/office/drawing/2014/main" xmlns="" val="10000"/>
                  </a:ext>
                </a:extLst>
              </a:tr>
              <a:tr h="3466640">
                <a:tc>
                  <a:txBody>
                    <a:bodyPr/>
                    <a:lstStyle/>
                    <a:p>
                      <a:pPr marL="457200" lvl="0" indent="-457200">
                        <a:buFont typeface="+mj-lt"/>
                        <a:buAutoNum type="arabicPeriod" startAt="8"/>
                      </a:pPr>
                      <a:r>
                        <a:rPr lang="en-US" sz="1600" dirty="0">
                          <a:solidFill>
                            <a:schemeClr val="bg1"/>
                          </a:solidFill>
                        </a:rPr>
                        <a:t>Identify and delineate two (2) strategies to initiate social distancing.</a:t>
                      </a:r>
                    </a:p>
                    <a:p>
                      <a:pPr marL="457200" lvl="0" indent="-457200">
                        <a:buFont typeface="+mj-lt"/>
                        <a:buAutoNum type="arabicPeriod" startAt="8"/>
                      </a:pPr>
                      <a:r>
                        <a:rPr lang="en-US" sz="1600" dirty="0">
                          <a:solidFill>
                            <a:schemeClr val="bg1"/>
                          </a:solidFill>
                        </a:rPr>
                        <a:t>In consultation with the county attorney, draft a written notice for voluntary isolation, as well as talking points for an oral explanation of the written notice.</a:t>
                      </a:r>
                    </a:p>
                    <a:p>
                      <a:pPr marL="457200" lvl="0" indent="-457200">
                        <a:buFont typeface="+mj-lt"/>
                        <a:buAutoNum type="arabicPeriod" startAt="8"/>
                      </a:pPr>
                      <a:r>
                        <a:rPr lang="en-US" sz="1600" dirty="0">
                          <a:solidFill>
                            <a:schemeClr val="bg1"/>
                          </a:solidFill>
                        </a:rPr>
                        <a:t>Develop one public message related to NPI strategy that is targeted toward (specific – TBD)</a:t>
                      </a:r>
                      <a:r>
                        <a:rPr lang="en-US" sz="1600" baseline="0" dirty="0">
                          <a:solidFill>
                            <a:schemeClr val="bg1"/>
                          </a:solidFill>
                        </a:rPr>
                        <a:t> at-risk individuals</a:t>
                      </a:r>
                      <a:r>
                        <a:rPr lang="en-US" sz="1600" dirty="0">
                          <a:solidFill>
                            <a:schemeClr val="bg1"/>
                          </a:solidFill>
                        </a:rPr>
                        <a:t>.</a:t>
                      </a:r>
                    </a:p>
                    <a:p>
                      <a:pPr marL="457200" lvl="0" indent="-457200">
                        <a:buFont typeface="+mj-lt"/>
                        <a:buAutoNum type="arabicPeriod" startAt="8"/>
                      </a:pPr>
                      <a:r>
                        <a:rPr lang="en-US" sz="1600" dirty="0">
                          <a:solidFill>
                            <a:schemeClr val="bg1"/>
                          </a:solidFill>
                        </a:rPr>
                        <a:t>Activate three (3) supportive services or wrap-around services that the county could implement to support voluntary/involuntary  quarantine,</a:t>
                      </a:r>
                      <a:r>
                        <a:rPr lang="en-US" sz="1600" baseline="0" dirty="0">
                          <a:solidFill>
                            <a:schemeClr val="bg1"/>
                          </a:solidFill>
                        </a:rPr>
                        <a:t> including behavioral health needs.</a:t>
                      </a:r>
                      <a:endParaRPr lang="en-US" sz="1600" dirty="0">
                        <a:solidFill>
                          <a:schemeClr val="bg1"/>
                        </a:solidFill>
                      </a:endParaRPr>
                    </a:p>
                    <a:p>
                      <a:pPr marL="457200" indent="-457200">
                        <a:buFont typeface="+mj-lt"/>
                        <a:buAutoNum type="arabicPeriod" startAt="8"/>
                      </a:pPr>
                      <a:r>
                        <a:rPr lang="en-US" sz="1600" dirty="0">
                          <a:solidFill>
                            <a:schemeClr val="bg1"/>
                          </a:solidFill>
                        </a:rPr>
                        <a:t>Provide situational updates to the</a:t>
                      </a:r>
                      <a:r>
                        <a:rPr lang="en-US" sz="1600" baseline="0" dirty="0">
                          <a:solidFill>
                            <a:schemeClr val="bg1"/>
                          </a:solidFill>
                        </a:rPr>
                        <a:t> Regional Healthcare Coalition upon request.</a:t>
                      </a:r>
                      <a:endParaRPr lang="en-US" sz="1600" dirty="0">
                        <a:solidFill>
                          <a:schemeClr val="bg1"/>
                        </a:solidFill>
                      </a:endParaRPr>
                    </a:p>
                    <a:p>
                      <a:pPr marL="457200" lvl="0" indent="-457200">
                        <a:buFont typeface="+mj-lt"/>
                        <a:buAutoNum type="arabicPeriod" startAt="8"/>
                      </a:pPr>
                      <a:endParaRPr lang="en-US" sz="2000" dirty="0">
                        <a:solidFill>
                          <a:schemeClr val="bg1"/>
                        </a:solidFill>
                      </a:endParaRPr>
                    </a:p>
                  </a:txBody>
                  <a:tcPr marL="67945" marR="44450" marT="6350" marB="0">
                    <a:solidFill>
                      <a:srgbClr val="002D73"/>
                    </a:solidFill>
                  </a:tcPr>
                </a:tc>
                <a:tc>
                  <a:txBody>
                    <a:bodyPr/>
                    <a:lstStyle/>
                    <a:p>
                      <a:pPr marL="635" marR="0" indent="0" algn="l">
                        <a:lnSpc>
                          <a:spcPct val="107000"/>
                        </a:lnSpc>
                        <a:spcBef>
                          <a:spcPts val="0"/>
                        </a:spcBef>
                        <a:spcAft>
                          <a:spcPts val="0"/>
                        </a:spcAft>
                      </a:pPr>
                      <a:r>
                        <a:rPr lang="en-US" sz="1800" b="1" dirty="0">
                          <a:solidFill>
                            <a:schemeClr val="bg1"/>
                          </a:solidFill>
                          <a:effectLst/>
                        </a:rPr>
                        <a:t>Non-Pharmaceutical Interventions</a:t>
                      </a:r>
                    </a:p>
                    <a:p>
                      <a:pPr marL="635" marR="0" indent="0" algn="l">
                        <a:lnSpc>
                          <a:spcPct val="107000"/>
                        </a:lnSpc>
                        <a:spcBef>
                          <a:spcPts val="0"/>
                        </a:spcBef>
                        <a:spcAft>
                          <a:spcPts val="0"/>
                        </a:spcAft>
                      </a:pPr>
                      <a:endParaRPr lang="en-US" sz="1800" b="1" dirty="0">
                        <a:solidFill>
                          <a:schemeClr val="bg1"/>
                        </a:solidFill>
                        <a:effectLst/>
                      </a:endParaRPr>
                    </a:p>
                    <a:p>
                      <a:pPr marL="635" marR="0" indent="0" algn="l">
                        <a:lnSpc>
                          <a:spcPct val="107000"/>
                        </a:lnSpc>
                        <a:spcBef>
                          <a:spcPts val="0"/>
                        </a:spcBef>
                        <a:spcAft>
                          <a:spcPts val="0"/>
                        </a:spcAft>
                      </a:pPr>
                      <a:r>
                        <a:rPr lang="en-US" sz="1800" b="1" dirty="0">
                          <a:solidFill>
                            <a:schemeClr val="bg1"/>
                          </a:solidFill>
                          <a:effectLst/>
                        </a:rPr>
                        <a:t>AND </a:t>
                      </a:r>
                    </a:p>
                    <a:p>
                      <a:pPr marL="635" marR="0" indent="0" algn="l">
                        <a:lnSpc>
                          <a:spcPct val="107000"/>
                        </a:lnSpc>
                        <a:spcBef>
                          <a:spcPts val="0"/>
                        </a:spcBef>
                        <a:spcAft>
                          <a:spcPts val="0"/>
                        </a:spcAft>
                      </a:pPr>
                      <a:endParaRPr lang="en-US" sz="1800" b="1" dirty="0">
                        <a:solidFill>
                          <a:schemeClr val="bg1"/>
                        </a:solidFill>
                        <a:effectLst/>
                      </a:endParaRPr>
                    </a:p>
                    <a:p>
                      <a:pPr marL="635" marR="0" indent="0" algn="l">
                        <a:lnSpc>
                          <a:spcPct val="107000"/>
                        </a:lnSpc>
                        <a:spcBef>
                          <a:spcPts val="0"/>
                        </a:spcBef>
                        <a:spcAft>
                          <a:spcPts val="0"/>
                        </a:spcAft>
                      </a:pPr>
                      <a:r>
                        <a:rPr lang="en-US" sz="1800" b="1" dirty="0">
                          <a:solidFill>
                            <a:schemeClr val="bg1"/>
                          </a:solidFill>
                          <a:effectLst/>
                        </a:rPr>
                        <a:t>Information Sharing</a:t>
                      </a:r>
                    </a:p>
                    <a:p>
                      <a:pPr marL="635" marR="0" indent="0" algn="l">
                        <a:lnSpc>
                          <a:spcPct val="107000"/>
                        </a:lnSpc>
                        <a:spcBef>
                          <a:spcPts val="0"/>
                        </a:spcBef>
                        <a:spcAft>
                          <a:spcPts val="0"/>
                        </a:spcAft>
                      </a:pPr>
                      <a:endParaRPr lang="en-US" sz="1800" b="1" dirty="0">
                        <a:solidFill>
                          <a:schemeClr val="bg1"/>
                        </a:solidFill>
                        <a:effectLst/>
                      </a:endParaRPr>
                    </a:p>
                    <a:p>
                      <a:pPr marL="635" marR="0" indent="0" algn="l">
                        <a:lnSpc>
                          <a:spcPct val="107000"/>
                        </a:lnSpc>
                        <a:spcBef>
                          <a:spcPts val="0"/>
                        </a:spcBef>
                        <a:spcAft>
                          <a:spcPts val="0"/>
                        </a:spcAft>
                      </a:pPr>
                      <a:r>
                        <a:rPr lang="en-US" sz="1800" b="1" i="1" dirty="0">
                          <a:solidFill>
                            <a:schemeClr val="bg1"/>
                          </a:solidFill>
                          <a:effectLst/>
                        </a:rPr>
                        <a:t>Integration of access and functional needs populations</a:t>
                      </a:r>
                      <a:endParaRPr lang="en-US" sz="1800" b="1" i="1" dirty="0">
                        <a:solidFill>
                          <a:schemeClr val="bg1"/>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extLst>
                  <a:ext uri="{0D108BD9-81ED-4DB2-BD59-A6C34878D82A}">
                    <a16:rowId xmlns:a16="http://schemas.microsoft.com/office/drawing/2014/main" xmlns="" val="10001"/>
                  </a:ext>
                </a:extLst>
              </a:tr>
              <a:tr h="166205">
                <a:tc>
                  <a:txBody>
                    <a:bodyPr/>
                    <a:lstStyle/>
                    <a:p>
                      <a:pPr marL="457200" marR="0" indent="0" algn="l">
                        <a:lnSpc>
                          <a:spcPct val="99000"/>
                        </a:lnSpc>
                        <a:spcBef>
                          <a:spcPts val="0"/>
                        </a:spcBef>
                        <a:spcAft>
                          <a:spcPts val="10"/>
                        </a:spcAft>
                      </a:pPr>
                      <a:r>
                        <a:rPr lang="en-US" sz="12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c>
                  <a:txBody>
                    <a:bodyPr/>
                    <a:lstStyle/>
                    <a:p>
                      <a:pPr marL="457200" marR="0" indent="0" algn="l">
                        <a:lnSpc>
                          <a:spcPct val="99000"/>
                        </a:lnSpc>
                        <a:spcBef>
                          <a:spcPts val="0"/>
                        </a:spcBef>
                        <a:spcAft>
                          <a:spcPts val="10"/>
                        </a:spcAft>
                      </a:pPr>
                      <a:r>
                        <a:rPr lang="en-US" sz="12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233708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a:solidFill>
                  <a:srgbClr val="002D73"/>
                </a:solidFill>
              </a:rPr>
              <a:t>Exercise Evaluators </a:t>
            </a:r>
          </a:p>
        </p:txBody>
      </p:sp>
      <p:sp>
        <p:nvSpPr>
          <p:cNvPr id="4" name="Content Placeholder 3"/>
          <p:cNvSpPr>
            <a:spLocks noGrp="1"/>
          </p:cNvSpPr>
          <p:nvPr>
            <p:ph idx="1"/>
          </p:nvPr>
        </p:nvSpPr>
        <p:spPr/>
        <p:txBody>
          <a:bodyPr>
            <a:normAutofit/>
          </a:bodyPr>
          <a:lstStyle/>
          <a:p>
            <a:r>
              <a:rPr lang="en-US" sz="2800" dirty="0">
                <a:solidFill>
                  <a:srgbClr val="002D73"/>
                </a:solidFill>
              </a:rPr>
              <a:t>All exercise sites will require onsite Evaluator(s)</a:t>
            </a:r>
          </a:p>
          <a:p>
            <a:endParaRPr lang="en-US" sz="2800" dirty="0">
              <a:solidFill>
                <a:srgbClr val="002D73"/>
              </a:solidFill>
            </a:endParaRPr>
          </a:p>
          <a:p>
            <a:r>
              <a:rPr lang="en-US" sz="2800" dirty="0">
                <a:solidFill>
                  <a:srgbClr val="002D73"/>
                </a:solidFill>
              </a:rPr>
              <a:t>All sites will require a Controller </a:t>
            </a:r>
          </a:p>
          <a:p>
            <a:pPr lvl="1"/>
            <a:r>
              <a:rPr lang="en-US" dirty="0">
                <a:solidFill>
                  <a:srgbClr val="002D73"/>
                </a:solidFill>
              </a:rPr>
              <a:t>Injects will flow from the Master SIMCELL to the Controllers to guide exercise play</a:t>
            </a:r>
          </a:p>
          <a:p>
            <a:pPr lvl="1"/>
            <a:endParaRPr lang="en-US" dirty="0">
              <a:solidFill>
                <a:srgbClr val="002D73"/>
              </a:solidFill>
            </a:endParaRPr>
          </a:p>
          <a:p>
            <a:pPr lvl="1"/>
            <a:endParaRPr lang="en-US" dirty="0">
              <a:solidFill>
                <a:srgbClr val="002D73"/>
              </a:solidFill>
            </a:endParaRPr>
          </a:p>
          <a:p>
            <a:pPr lvl="1"/>
            <a:endParaRPr lang="en-US" dirty="0">
              <a:solidFill>
                <a:srgbClr val="002D73"/>
              </a:solidFill>
            </a:endParaRPr>
          </a:p>
        </p:txBody>
      </p:sp>
    </p:spTree>
    <p:extLst>
      <p:ext uri="{BB962C8B-B14F-4D97-AF65-F5344CB8AC3E}">
        <p14:creationId xmlns:p14="http://schemas.microsoft.com/office/powerpoint/2010/main" val="42389806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Controllers and Evaluators</a:t>
            </a:r>
          </a:p>
        </p:txBody>
      </p:sp>
      <p:sp>
        <p:nvSpPr>
          <p:cNvPr id="3" name="Content Placeholder 2"/>
          <p:cNvSpPr>
            <a:spLocks noGrp="1"/>
          </p:cNvSpPr>
          <p:nvPr>
            <p:ph idx="1"/>
          </p:nvPr>
        </p:nvSpPr>
        <p:spPr/>
        <p:txBody>
          <a:bodyPr/>
          <a:lstStyle/>
          <a:p>
            <a:pPr>
              <a:buFont typeface="Wingdings" panose="05000000000000000000" pitchFamily="2" charset="2"/>
              <a:buChar char="v"/>
            </a:pPr>
            <a:r>
              <a:rPr lang="en-US" sz="2800" dirty="0">
                <a:solidFill>
                  <a:srgbClr val="FF0000"/>
                </a:solidFill>
              </a:rPr>
              <a:t>Identify Controllers and Evaluators by January</a:t>
            </a:r>
          </a:p>
          <a:p>
            <a:pPr lvl="1"/>
            <a:r>
              <a:rPr lang="en-US" dirty="0">
                <a:solidFill>
                  <a:srgbClr val="002D73"/>
                </a:solidFill>
              </a:rPr>
              <a:t>Will need to provide C/E names to Pat Anders</a:t>
            </a:r>
          </a:p>
          <a:p>
            <a:pPr lvl="1"/>
            <a:endParaRPr lang="en-US" dirty="0">
              <a:solidFill>
                <a:srgbClr val="002D73"/>
              </a:solidFill>
            </a:endParaRPr>
          </a:p>
          <a:p>
            <a:pPr lvl="1"/>
            <a:r>
              <a:rPr lang="en-US" dirty="0">
                <a:solidFill>
                  <a:srgbClr val="002D73"/>
                </a:solidFill>
              </a:rPr>
              <a:t>Identify if your C/</a:t>
            </a:r>
            <a:r>
              <a:rPr lang="en-US" dirty="0" err="1">
                <a:solidFill>
                  <a:srgbClr val="002D73"/>
                </a:solidFill>
              </a:rPr>
              <a:t>Es</a:t>
            </a:r>
            <a:r>
              <a:rPr lang="en-US" dirty="0">
                <a:solidFill>
                  <a:srgbClr val="002D73"/>
                </a:solidFill>
              </a:rPr>
              <a:t> need HSEEP Training </a:t>
            </a:r>
          </a:p>
          <a:p>
            <a:pPr lvl="2"/>
            <a:r>
              <a:rPr lang="en-US" dirty="0">
                <a:solidFill>
                  <a:srgbClr val="002D73"/>
                </a:solidFill>
              </a:rPr>
              <a:t>January HSEEP Webinar offering for those needing training.</a:t>
            </a:r>
          </a:p>
          <a:p>
            <a:endParaRPr lang="en-US" dirty="0"/>
          </a:p>
        </p:txBody>
      </p:sp>
      <p:sp>
        <p:nvSpPr>
          <p:cNvPr id="4" name="Date Placeholder 3"/>
          <p:cNvSpPr>
            <a:spLocks noGrp="1"/>
          </p:cNvSpPr>
          <p:nvPr>
            <p:ph type="dt" sz="half" idx="10"/>
          </p:nvPr>
        </p:nvSpPr>
        <p:spPr/>
        <p:txBody>
          <a:bodyPr/>
          <a:lstStyle/>
          <a:p>
            <a:r>
              <a:rPr lang="en-US"/>
              <a:t>2/5/15</a:t>
            </a:r>
          </a:p>
        </p:txBody>
      </p:sp>
    </p:spTree>
    <p:extLst>
      <p:ext uri="{BB962C8B-B14F-4D97-AF65-F5344CB8AC3E}">
        <p14:creationId xmlns:p14="http://schemas.microsoft.com/office/powerpoint/2010/main" val="2436362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a:solidFill>
                  <a:srgbClr val="002D73"/>
                </a:solidFill>
              </a:rPr>
              <a:t>Simulation Cell (SIMCELL)</a:t>
            </a:r>
          </a:p>
        </p:txBody>
      </p:sp>
      <p:sp>
        <p:nvSpPr>
          <p:cNvPr id="4" name="Content Placeholder 3"/>
          <p:cNvSpPr>
            <a:spLocks noGrp="1"/>
          </p:cNvSpPr>
          <p:nvPr>
            <p:ph idx="1"/>
          </p:nvPr>
        </p:nvSpPr>
        <p:spPr/>
        <p:txBody>
          <a:bodyPr>
            <a:normAutofit/>
          </a:bodyPr>
          <a:lstStyle/>
          <a:p>
            <a:r>
              <a:rPr lang="en-US" sz="2800" dirty="0">
                <a:solidFill>
                  <a:srgbClr val="002D73"/>
                </a:solidFill>
              </a:rPr>
              <a:t>SIMCELL will represent individuals who would respond in a real event but are not participating in current exercise</a:t>
            </a:r>
          </a:p>
          <a:p>
            <a:endParaRPr lang="en-US" sz="2800" dirty="0">
              <a:solidFill>
                <a:srgbClr val="002D73"/>
              </a:solidFill>
            </a:endParaRPr>
          </a:p>
        </p:txBody>
      </p:sp>
    </p:spTree>
    <p:extLst>
      <p:ext uri="{BB962C8B-B14F-4D97-AF65-F5344CB8AC3E}">
        <p14:creationId xmlns:p14="http://schemas.microsoft.com/office/powerpoint/2010/main" val="2604044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862" y="206375"/>
            <a:ext cx="8896662" cy="857250"/>
          </a:xfrm>
        </p:spPr>
        <p:txBody>
          <a:bodyPr>
            <a:normAutofit/>
          </a:bodyPr>
          <a:lstStyle/>
          <a:p>
            <a:pPr algn="l"/>
            <a:r>
              <a:rPr lang="en-US" sz="3600" b="1" dirty="0">
                <a:solidFill>
                  <a:srgbClr val="002D73"/>
                </a:solidFill>
              </a:rPr>
              <a:t>     SIMCELL Logistics</a:t>
            </a:r>
          </a:p>
        </p:txBody>
      </p:sp>
      <p:graphicFrame>
        <p:nvGraphicFramePr>
          <p:cNvPr id="10" name="Content Placeholder 9"/>
          <p:cNvGraphicFramePr>
            <a:graphicFrameLocks noGrp="1"/>
          </p:cNvGraphicFramePr>
          <p:nvPr>
            <p:ph sz="half" idx="1"/>
            <p:extLst>
              <p:ext uri="{D42A27DB-BD31-4B8C-83A1-F6EECF244321}">
                <p14:modId xmlns:p14="http://schemas.microsoft.com/office/powerpoint/2010/main" val="2434059198"/>
              </p:ext>
            </p:extLst>
          </p:nvPr>
        </p:nvGraphicFramePr>
        <p:xfrm>
          <a:off x="4291660" y="1168644"/>
          <a:ext cx="4038600" cy="33940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7" name="Content Placeholder 26"/>
          <p:cNvGraphicFramePr>
            <a:graphicFrameLocks noGrp="1"/>
          </p:cNvGraphicFramePr>
          <p:nvPr>
            <p:ph sz="half" idx="2"/>
            <p:extLst>
              <p:ext uri="{D42A27DB-BD31-4B8C-83A1-F6EECF244321}">
                <p14:modId xmlns:p14="http://schemas.microsoft.com/office/powerpoint/2010/main" val="3140312106"/>
              </p:ext>
            </p:extLst>
          </p:nvPr>
        </p:nvGraphicFramePr>
        <p:xfrm>
          <a:off x="4182364" y="988251"/>
          <a:ext cx="4561565" cy="323761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cxnSp>
        <p:nvCxnSpPr>
          <p:cNvPr id="38" name="Straight Arrow Connector 37"/>
          <p:cNvCxnSpPr/>
          <p:nvPr/>
        </p:nvCxnSpPr>
        <p:spPr>
          <a:xfrm flipV="1">
            <a:off x="6221019" y="1827575"/>
            <a:ext cx="179882" cy="23015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V="1">
            <a:off x="6463146" y="2339277"/>
            <a:ext cx="237096" cy="12532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6443583" y="2887168"/>
            <a:ext cx="256659" cy="11016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6001718" y="3288959"/>
            <a:ext cx="249106" cy="26363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pic>
        <p:nvPicPr>
          <p:cNvPr id="50" name="Picture 4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250824" y="1259804"/>
            <a:ext cx="373026" cy="279770"/>
          </a:xfrm>
          <a:prstGeom prst="rect">
            <a:avLst/>
          </a:prstGeom>
        </p:spPr>
      </p:pic>
      <p:pic>
        <p:nvPicPr>
          <p:cNvPr id="51" name="Picture 50"/>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408349" y="1520993"/>
            <a:ext cx="291893" cy="262246"/>
          </a:xfrm>
          <a:prstGeom prst="rect">
            <a:avLst/>
          </a:prstGeom>
        </p:spPr>
      </p:pic>
      <p:pic>
        <p:nvPicPr>
          <p:cNvPr id="52" name="Picture 51"/>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929192" y="2079222"/>
            <a:ext cx="397412" cy="345576"/>
          </a:xfrm>
          <a:prstGeom prst="rect">
            <a:avLst/>
          </a:prstGeom>
        </p:spPr>
      </p:pic>
      <p:pic>
        <p:nvPicPr>
          <p:cNvPr id="53" name="Picture 52"/>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6848476" y="3001108"/>
            <a:ext cx="421464" cy="297430"/>
          </a:xfrm>
          <a:prstGeom prst="rect">
            <a:avLst/>
          </a:prstGeom>
        </p:spPr>
      </p:pic>
      <p:pic>
        <p:nvPicPr>
          <p:cNvPr id="54" name="Picture 53"/>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6316901" y="3766481"/>
            <a:ext cx="422442" cy="293756"/>
          </a:xfrm>
          <a:prstGeom prst="rect">
            <a:avLst/>
          </a:prstGeom>
        </p:spPr>
      </p:pic>
      <p:pic>
        <p:nvPicPr>
          <p:cNvPr id="56" name="Picture 55"/>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6485786" y="1048714"/>
            <a:ext cx="299825" cy="239860"/>
          </a:xfrm>
          <a:prstGeom prst="rect">
            <a:avLst/>
          </a:prstGeom>
        </p:spPr>
      </p:pic>
      <p:cxnSp>
        <p:nvCxnSpPr>
          <p:cNvPr id="86" name="Straight Arrow Connector 85"/>
          <p:cNvCxnSpPr/>
          <p:nvPr/>
        </p:nvCxnSpPr>
        <p:spPr>
          <a:xfrm flipH="1">
            <a:off x="6929192" y="1388251"/>
            <a:ext cx="130016"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a:off x="7498945" y="2079222"/>
            <a:ext cx="127416"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a:off x="7425968" y="3259897"/>
            <a:ext cx="129204" cy="3574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a:off x="6908931" y="3966431"/>
            <a:ext cx="150277" cy="1345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2" name="Group 11"/>
          <p:cNvGrpSpPr/>
          <p:nvPr/>
        </p:nvGrpSpPr>
        <p:grpSpPr>
          <a:xfrm>
            <a:off x="1733350" y="1845501"/>
            <a:ext cx="3302454" cy="2369847"/>
            <a:chOff x="879910" y="1845501"/>
            <a:chExt cx="3302454" cy="2369847"/>
          </a:xfrm>
        </p:grpSpPr>
        <p:pic>
          <p:nvPicPr>
            <p:cNvPr id="1026" name="Picture 2" descr="https://www.health.ny.gov/professionals/diseases/reporting/communicable/infection/training/provider_list/images/region_map_610x442.png"/>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895836" y="1845501"/>
              <a:ext cx="3270603" cy="2369847"/>
            </a:xfrm>
            <a:prstGeom prst="rect">
              <a:avLst/>
            </a:prstGeom>
            <a:noFill/>
            <a:extLst>
              <a:ext uri="{909E8E84-426E-40DD-AFC4-6F175D3DCCD1}">
                <a14:hiddenFill xmlns:a14="http://schemas.microsoft.com/office/drawing/2010/main">
                  <a:solidFill>
                    <a:srgbClr val="FFFFFF"/>
                  </a:solidFill>
                </a14:hiddenFill>
              </a:ext>
            </a:extLst>
          </p:spPr>
        </p:pic>
        <p:cxnSp>
          <p:nvCxnSpPr>
            <p:cNvPr id="35" name="Straight Arrow Connector 34"/>
            <p:cNvCxnSpPr/>
            <p:nvPr/>
          </p:nvCxnSpPr>
          <p:spPr>
            <a:xfrm flipV="1">
              <a:off x="2143760" y="2714483"/>
              <a:ext cx="2038604" cy="282845"/>
            </a:xfrm>
            <a:prstGeom prst="straightConnector1">
              <a:avLst/>
            </a:prstGeom>
            <a:ln w="50800">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879910" y="2560319"/>
              <a:ext cx="1273869" cy="91440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extBox 8"/>
          <p:cNvSpPr txBox="1"/>
          <p:nvPr/>
        </p:nvSpPr>
        <p:spPr>
          <a:xfrm>
            <a:off x="1705660" y="2231269"/>
            <a:ext cx="1564640" cy="369332"/>
          </a:xfrm>
          <a:prstGeom prst="rect">
            <a:avLst/>
          </a:prstGeom>
          <a:noFill/>
        </p:spPr>
        <p:txBody>
          <a:bodyPr wrap="square" rtlCol="0">
            <a:spAutoFit/>
          </a:bodyPr>
          <a:lstStyle/>
          <a:p>
            <a:r>
              <a:rPr lang="en-US" dirty="0"/>
              <a:t>Area of Play</a:t>
            </a:r>
          </a:p>
        </p:txBody>
      </p:sp>
    </p:spTree>
    <p:extLst>
      <p:ext uri="{BB962C8B-B14F-4D97-AF65-F5344CB8AC3E}">
        <p14:creationId xmlns:p14="http://schemas.microsoft.com/office/powerpoint/2010/main" val="2747803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b="1" dirty="0" err="1">
                <a:solidFill>
                  <a:srgbClr val="002D73"/>
                </a:solidFill>
              </a:rPr>
              <a:t>OUREx</a:t>
            </a:r>
            <a:r>
              <a:rPr lang="en-US" sz="3600" b="1" dirty="0">
                <a:solidFill>
                  <a:srgbClr val="002D73"/>
                </a:solidFill>
              </a:rPr>
              <a:t> Plans, Policies and Procedures</a:t>
            </a:r>
          </a:p>
        </p:txBody>
      </p:sp>
      <p:sp>
        <p:nvSpPr>
          <p:cNvPr id="3" name="Content Placeholder 2"/>
          <p:cNvSpPr>
            <a:spLocks noGrp="1"/>
          </p:cNvSpPr>
          <p:nvPr>
            <p:ph idx="1"/>
          </p:nvPr>
        </p:nvSpPr>
        <p:spPr/>
        <p:txBody>
          <a:bodyPr>
            <a:normAutofit/>
          </a:bodyPr>
          <a:lstStyle/>
          <a:p>
            <a:r>
              <a:rPr lang="en-US" sz="2400" b="1" dirty="0">
                <a:solidFill>
                  <a:srgbClr val="002D73"/>
                </a:solidFill>
              </a:rPr>
              <a:t>Relevant plans, policies and procedures to be tested or examined during the exercise</a:t>
            </a:r>
          </a:p>
          <a:p>
            <a:pPr lvl="1"/>
            <a:r>
              <a:rPr lang="en-US" sz="2000" dirty="0">
                <a:solidFill>
                  <a:srgbClr val="002D73"/>
                </a:solidFill>
              </a:rPr>
              <a:t>Hospital Medical Surge Plans</a:t>
            </a:r>
          </a:p>
          <a:p>
            <a:pPr lvl="1"/>
            <a:r>
              <a:rPr lang="en-US" sz="2000" dirty="0">
                <a:solidFill>
                  <a:srgbClr val="002D73"/>
                </a:solidFill>
              </a:rPr>
              <a:t>Nursing Home Decompression Plans</a:t>
            </a:r>
          </a:p>
          <a:p>
            <a:pPr lvl="1"/>
            <a:r>
              <a:rPr lang="en-US" sz="2000" dirty="0">
                <a:solidFill>
                  <a:srgbClr val="002D73"/>
                </a:solidFill>
              </a:rPr>
              <a:t>LHD POD Plans</a:t>
            </a:r>
          </a:p>
          <a:p>
            <a:pPr lvl="1"/>
            <a:r>
              <a:rPr lang="en-US" sz="2000" dirty="0">
                <a:solidFill>
                  <a:srgbClr val="002D73"/>
                </a:solidFill>
              </a:rPr>
              <a:t>LHD NPI Plans</a:t>
            </a:r>
          </a:p>
          <a:p>
            <a:pPr lvl="1"/>
            <a:r>
              <a:rPr lang="en-US" sz="2000" dirty="0">
                <a:solidFill>
                  <a:srgbClr val="002D73"/>
                </a:solidFill>
              </a:rPr>
              <a:t>Statewide EMS Mobilization Plan</a:t>
            </a:r>
          </a:p>
          <a:p>
            <a:pPr lvl="1"/>
            <a:r>
              <a:rPr lang="en-US" sz="2000" dirty="0">
                <a:solidFill>
                  <a:srgbClr val="002D73"/>
                </a:solidFill>
              </a:rPr>
              <a:t>CEMP – Communication and Resource Procurement appendices</a:t>
            </a:r>
          </a:p>
        </p:txBody>
      </p:sp>
    </p:spTree>
    <p:extLst>
      <p:ext uri="{BB962C8B-B14F-4D97-AF65-F5344CB8AC3E}">
        <p14:creationId xmlns:p14="http://schemas.microsoft.com/office/powerpoint/2010/main" val="31950532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a:solidFill>
                  <a:srgbClr val="002D73"/>
                </a:solidFill>
              </a:rPr>
              <a:t>Planning Recommendations</a:t>
            </a:r>
          </a:p>
        </p:txBody>
      </p:sp>
      <p:sp>
        <p:nvSpPr>
          <p:cNvPr id="4" name="Content Placeholder 3"/>
          <p:cNvSpPr>
            <a:spLocks noGrp="1"/>
          </p:cNvSpPr>
          <p:nvPr>
            <p:ph idx="1"/>
          </p:nvPr>
        </p:nvSpPr>
        <p:spPr>
          <a:xfrm>
            <a:off x="325120" y="1200150"/>
            <a:ext cx="8818880" cy="3394075"/>
          </a:xfrm>
        </p:spPr>
        <p:txBody>
          <a:bodyPr>
            <a:normAutofit fontScale="85000" lnSpcReduction="20000"/>
          </a:bodyPr>
          <a:lstStyle/>
          <a:p>
            <a:r>
              <a:rPr lang="en-US" sz="2800" dirty="0">
                <a:solidFill>
                  <a:srgbClr val="002D73"/>
                </a:solidFill>
              </a:rPr>
              <a:t>Brief your facility Administration and EP Committee now</a:t>
            </a:r>
          </a:p>
          <a:p>
            <a:endParaRPr lang="en-US" sz="2800" dirty="0">
              <a:solidFill>
                <a:srgbClr val="002D73"/>
              </a:solidFill>
            </a:endParaRPr>
          </a:p>
          <a:p>
            <a:r>
              <a:rPr lang="en-US" sz="2800" dirty="0">
                <a:solidFill>
                  <a:srgbClr val="002D73"/>
                </a:solidFill>
              </a:rPr>
              <a:t>Identify your on-site Controller / Evaluator (C/E)</a:t>
            </a:r>
          </a:p>
          <a:p>
            <a:endParaRPr lang="en-US" sz="2800" dirty="0">
              <a:solidFill>
                <a:srgbClr val="002D73"/>
              </a:solidFill>
            </a:endParaRPr>
          </a:p>
          <a:p>
            <a:pPr lvl="1"/>
            <a:r>
              <a:rPr lang="en-US" sz="2400" dirty="0">
                <a:solidFill>
                  <a:srgbClr val="002D73"/>
                </a:solidFill>
              </a:rPr>
              <a:t>Ensure C/E is aware of C/E Briefing dates</a:t>
            </a:r>
          </a:p>
          <a:p>
            <a:endParaRPr lang="en-US" sz="2800" dirty="0">
              <a:solidFill>
                <a:srgbClr val="002D73"/>
              </a:solidFill>
            </a:endParaRPr>
          </a:p>
          <a:p>
            <a:r>
              <a:rPr lang="en-US" sz="2800" dirty="0">
                <a:solidFill>
                  <a:srgbClr val="002D73"/>
                </a:solidFill>
              </a:rPr>
              <a:t>Identify your required players and send save the dates</a:t>
            </a:r>
          </a:p>
          <a:p>
            <a:endParaRPr lang="en-US" sz="2800" dirty="0">
              <a:solidFill>
                <a:srgbClr val="002D73"/>
              </a:solidFill>
            </a:endParaRPr>
          </a:p>
          <a:p>
            <a:r>
              <a:rPr lang="en-US" sz="2800" dirty="0">
                <a:solidFill>
                  <a:srgbClr val="002D73"/>
                </a:solidFill>
              </a:rPr>
              <a:t>Reserve rooms / facilities (PODs)</a:t>
            </a:r>
          </a:p>
          <a:p>
            <a:endParaRPr lang="en-US" sz="2800" dirty="0">
              <a:solidFill>
                <a:srgbClr val="002D73"/>
              </a:solidFill>
            </a:endParaRPr>
          </a:p>
        </p:txBody>
      </p:sp>
    </p:spTree>
    <p:extLst>
      <p:ext uri="{BB962C8B-B14F-4D97-AF65-F5344CB8AC3E}">
        <p14:creationId xmlns:p14="http://schemas.microsoft.com/office/powerpoint/2010/main" val="8279001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a:solidFill>
                  <a:srgbClr val="002D73"/>
                </a:solidFill>
              </a:rPr>
              <a:t>Planning Recommendations</a:t>
            </a:r>
          </a:p>
        </p:txBody>
      </p:sp>
      <p:sp>
        <p:nvSpPr>
          <p:cNvPr id="4" name="Content Placeholder 3"/>
          <p:cNvSpPr>
            <a:spLocks noGrp="1"/>
          </p:cNvSpPr>
          <p:nvPr>
            <p:ph idx="1"/>
          </p:nvPr>
        </p:nvSpPr>
        <p:spPr>
          <a:xfrm>
            <a:off x="50800" y="1200150"/>
            <a:ext cx="9062720" cy="3394075"/>
          </a:xfrm>
        </p:spPr>
        <p:txBody>
          <a:bodyPr>
            <a:normAutofit lnSpcReduction="10000"/>
          </a:bodyPr>
          <a:lstStyle/>
          <a:p>
            <a:r>
              <a:rPr lang="en-US" sz="2800" dirty="0">
                <a:solidFill>
                  <a:srgbClr val="002D73"/>
                </a:solidFill>
              </a:rPr>
              <a:t>Send test email to NYSDOH Western Region Health Operation Center (WR HOC) email address: </a:t>
            </a:r>
          </a:p>
          <a:p>
            <a:pPr lvl="1"/>
            <a:r>
              <a:rPr lang="en-US" u="sng" dirty="0">
                <a:hlinkClick r:id="rId3"/>
              </a:rPr>
              <a:t>wrocomm@health.ny.gov</a:t>
            </a:r>
            <a:endParaRPr lang="en-US" u="sng" dirty="0"/>
          </a:p>
          <a:p>
            <a:pPr lvl="1"/>
            <a:r>
              <a:rPr lang="en-US" dirty="0"/>
              <a:t>Should receive confirmation response within 5 days</a:t>
            </a:r>
          </a:p>
          <a:p>
            <a:pPr lvl="1"/>
            <a:r>
              <a:rPr lang="en-US" dirty="0"/>
              <a:t>Verify sending / receiving prior to exercise date</a:t>
            </a:r>
          </a:p>
          <a:p>
            <a:pPr lvl="1"/>
            <a:r>
              <a:rPr lang="en-US" dirty="0"/>
              <a:t>Save email in your contacts</a:t>
            </a:r>
            <a:br>
              <a:rPr lang="en-US" dirty="0"/>
            </a:br>
            <a:r>
              <a:rPr lang="en-US" dirty="0"/>
              <a:t> </a:t>
            </a:r>
          </a:p>
          <a:p>
            <a:pPr marL="457200" lvl="1" indent="0">
              <a:buNone/>
            </a:pPr>
            <a:endParaRPr lang="en-US" sz="2400" dirty="0">
              <a:solidFill>
                <a:srgbClr val="002D73"/>
              </a:solidFill>
            </a:endParaRPr>
          </a:p>
          <a:p>
            <a:endParaRPr lang="en-US" sz="2800" dirty="0">
              <a:solidFill>
                <a:srgbClr val="002D73"/>
              </a:solidFill>
            </a:endParaRPr>
          </a:p>
        </p:txBody>
      </p:sp>
    </p:spTree>
    <p:extLst>
      <p:ext uri="{BB962C8B-B14F-4D97-AF65-F5344CB8AC3E}">
        <p14:creationId xmlns:p14="http://schemas.microsoft.com/office/powerpoint/2010/main" val="6712533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Hospital Tips</a:t>
            </a:r>
          </a:p>
        </p:txBody>
      </p:sp>
      <p:sp>
        <p:nvSpPr>
          <p:cNvPr id="3" name="Content Placeholder 2"/>
          <p:cNvSpPr>
            <a:spLocks noGrp="1"/>
          </p:cNvSpPr>
          <p:nvPr>
            <p:ph idx="1"/>
          </p:nvPr>
        </p:nvSpPr>
        <p:spPr>
          <a:xfrm>
            <a:off x="457200" y="1063625"/>
            <a:ext cx="8229600" cy="3853815"/>
          </a:xfrm>
        </p:spPr>
        <p:txBody>
          <a:bodyPr>
            <a:normAutofit fontScale="77500" lnSpcReduction="20000"/>
          </a:bodyPr>
          <a:lstStyle/>
          <a:p>
            <a:r>
              <a:rPr lang="en-US" dirty="0"/>
              <a:t>Medical Surge to the ED will be a focus; can use simulated patients/ actors (must be simulated patients for at-risk groups); or functional.</a:t>
            </a:r>
          </a:p>
          <a:p>
            <a:pPr lvl="1"/>
            <a:r>
              <a:rPr lang="en-US" dirty="0"/>
              <a:t>If will use simulated patient actors, consider contacting agencies now. Figure at least 20% of average ED volume.</a:t>
            </a:r>
          </a:p>
          <a:p>
            <a:pPr lvl="1"/>
            <a:r>
              <a:rPr lang="en-US" dirty="0"/>
              <a:t>Patient profiles are available.</a:t>
            </a:r>
          </a:p>
          <a:p>
            <a:pPr lvl="1"/>
            <a:endParaRPr lang="en-US" dirty="0"/>
          </a:p>
          <a:p>
            <a:r>
              <a:rPr lang="en-US" dirty="0"/>
              <a:t>Same objectives as WRECKIT; most activity will be conducted in the HCC</a:t>
            </a:r>
          </a:p>
          <a:p>
            <a:endParaRPr lang="en-US" dirty="0"/>
          </a:p>
          <a:p>
            <a:r>
              <a:rPr lang="en-US" dirty="0"/>
              <a:t>Deliverable Element of Completion is the AAR/IP</a:t>
            </a:r>
          </a:p>
        </p:txBody>
      </p:sp>
      <p:sp>
        <p:nvSpPr>
          <p:cNvPr id="4" name="Date Placeholder 3"/>
          <p:cNvSpPr>
            <a:spLocks noGrp="1"/>
          </p:cNvSpPr>
          <p:nvPr>
            <p:ph type="dt" sz="half" idx="10"/>
          </p:nvPr>
        </p:nvSpPr>
        <p:spPr/>
        <p:txBody>
          <a:bodyPr/>
          <a:lstStyle/>
          <a:p>
            <a:r>
              <a:rPr lang="en-US"/>
              <a:t>2/5/15</a:t>
            </a:r>
          </a:p>
        </p:txBody>
      </p:sp>
    </p:spTree>
    <p:extLst>
      <p:ext uri="{BB962C8B-B14F-4D97-AF65-F5344CB8AC3E}">
        <p14:creationId xmlns:p14="http://schemas.microsoft.com/office/powerpoint/2010/main" val="3506275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Now</a:t>
            </a:r>
          </a:p>
        </p:txBody>
      </p:sp>
      <p:sp>
        <p:nvSpPr>
          <p:cNvPr id="3" name="Content Placeholder 2"/>
          <p:cNvSpPr>
            <a:spLocks noGrp="1"/>
          </p:cNvSpPr>
          <p:nvPr>
            <p:ph idx="1"/>
          </p:nvPr>
        </p:nvSpPr>
        <p:spPr/>
        <p:txBody>
          <a:bodyPr>
            <a:normAutofit/>
          </a:bodyPr>
          <a:lstStyle/>
          <a:p>
            <a:r>
              <a:rPr lang="en-US" dirty="0"/>
              <a:t>Start recruiting Actors, if needed </a:t>
            </a:r>
          </a:p>
          <a:p>
            <a:pPr lvl="1"/>
            <a:r>
              <a:rPr lang="en-US" i="1" dirty="0"/>
              <a:t>At least for at-risk group representation</a:t>
            </a:r>
          </a:p>
          <a:p>
            <a:r>
              <a:rPr lang="en-US" dirty="0"/>
              <a:t>Identify Controller(s)/ Evaluators</a:t>
            </a:r>
          </a:p>
          <a:p>
            <a:r>
              <a:rPr lang="en-US" dirty="0"/>
              <a:t>Identify C/</a:t>
            </a:r>
            <a:r>
              <a:rPr lang="en-US" dirty="0" err="1"/>
              <a:t>Es</a:t>
            </a:r>
            <a:r>
              <a:rPr lang="en-US" dirty="0"/>
              <a:t> who need (</a:t>
            </a:r>
            <a:r>
              <a:rPr lang="en-US" dirty="0" err="1"/>
              <a:t>voucherable</a:t>
            </a:r>
            <a:r>
              <a:rPr lang="en-US"/>
              <a:t>) </a:t>
            </a:r>
            <a:r>
              <a:rPr lang="en-US" dirty="0"/>
              <a:t>HSEEP training </a:t>
            </a:r>
          </a:p>
          <a:p>
            <a:r>
              <a:rPr lang="en-US" dirty="0"/>
              <a:t>Brief on the exercise internally</a:t>
            </a:r>
          </a:p>
          <a:p>
            <a:endParaRPr lang="en-US" dirty="0"/>
          </a:p>
          <a:p>
            <a:endParaRPr lang="en-US" dirty="0"/>
          </a:p>
        </p:txBody>
      </p:sp>
      <p:sp>
        <p:nvSpPr>
          <p:cNvPr id="4" name="Date Placeholder 3"/>
          <p:cNvSpPr>
            <a:spLocks noGrp="1"/>
          </p:cNvSpPr>
          <p:nvPr>
            <p:ph type="dt" sz="half" idx="10"/>
          </p:nvPr>
        </p:nvSpPr>
        <p:spPr/>
        <p:txBody>
          <a:bodyPr/>
          <a:lstStyle/>
          <a:p>
            <a:r>
              <a:rPr lang="en-US"/>
              <a:t>2/5/15</a:t>
            </a:r>
          </a:p>
        </p:txBody>
      </p:sp>
    </p:spTree>
    <p:extLst>
      <p:ext uri="{BB962C8B-B14F-4D97-AF65-F5344CB8AC3E}">
        <p14:creationId xmlns:p14="http://schemas.microsoft.com/office/powerpoint/2010/main" val="2089670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Information</a:t>
            </a:r>
          </a:p>
        </p:txBody>
      </p:sp>
      <p:sp>
        <p:nvSpPr>
          <p:cNvPr id="3" name="Content Placeholder 2"/>
          <p:cNvSpPr>
            <a:spLocks noGrp="1"/>
          </p:cNvSpPr>
          <p:nvPr>
            <p:ph idx="1"/>
          </p:nvPr>
        </p:nvSpPr>
        <p:spPr/>
        <p:txBody>
          <a:bodyPr>
            <a:normAutofit lnSpcReduction="10000"/>
          </a:bodyPr>
          <a:lstStyle/>
          <a:p>
            <a:r>
              <a:rPr lang="en-US" dirty="0"/>
              <a:t>Expecting more information on:</a:t>
            </a:r>
          </a:p>
          <a:p>
            <a:pPr lvl="1"/>
            <a:r>
              <a:rPr lang="en-US" dirty="0"/>
              <a:t>What types of data will be provided; there will be injects from </a:t>
            </a:r>
            <a:r>
              <a:rPr lang="en-US" dirty="0" err="1"/>
              <a:t>Menands</a:t>
            </a:r>
            <a:r>
              <a:rPr lang="en-US" dirty="0"/>
              <a:t>.</a:t>
            </a:r>
          </a:p>
          <a:p>
            <a:pPr lvl="1"/>
            <a:r>
              <a:rPr lang="en-US" dirty="0"/>
              <a:t>Injects and expectations for interactive play between agencies, </a:t>
            </a:r>
            <a:r>
              <a:rPr lang="en-US" dirty="0" err="1"/>
              <a:t>ie</a:t>
            </a:r>
            <a:r>
              <a:rPr lang="en-US" dirty="0"/>
              <a:t>, LHDs</a:t>
            </a:r>
          </a:p>
          <a:p>
            <a:r>
              <a:rPr lang="en-US" dirty="0"/>
              <a:t>Considering an exercise between LHDs and hospitals of the SNS request process</a:t>
            </a:r>
          </a:p>
          <a:p>
            <a:endParaRPr lang="en-US" dirty="0"/>
          </a:p>
        </p:txBody>
      </p:sp>
      <p:sp>
        <p:nvSpPr>
          <p:cNvPr id="4" name="Date Placeholder 3"/>
          <p:cNvSpPr>
            <a:spLocks noGrp="1"/>
          </p:cNvSpPr>
          <p:nvPr>
            <p:ph type="dt" sz="half" idx="10"/>
          </p:nvPr>
        </p:nvSpPr>
        <p:spPr/>
        <p:txBody>
          <a:bodyPr/>
          <a:lstStyle/>
          <a:p>
            <a:r>
              <a:rPr lang="en-US"/>
              <a:t>2/5/15</a:t>
            </a:r>
          </a:p>
        </p:txBody>
      </p:sp>
    </p:spTree>
    <p:extLst>
      <p:ext uri="{BB962C8B-B14F-4D97-AF65-F5344CB8AC3E}">
        <p14:creationId xmlns:p14="http://schemas.microsoft.com/office/powerpoint/2010/main" val="26587864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5687" y="1054460"/>
            <a:ext cx="2220382" cy="2413459"/>
          </a:xfrm>
          <a:prstGeom prst="rect">
            <a:avLst/>
          </a:prstGeom>
        </p:spPr>
      </p:pic>
    </p:spTree>
    <p:extLst>
      <p:ext uri="{BB962C8B-B14F-4D97-AF65-F5344CB8AC3E}">
        <p14:creationId xmlns:p14="http://schemas.microsoft.com/office/powerpoint/2010/main" val="2876934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a:solidFill>
                  <a:srgbClr val="002D73"/>
                </a:solidFill>
              </a:rPr>
              <a:t>OUREx</a:t>
            </a:r>
            <a:r>
              <a:rPr lang="en-US" sz="3600" b="1" dirty="0">
                <a:solidFill>
                  <a:srgbClr val="002D73"/>
                </a:solidFill>
              </a:rPr>
              <a:t> Exercise Play Timeline</a:t>
            </a:r>
          </a:p>
        </p:txBody>
      </p:sp>
      <p:sp>
        <p:nvSpPr>
          <p:cNvPr id="3" name="Content Placeholder 2"/>
          <p:cNvSpPr>
            <a:spLocks noGrp="1"/>
          </p:cNvSpPr>
          <p:nvPr>
            <p:ph idx="1"/>
          </p:nvPr>
        </p:nvSpPr>
        <p:spPr>
          <a:xfrm>
            <a:off x="457200" y="1063624"/>
            <a:ext cx="8229600" cy="4790421"/>
          </a:xfrm>
        </p:spPr>
        <p:txBody>
          <a:bodyPr>
            <a:normAutofit fontScale="55000" lnSpcReduction="20000"/>
          </a:bodyPr>
          <a:lstStyle/>
          <a:p>
            <a:pPr marL="457200" lvl="1" indent="0">
              <a:buNone/>
            </a:pPr>
            <a:endParaRPr lang="en-US" sz="2900" dirty="0">
              <a:solidFill>
                <a:srgbClr val="002D73"/>
              </a:solidFill>
            </a:endParaRPr>
          </a:p>
          <a:p>
            <a:r>
              <a:rPr lang="en-US" sz="4500" b="1" dirty="0">
                <a:solidFill>
                  <a:srgbClr val="002D73"/>
                </a:solidFill>
              </a:rPr>
              <a:t>Dates of Exercises</a:t>
            </a:r>
          </a:p>
          <a:p>
            <a:pPr lvl="1"/>
            <a:r>
              <a:rPr lang="en-US" sz="4000" dirty="0">
                <a:solidFill>
                  <a:srgbClr val="002D73"/>
                </a:solidFill>
              </a:rPr>
              <a:t>The exercise will span 7 work days:</a:t>
            </a:r>
          </a:p>
          <a:p>
            <a:pPr lvl="2"/>
            <a:r>
              <a:rPr lang="en-US" sz="4000" dirty="0">
                <a:solidFill>
                  <a:srgbClr val="002D73"/>
                </a:solidFill>
              </a:rPr>
              <a:t>2/27/17		Long Island</a:t>
            </a:r>
          </a:p>
          <a:p>
            <a:pPr lvl="2"/>
            <a:r>
              <a:rPr lang="en-US" sz="4000" dirty="0">
                <a:solidFill>
                  <a:srgbClr val="002D73"/>
                </a:solidFill>
              </a:rPr>
              <a:t>2/28/17		Lower Hudson Valley</a:t>
            </a:r>
          </a:p>
          <a:p>
            <a:pPr lvl="2"/>
            <a:r>
              <a:rPr lang="en-US" sz="4000" dirty="0">
                <a:solidFill>
                  <a:srgbClr val="002D73"/>
                </a:solidFill>
              </a:rPr>
              <a:t>3/1/17		Capital District</a:t>
            </a:r>
          </a:p>
          <a:p>
            <a:pPr lvl="2"/>
            <a:r>
              <a:rPr lang="en-US" sz="4000" dirty="0">
                <a:solidFill>
                  <a:srgbClr val="002D73"/>
                </a:solidFill>
              </a:rPr>
              <a:t>3/2/17		North Country</a:t>
            </a:r>
          </a:p>
          <a:p>
            <a:pPr lvl="2"/>
            <a:r>
              <a:rPr lang="en-US" sz="4000" dirty="0">
                <a:solidFill>
                  <a:srgbClr val="002D73"/>
                </a:solidFill>
              </a:rPr>
              <a:t>3/6/17		Central New York (South and East)</a:t>
            </a:r>
          </a:p>
          <a:p>
            <a:pPr lvl="2"/>
            <a:r>
              <a:rPr lang="en-US" sz="4000" dirty="0">
                <a:solidFill>
                  <a:srgbClr val="002D73"/>
                </a:solidFill>
              </a:rPr>
              <a:t>3/7/17		Central New York (North and West)</a:t>
            </a:r>
          </a:p>
          <a:p>
            <a:pPr lvl="2"/>
            <a:r>
              <a:rPr lang="en-US" sz="4000" b="1" dirty="0">
                <a:solidFill>
                  <a:srgbClr val="002D73"/>
                </a:solidFill>
              </a:rPr>
              <a:t>3/8/17		Western New York</a:t>
            </a:r>
          </a:p>
          <a:p>
            <a:pPr marL="457200" lvl="1" indent="0">
              <a:buNone/>
            </a:pPr>
            <a:endParaRPr lang="en-US" sz="3800" dirty="0"/>
          </a:p>
          <a:p>
            <a:pPr marL="0" indent="0">
              <a:buNone/>
            </a:pPr>
            <a:r>
              <a:rPr lang="en-US" sz="2600" dirty="0"/>
              <a:t> </a:t>
            </a:r>
          </a:p>
        </p:txBody>
      </p:sp>
    </p:spTree>
    <p:extLst>
      <p:ext uri="{BB962C8B-B14F-4D97-AF65-F5344CB8AC3E}">
        <p14:creationId xmlns:p14="http://schemas.microsoft.com/office/powerpoint/2010/main" val="2079047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3">
                                            <p:txEl>
                                              <p:pRg st="9" end="9"/>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4775"/>
            <a:ext cx="8229600" cy="857250"/>
          </a:xfrm>
        </p:spPr>
        <p:txBody>
          <a:bodyPr>
            <a:normAutofit/>
          </a:bodyPr>
          <a:lstStyle/>
          <a:p>
            <a:pPr algn="l"/>
            <a:r>
              <a:rPr lang="en-US" sz="3200" b="1" dirty="0" err="1">
                <a:solidFill>
                  <a:srgbClr val="002D73"/>
                </a:solidFill>
                <a:latin typeface="+mn-lt"/>
              </a:rPr>
              <a:t>OUREx</a:t>
            </a:r>
            <a:r>
              <a:rPr lang="en-US" sz="3200" b="1" dirty="0">
                <a:solidFill>
                  <a:srgbClr val="002D73"/>
                </a:solidFill>
                <a:latin typeface="+mn-lt"/>
              </a:rPr>
              <a:t> Important Dates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482655460"/>
              </p:ext>
            </p:extLst>
          </p:nvPr>
        </p:nvGraphicFramePr>
        <p:xfrm>
          <a:off x="101601" y="764396"/>
          <a:ext cx="8971280" cy="4315604"/>
        </p:xfrm>
        <a:graphic>
          <a:graphicData uri="http://schemas.openxmlformats.org/drawingml/2006/table">
            <a:tbl>
              <a:tblPr firstRow="1" bandRow="1">
                <a:tableStyleId>{5C22544A-7EE6-4342-B048-85BDC9FD1C3A}</a:tableStyleId>
              </a:tblPr>
              <a:tblGrid>
                <a:gridCol w="2285630">
                  <a:extLst>
                    <a:ext uri="{9D8B030D-6E8A-4147-A177-3AD203B41FA5}">
                      <a16:colId xmlns:a16="http://schemas.microsoft.com/office/drawing/2014/main" xmlns="" val="20000"/>
                    </a:ext>
                  </a:extLst>
                </a:gridCol>
                <a:gridCol w="2285630">
                  <a:extLst>
                    <a:ext uri="{9D8B030D-6E8A-4147-A177-3AD203B41FA5}">
                      <a16:colId xmlns:a16="http://schemas.microsoft.com/office/drawing/2014/main" xmlns="" val="20001"/>
                    </a:ext>
                  </a:extLst>
                </a:gridCol>
                <a:gridCol w="2285630">
                  <a:extLst>
                    <a:ext uri="{9D8B030D-6E8A-4147-A177-3AD203B41FA5}">
                      <a16:colId xmlns:a16="http://schemas.microsoft.com/office/drawing/2014/main" xmlns="" val="20002"/>
                    </a:ext>
                  </a:extLst>
                </a:gridCol>
                <a:gridCol w="2114390">
                  <a:extLst>
                    <a:ext uri="{9D8B030D-6E8A-4147-A177-3AD203B41FA5}">
                      <a16:colId xmlns:a16="http://schemas.microsoft.com/office/drawing/2014/main" xmlns="" val="20003"/>
                    </a:ext>
                  </a:extLst>
                </a:gridCol>
              </a:tblGrid>
              <a:tr h="392648">
                <a:tc>
                  <a:txBody>
                    <a:bodyPr/>
                    <a:lstStyle/>
                    <a:p>
                      <a:pPr algn="ctr"/>
                      <a:r>
                        <a:rPr lang="en-US" sz="1400" dirty="0"/>
                        <a:t>Date</a:t>
                      </a:r>
                    </a:p>
                  </a:txBody>
                  <a:tcPr>
                    <a:solidFill>
                      <a:srgbClr val="002D73"/>
                    </a:solidFill>
                  </a:tcPr>
                </a:tc>
                <a:tc>
                  <a:txBody>
                    <a:bodyPr/>
                    <a:lstStyle/>
                    <a:p>
                      <a:pPr algn="ctr"/>
                      <a:r>
                        <a:rPr lang="en-US" sz="1400" dirty="0">
                          <a:solidFill>
                            <a:srgbClr val="002D73"/>
                          </a:solidFill>
                        </a:rPr>
                        <a:t>Subject</a:t>
                      </a:r>
                    </a:p>
                  </a:txBody>
                  <a:tcPr>
                    <a:solidFill>
                      <a:schemeClr val="tx2">
                        <a:lumMod val="20000"/>
                        <a:lumOff val="80000"/>
                      </a:schemeClr>
                    </a:solidFill>
                  </a:tcPr>
                </a:tc>
                <a:tc>
                  <a:txBody>
                    <a:bodyPr/>
                    <a:lstStyle/>
                    <a:p>
                      <a:pPr algn="ctr"/>
                      <a:r>
                        <a:rPr lang="en-US" sz="1400" dirty="0">
                          <a:solidFill>
                            <a:srgbClr val="002D73"/>
                          </a:solidFill>
                        </a:rPr>
                        <a:t>Time</a:t>
                      </a:r>
                    </a:p>
                  </a:txBody>
                  <a:tcPr>
                    <a:solidFill>
                      <a:schemeClr val="tx2">
                        <a:lumMod val="20000"/>
                        <a:lumOff val="80000"/>
                      </a:schemeClr>
                    </a:solidFill>
                  </a:tcPr>
                </a:tc>
                <a:tc>
                  <a:txBody>
                    <a:bodyPr/>
                    <a:lstStyle/>
                    <a:p>
                      <a:pPr algn="ctr"/>
                      <a:r>
                        <a:rPr lang="en-US" sz="1400" dirty="0">
                          <a:solidFill>
                            <a:srgbClr val="002D73"/>
                          </a:solidFill>
                        </a:rPr>
                        <a:t>Location</a:t>
                      </a:r>
                    </a:p>
                  </a:txBody>
                  <a:tcPr>
                    <a:solidFill>
                      <a:schemeClr val="tx2">
                        <a:lumMod val="20000"/>
                        <a:lumOff val="80000"/>
                      </a:schemeClr>
                    </a:solidFill>
                  </a:tcPr>
                </a:tc>
                <a:extLst>
                  <a:ext uri="{0D108BD9-81ED-4DB2-BD59-A6C34878D82A}">
                    <a16:rowId xmlns:a16="http://schemas.microsoft.com/office/drawing/2014/main" xmlns="" val="10000"/>
                  </a:ext>
                </a:extLst>
              </a:tr>
              <a:tr h="620956">
                <a:tc>
                  <a:txBody>
                    <a:bodyPr/>
                    <a:lstStyle/>
                    <a:p>
                      <a:pPr algn="ctr"/>
                      <a:r>
                        <a:rPr lang="en-US" sz="1500" b="1" dirty="0">
                          <a:solidFill>
                            <a:schemeClr val="bg1"/>
                          </a:solidFill>
                        </a:rPr>
                        <a:t>December 8,</a:t>
                      </a:r>
                      <a:r>
                        <a:rPr lang="en-US" sz="1500" b="1" baseline="0" dirty="0">
                          <a:solidFill>
                            <a:schemeClr val="bg1"/>
                          </a:solidFill>
                        </a:rPr>
                        <a:t> 2017</a:t>
                      </a:r>
                      <a:endParaRPr lang="en-US" sz="1500" b="1" dirty="0">
                        <a:solidFill>
                          <a:schemeClr val="bg1"/>
                        </a:solidFill>
                      </a:endParaRPr>
                    </a:p>
                  </a:txBody>
                  <a:tcPr anchor="ctr">
                    <a:solidFill>
                      <a:srgbClr val="002D73"/>
                    </a:solidFill>
                  </a:tcPr>
                </a:tc>
                <a:tc>
                  <a:txBody>
                    <a:bodyPr/>
                    <a:lstStyle/>
                    <a:p>
                      <a:pPr algn="ctr"/>
                      <a:r>
                        <a:rPr lang="en-US" sz="1500" b="1" dirty="0">
                          <a:solidFill>
                            <a:srgbClr val="002D73"/>
                          </a:solidFill>
                        </a:rPr>
                        <a:t>Hospital Planning Webinar</a:t>
                      </a:r>
                    </a:p>
                  </a:txBody>
                  <a:tcPr>
                    <a:solidFill>
                      <a:schemeClr val="tx2">
                        <a:lumMod val="20000"/>
                        <a:lumOff val="80000"/>
                      </a:schemeClr>
                    </a:solidFill>
                  </a:tcPr>
                </a:tc>
                <a:tc>
                  <a:txBody>
                    <a:bodyPr/>
                    <a:lstStyle/>
                    <a:p>
                      <a:pPr algn="ctr"/>
                      <a:r>
                        <a:rPr lang="en-US" sz="1500" b="1" dirty="0">
                          <a:solidFill>
                            <a:srgbClr val="002D73"/>
                          </a:solidFill>
                        </a:rPr>
                        <a:t>12:30PM – 2:00PM</a:t>
                      </a:r>
                    </a:p>
                  </a:txBody>
                  <a:tcP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baseline="0" dirty="0">
                          <a:solidFill>
                            <a:srgbClr val="002D73"/>
                          </a:solidFill>
                        </a:rPr>
                        <a:t>Webinar</a:t>
                      </a:r>
                    </a:p>
                    <a:p>
                      <a:pPr algn="ctr"/>
                      <a:endParaRPr lang="en-US" sz="1500" b="1" baseline="0" dirty="0">
                        <a:solidFill>
                          <a:srgbClr val="002D73"/>
                        </a:solidFill>
                      </a:endParaRPr>
                    </a:p>
                  </a:txBody>
                  <a:tcPr>
                    <a:solidFill>
                      <a:schemeClr val="tx2">
                        <a:lumMod val="20000"/>
                        <a:lumOff val="80000"/>
                      </a:schemeClr>
                    </a:solidFill>
                  </a:tcPr>
                </a:tc>
                <a:extLst>
                  <a:ext uri="{0D108BD9-81ED-4DB2-BD59-A6C34878D82A}">
                    <a16:rowId xmlns:a16="http://schemas.microsoft.com/office/drawing/2014/main" xmlns="" val="676160612"/>
                  </a:ext>
                </a:extLst>
              </a:tr>
              <a:tr h="497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dirty="0">
                          <a:solidFill>
                            <a:schemeClr val="bg1"/>
                          </a:solidFill>
                        </a:rPr>
                        <a:t>January 4,</a:t>
                      </a:r>
                      <a:r>
                        <a:rPr lang="en-US" sz="1500" b="1" baseline="0" dirty="0">
                          <a:solidFill>
                            <a:schemeClr val="bg1"/>
                          </a:solidFill>
                        </a:rPr>
                        <a:t> 2017</a:t>
                      </a:r>
                      <a:endParaRPr lang="en-US" sz="1500" b="1" dirty="0">
                        <a:solidFill>
                          <a:schemeClr val="bg1"/>
                        </a:solidFill>
                      </a:endParaRPr>
                    </a:p>
                  </a:txBody>
                  <a:tcPr anchor="ctr">
                    <a:solidFill>
                      <a:srgbClr val="002D73"/>
                    </a:solidFill>
                  </a:tcPr>
                </a:tc>
                <a:tc>
                  <a:txBody>
                    <a:bodyPr/>
                    <a:lstStyle/>
                    <a:p>
                      <a:pPr algn="ctr"/>
                      <a:r>
                        <a:rPr lang="en-US" sz="1500" b="1" dirty="0">
                          <a:solidFill>
                            <a:srgbClr val="002D73"/>
                          </a:solidFill>
                        </a:rPr>
                        <a:t>LHD NPI Planning Webinar</a:t>
                      </a:r>
                    </a:p>
                  </a:txBody>
                  <a:tcPr>
                    <a:solidFill>
                      <a:schemeClr val="tx2">
                        <a:lumMod val="20000"/>
                        <a:lumOff val="80000"/>
                      </a:schemeClr>
                    </a:solidFill>
                  </a:tcPr>
                </a:tc>
                <a:tc>
                  <a:txBody>
                    <a:bodyPr/>
                    <a:lstStyle/>
                    <a:p>
                      <a:pPr algn="ctr"/>
                      <a:r>
                        <a:rPr lang="en-US" sz="1500" b="1" dirty="0">
                          <a:solidFill>
                            <a:srgbClr val="002D73"/>
                          </a:solidFill>
                        </a:rPr>
                        <a:t>12:00PM – 1:00PM</a:t>
                      </a:r>
                    </a:p>
                  </a:txBody>
                  <a:tcP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baseline="0" dirty="0">
                          <a:solidFill>
                            <a:srgbClr val="002D73"/>
                          </a:solidFill>
                        </a:rPr>
                        <a:t>Webinar</a:t>
                      </a:r>
                    </a:p>
                    <a:p>
                      <a:pPr algn="ctr"/>
                      <a:endParaRPr lang="en-US" sz="1500" b="1" baseline="0" dirty="0">
                        <a:solidFill>
                          <a:srgbClr val="002D73"/>
                        </a:solidFill>
                      </a:endParaRPr>
                    </a:p>
                  </a:txBody>
                  <a:tcPr>
                    <a:solidFill>
                      <a:schemeClr val="tx2">
                        <a:lumMod val="20000"/>
                        <a:lumOff val="80000"/>
                      </a:schemeClr>
                    </a:solidFill>
                  </a:tcPr>
                </a:tc>
                <a:extLst>
                  <a:ext uri="{0D108BD9-81ED-4DB2-BD59-A6C34878D82A}">
                    <a16:rowId xmlns:a16="http://schemas.microsoft.com/office/drawing/2014/main" xmlns="" val="1774761034"/>
                  </a:ext>
                </a:extLst>
              </a:tr>
              <a:tr h="548640">
                <a:tc>
                  <a:txBody>
                    <a:bodyPr/>
                    <a:lstStyle/>
                    <a:p>
                      <a:pPr algn="ctr"/>
                      <a:r>
                        <a:rPr lang="en-US" sz="1500" b="1" dirty="0">
                          <a:solidFill>
                            <a:schemeClr val="bg1"/>
                          </a:solidFill>
                        </a:rPr>
                        <a:t>February 13,</a:t>
                      </a:r>
                      <a:r>
                        <a:rPr lang="en-US" sz="1500" b="1" baseline="0" dirty="0">
                          <a:solidFill>
                            <a:schemeClr val="bg1"/>
                          </a:solidFill>
                        </a:rPr>
                        <a:t> 2017</a:t>
                      </a:r>
                      <a:endParaRPr lang="en-US" sz="1500" b="1" dirty="0">
                        <a:solidFill>
                          <a:schemeClr val="bg1"/>
                        </a:solidFill>
                      </a:endParaRPr>
                    </a:p>
                  </a:txBody>
                  <a:tcPr anchor="ctr">
                    <a:solidFill>
                      <a:srgbClr val="002D73"/>
                    </a:solidFill>
                  </a:tcPr>
                </a:tc>
                <a:tc>
                  <a:txBody>
                    <a:bodyPr/>
                    <a:lstStyle/>
                    <a:p>
                      <a:pPr algn="ctr"/>
                      <a:r>
                        <a:rPr lang="en-US" sz="1500" b="1" dirty="0">
                          <a:solidFill>
                            <a:srgbClr val="002D73"/>
                          </a:solidFill>
                        </a:rPr>
                        <a:t>C/E Briefing</a:t>
                      </a:r>
                    </a:p>
                    <a:p>
                      <a:pPr algn="ctr"/>
                      <a:r>
                        <a:rPr lang="en-US" sz="1500" b="1" dirty="0">
                          <a:solidFill>
                            <a:srgbClr val="002D73"/>
                          </a:solidFill>
                        </a:rPr>
                        <a:t>LHD – PODs</a:t>
                      </a:r>
                    </a:p>
                  </a:txBody>
                  <a:tcPr>
                    <a:solidFill>
                      <a:schemeClr val="tx2">
                        <a:lumMod val="20000"/>
                        <a:lumOff val="80000"/>
                      </a:schemeClr>
                    </a:solidFill>
                  </a:tcPr>
                </a:tc>
                <a:tc>
                  <a:txBody>
                    <a:bodyPr/>
                    <a:lstStyle/>
                    <a:p>
                      <a:pPr algn="ctr"/>
                      <a:r>
                        <a:rPr lang="en-US" sz="1500" b="1" dirty="0">
                          <a:solidFill>
                            <a:srgbClr val="002D73"/>
                          </a:solidFill>
                        </a:rPr>
                        <a:t>10:00AM – 11:30AM</a:t>
                      </a:r>
                    </a:p>
                    <a:p>
                      <a:pPr algn="ctr"/>
                      <a:endParaRPr lang="en-US" sz="1500" b="1" dirty="0">
                        <a:solidFill>
                          <a:srgbClr val="002D73"/>
                        </a:solidFill>
                      </a:endParaRPr>
                    </a:p>
                  </a:txBody>
                  <a:tcPr>
                    <a:solidFill>
                      <a:schemeClr val="tx2">
                        <a:lumMod val="20000"/>
                        <a:lumOff val="80000"/>
                      </a:schemeClr>
                    </a:solidFill>
                  </a:tcPr>
                </a:tc>
                <a:tc>
                  <a:txBody>
                    <a:bodyPr/>
                    <a:lstStyle/>
                    <a:p>
                      <a:pPr algn="ctr"/>
                      <a:r>
                        <a:rPr lang="en-US" sz="1500" b="1" baseline="0" dirty="0">
                          <a:solidFill>
                            <a:srgbClr val="002D73"/>
                          </a:solidFill>
                        </a:rPr>
                        <a:t>Webinar</a:t>
                      </a:r>
                    </a:p>
                    <a:p>
                      <a:pPr algn="ctr"/>
                      <a:endParaRPr lang="en-US" sz="1500" b="1" baseline="0" dirty="0">
                        <a:solidFill>
                          <a:srgbClr val="002D73"/>
                        </a:solidFill>
                      </a:endParaRPr>
                    </a:p>
                  </a:txBody>
                  <a:tcPr>
                    <a:solidFill>
                      <a:schemeClr val="tx2">
                        <a:lumMod val="20000"/>
                        <a:lumOff val="80000"/>
                      </a:schemeClr>
                    </a:solidFill>
                  </a:tcPr>
                </a:tc>
                <a:extLst>
                  <a:ext uri="{0D108BD9-81ED-4DB2-BD59-A6C34878D82A}">
                    <a16:rowId xmlns:a16="http://schemas.microsoft.com/office/drawing/2014/main" xmlns="" val="10001"/>
                  </a:ext>
                </a:extLst>
              </a:tr>
              <a:tr h="50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dirty="0">
                          <a:solidFill>
                            <a:schemeClr val="bg1"/>
                          </a:solidFill>
                        </a:rPr>
                        <a:t>February 13,</a:t>
                      </a:r>
                      <a:r>
                        <a:rPr lang="en-US" sz="1500" b="1" baseline="0" dirty="0">
                          <a:solidFill>
                            <a:schemeClr val="bg1"/>
                          </a:solidFill>
                        </a:rPr>
                        <a:t> 2017</a:t>
                      </a:r>
                      <a:endParaRPr lang="en-US" sz="1500" b="1" dirty="0">
                        <a:solidFill>
                          <a:schemeClr val="bg1"/>
                        </a:solidFill>
                      </a:endParaRPr>
                    </a:p>
                  </a:txBody>
                  <a:tcPr anchor="ctr">
                    <a:solidFill>
                      <a:srgbClr val="002D73"/>
                    </a:solidFill>
                  </a:tcPr>
                </a:tc>
                <a:tc>
                  <a:txBody>
                    <a:bodyPr/>
                    <a:lstStyle/>
                    <a:p>
                      <a:pPr algn="ctr"/>
                      <a:r>
                        <a:rPr lang="en-US" sz="1500" b="1" dirty="0">
                          <a:solidFill>
                            <a:srgbClr val="002D73"/>
                          </a:solidFill>
                        </a:rPr>
                        <a:t>C/E Briefing</a:t>
                      </a:r>
                    </a:p>
                    <a:p>
                      <a:pPr algn="ctr"/>
                      <a:r>
                        <a:rPr lang="en-US" sz="1500" b="1" dirty="0">
                          <a:solidFill>
                            <a:srgbClr val="002D73"/>
                          </a:solidFill>
                        </a:rPr>
                        <a:t>LHD - NPIs</a:t>
                      </a:r>
                    </a:p>
                  </a:txBody>
                  <a:tcP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dirty="0">
                          <a:solidFill>
                            <a:srgbClr val="002D73"/>
                          </a:solidFill>
                        </a:rPr>
                        <a:t>1:00PM – 2:30PM</a:t>
                      </a:r>
                    </a:p>
                    <a:p>
                      <a:pPr algn="ctr"/>
                      <a:endParaRPr lang="en-US" sz="1500" b="1" dirty="0">
                        <a:solidFill>
                          <a:srgbClr val="002D73"/>
                        </a:solidFill>
                      </a:endParaRPr>
                    </a:p>
                  </a:txBody>
                  <a:tcP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baseline="0" dirty="0">
                          <a:solidFill>
                            <a:srgbClr val="002D73"/>
                          </a:solidFill>
                        </a:rPr>
                        <a:t>Webinar</a:t>
                      </a:r>
                      <a:endParaRPr lang="en-US" sz="1500" b="1" dirty="0">
                        <a:solidFill>
                          <a:srgbClr val="002D73"/>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500" b="1" dirty="0">
                        <a:solidFill>
                          <a:srgbClr val="002D73"/>
                        </a:solidFill>
                      </a:endParaRPr>
                    </a:p>
                  </a:txBody>
                  <a:tcPr>
                    <a:solidFill>
                      <a:schemeClr val="tx2">
                        <a:lumMod val="20000"/>
                        <a:lumOff val="80000"/>
                      </a:schemeClr>
                    </a:solidFill>
                  </a:tcPr>
                </a:tc>
                <a:extLst>
                  <a:ext uri="{0D108BD9-81ED-4DB2-BD59-A6C34878D82A}">
                    <a16:rowId xmlns:a16="http://schemas.microsoft.com/office/drawing/2014/main" xmlns="" val="10002"/>
                  </a:ext>
                </a:extLst>
              </a:tr>
              <a:tr h="5181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dirty="0">
                          <a:solidFill>
                            <a:schemeClr val="bg1"/>
                          </a:solidFill>
                        </a:rPr>
                        <a:t>February 15, 2017</a:t>
                      </a:r>
                      <a:endParaRPr lang="en-US" sz="1500" b="1" dirty="0">
                        <a:solidFill>
                          <a:srgbClr val="FF0000"/>
                        </a:solidFill>
                      </a:endParaRPr>
                    </a:p>
                  </a:txBody>
                  <a:tcPr anchor="ctr">
                    <a:solidFill>
                      <a:srgbClr val="002D73"/>
                    </a:solidFill>
                  </a:tcPr>
                </a:tc>
                <a:tc>
                  <a:txBody>
                    <a:bodyPr/>
                    <a:lstStyle/>
                    <a:p>
                      <a:pPr algn="ctr"/>
                      <a:r>
                        <a:rPr lang="en-US" sz="1500" b="1" dirty="0">
                          <a:solidFill>
                            <a:srgbClr val="002D73"/>
                          </a:solidFill>
                        </a:rPr>
                        <a:t>C/E Briefing</a:t>
                      </a:r>
                      <a:r>
                        <a:rPr lang="en-US" sz="1500" b="1" baseline="0" dirty="0">
                          <a:solidFill>
                            <a:srgbClr val="002D73"/>
                          </a:solidFill>
                        </a:rPr>
                        <a:t> </a:t>
                      </a:r>
                    </a:p>
                    <a:p>
                      <a:pPr algn="ctr"/>
                      <a:r>
                        <a:rPr lang="en-US" sz="1500" b="1" baseline="0" dirty="0">
                          <a:solidFill>
                            <a:srgbClr val="002D73"/>
                          </a:solidFill>
                        </a:rPr>
                        <a:t>Hospitals</a:t>
                      </a:r>
                      <a:endParaRPr lang="en-US" sz="1500" b="1" dirty="0">
                        <a:solidFill>
                          <a:srgbClr val="002D73"/>
                        </a:solidFill>
                      </a:endParaRPr>
                    </a:p>
                  </a:txBody>
                  <a:tcP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dirty="0">
                          <a:solidFill>
                            <a:srgbClr val="002D73"/>
                          </a:solidFill>
                        </a:rPr>
                        <a:t>10:30AM – 12:00PM</a:t>
                      </a:r>
                    </a:p>
                  </a:txBody>
                  <a:tcP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baseline="0" dirty="0">
                          <a:solidFill>
                            <a:srgbClr val="002D73"/>
                          </a:solidFill>
                        </a:rPr>
                        <a:t>Webinar</a:t>
                      </a:r>
                      <a:endParaRPr lang="en-US" sz="1500" b="1" dirty="0">
                        <a:solidFill>
                          <a:srgbClr val="002D73"/>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500" b="1" dirty="0">
                        <a:solidFill>
                          <a:srgbClr val="002D73"/>
                        </a:solidFill>
                      </a:endParaRPr>
                    </a:p>
                  </a:txBody>
                  <a:tcPr>
                    <a:solidFill>
                      <a:schemeClr val="tx2">
                        <a:lumMod val="20000"/>
                        <a:lumOff val="80000"/>
                      </a:schemeClr>
                    </a:solidFill>
                  </a:tcPr>
                </a:tc>
                <a:extLst>
                  <a:ext uri="{0D108BD9-81ED-4DB2-BD59-A6C34878D82A}">
                    <a16:rowId xmlns:a16="http://schemas.microsoft.com/office/drawing/2014/main" xmlns="" val="1403352193"/>
                  </a:ext>
                </a:extLst>
              </a:tr>
              <a:tr h="518160">
                <a:tc>
                  <a:txBody>
                    <a:bodyPr/>
                    <a:lstStyle/>
                    <a:p>
                      <a:pPr algn="ctr"/>
                      <a:r>
                        <a:rPr lang="en-US" sz="1500" b="1" dirty="0">
                          <a:solidFill>
                            <a:schemeClr val="bg1"/>
                          </a:solidFill>
                        </a:rPr>
                        <a:t>February 15, 2017</a:t>
                      </a:r>
                    </a:p>
                  </a:txBody>
                  <a:tcPr anchor="ctr">
                    <a:solidFill>
                      <a:srgbClr val="002D73"/>
                    </a:solidFill>
                  </a:tcPr>
                </a:tc>
                <a:tc>
                  <a:txBody>
                    <a:bodyPr/>
                    <a:lstStyle/>
                    <a:p>
                      <a:pPr algn="ctr"/>
                      <a:r>
                        <a:rPr lang="en-US" sz="1500" b="1" dirty="0">
                          <a:solidFill>
                            <a:srgbClr val="002D73"/>
                          </a:solidFill>
                        </a:rPr>
                        <a:t>C/E Briefing</a:t>
                      </a:r>
                      <a:r>
                        <a:rPr lang="en-US" sz="1500" b="1" baseline="0" dirty="0">
                          <a:solidFill>
                            <a:srgbClr val="002D73"/>
                          </a:solidFill>
                        </a:rPr>
                        <a:t> </a:t>
                      </a:r>
                    </a:p>
                    <a:p>
                      <a:pPr algn="ctr"/>
                      <a:r>
                        <a:rPr lang="en-US" sz="1500" b="1" baseline="0" dirty="0">
                          <a:solidFill>
                            <a:srgbClr val="002D73"/>
                          </a:solidFill>
                        </a:rPr>
                        <a:t>Hospitals</a:t>
                      </a:r>
                      <a:endParaRPr lang="en-US" sz="1500" b="1" dirty="0">
                        <a:solidFill>
                          <a:srgbClr val="002D73"/>
                        </a:solidFill>
                      </a:endParaRPr>
                    </a:p>
                  </a:txBody>
                  <a:tcPr>
                    <a:solidFill>
                      <a:schemeClr val="tx2">
                        <a:lumMod val="20000"/>
                        <a:lumOff val="80000"/>
                      </a:schemeClr>
                    </a:solidFill>
                  </a:tcPr>
                </a:tc>
                <a:tc>
                  <a:txBody>
                    <a:bodyPr/>
                    <a:lstStyle/>
                    <a:p>
                      <a:pPr algn="ctr"/>
                      <a:r>
                        <a:rPr lang="en-US" sz="1500" b="1" dirty="0">
                          <a:solidFill>
                            <a:srgbClr val="002D73"/>
                          </a:solidFill>
                        </a:rPr>
                        <a:t>1:00PM – 2:00PM</a:t>
                      </a:r>
                    </a:p>
                  </a:txBody>
                  <a:tcP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baseline="0" dirty="0">
                          <a:solidFill>
                            <a:srgbClr val="002D73"/>
                          </a:solidFill>
                        </a:rPr>
                        <a:t>Webinar</a:t>
                      </a:r>
                      <a:endParaRPr lang="en-US" sz="1500" b="1" dirty="0">
                        <a:solidFill>
                          <a:srgbClr val="002D73"/>
                        </a:solidFill>
                      </a:endParaRPr>
                    </a:p>
                  </a:txBody>
                  <a:tcPr>
                    <a:solidFill>
                      <a:schemeClr val="tx2">
                        <a:lumMod val="20000"/>
                        <a:lumOff val="80000"/>
                      </a:schemeClr>
                    </a:solidFill>
                  </a:tcPr>
                </a:tc>
                <a:extLst>
                  <a:ext uri="{0D108BD9-81ED-4DB2-BD59-A6C34878D82A}">
                    <a16:rowId xmlns:a16="http://schemas.microsoft.com/office/drawing/2014/main" xmlns="" val="10003"/>
                  </a:ext>
                </a:extLst>
              </a:tr>
              <a:tr h="558800">
                <a:tc>
                  <a:txBody>
                    <a:bodyPr/>
                    <a:lstStyle/>
                    <a:p>
                      <a:pPr algn="ctr"/>
                      <a:r>
                        <a:rPr lang="en-US" sz="1500" b="1" dirty="0">
                          <a:solidFill>
                            <a:schemeClr val="bg1"/>
                          </a:solidFill>
                        </a:rPr>
                        <a:t>March 8, 2017</a:t>
                      </a:r>
                    </a:p>
                  </a:txBody>
                  <a:tcPr anchor="ctr">
                    <a:solidFill>
                      <a:srgbClr val="002D73"/>
                    </a:solidFill>
                  </a:tcPr>
                </a:tc>
                <a:tc>
                  <a:txBody>
                    <a:bodyPr/>
                    <a:lstStyle/>
                    <a:p>
                      <a:pPr algn="ctr"/>
                      <a:r>
                        <a:rPr lang="en-US" sz="1500" b="1" u="sng" dirty="0">
                          <a:solidFill>
                            <a:srgbClr val="002D73"/>
                          </a:solidFill>
                          <a:effectLst>
                            <a:outerShdw blurRad="38100" dist="38100" dir="2700000" algn="tl">
                              <a:srgbClr val="000000">
                                <a:alpha val="43137"/>
                              </a:srgbClr>
                            </a:outerShdw>
                          </a:effectLst>
                        </a:rPr>
                        <a:t>Western Region Exercise Day</a:t>
                      </a:r>
                    </a:p>
                  </a:txBody>
                  <a:tcPr>
                    <a:solidFill>
                      <a:schemeClr val="tx2">
                        <a:lumMod val="20000"/>
                        <a:lumOff val="80000"/>
                      </a:schemeClr>
                    </a:solidFill>
                  </a:tcPr>
                </a:tc>
                <a:tc>
                  <a:txBody>
                    <a:bodyPr/>
                    <a:lstStyle/>
                    <a:p>
                      <a:pPr algn="ctr"/>
                      <a:r>
                        <a:rPr lang="en-US" sz="1500" b="1" dirty="0">
                          <a:solidFill>
                            <a:srgbClr val="002D73"/>
                          </a:solidFill>
                        </a:rPr>
                        <a:t>HOC Open: 9:00AM – 1:00PM</a:t>
                      </a:r>
                    </a:p>
                  </a:txBody>
                  <a:tcPr>
                    <a:solidFill>
                      <a:schemeClr val="tx2">
                        <a:lumMod val="20000"/>
                        <a:lumOff val="80000"/>
                      </a:schemeClr>
                    </a:solidFill>
                  </a:tcPr>
                </a:tc>
                <a:tc>
                  <a:txBody>
                    <a:bodyPr/>
                    <a:lstStyle/>
                    <a:p>
                      <a:pPr algn="ctr"/>
                      <a:r>
                        <a:rPr lang="en-US" sz="1500" b="1" dirty="0">
                          <a:solidFill>
                            <a:srgbClr val="002D73"/>
                          </a:solidFill>
                        </a:rPr>
                        <a:t>At Facility or POD site</a:t>
                      </a:r>
                    </a:p>
                  </a:txBody>
                  <a:tcPr>
                    <a:solidFill>
                      <a:schemeClr val="tx2">
                        <a:lumMod val="20000"/>
                        <a:lumOff val="80000"/>
                      </a:schemeClr>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882347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a:solidFill>
                  <a:srgbClr val="002D73"/>
                </a:solidFill>
              </a:rPr>
              <a:t>Health-Related Exercise Locations</a:t>
            </a:r>
          </a:p>
        </p:txBody>
      </p:sp>
      <p:sp>
        <p:nvSpPr>
          <p:cNvPr id="3" name="Content Placeholder 2"/>
          <p:cNvSpPr>
            <a:spLocks noGrp="1"/>
          </p:cNvSpPr>
          <p:nvPr>
            <p:ph idx="1"/>
          </p:nvPr>
        </p:nvSpPr>
        <p:spPr/>
        <p:txBody>
          <a:bodyPr>
            <a:normAutofit/>
          </a:bodyPr>
          <a:lstStyle/>
          <a:p>
            <a:r>
              <a:rPr lang="en-US" sz="2400" dirty="0">
                <a:solidFill>
                  <a:srgbClr val="002D73"/>
                </a:solidFill>
              </a:rPr>
              <a:t>Western Region Local Health Departments </a:t>
            </a:r>
          </a:p>
          <a:p>
            <a:pPr lvl="2"/>
            <a:r>
              <a:rPr lang="en-US" sz="2000" dirty="0">
                <a:solidFill>
                  <a:srgbClr val="002D73"/>
                </a:solidFill>
              </a:rPr>
              <a:t>Local Health Department site for NPIs </a:t>
            </a:r>
          </a:p>
          <a:p>
            <a:pPr lvl="2"/>
            <a:r>
              <a:rPr lang="en-US" sz="2000" dirty="0">
                <a:solidFill>
                  <a:srgbClr val="002D73"/>
                </a:solidFill>
              </a:rPr>
              <a:t>POD sites for LHDs conducting PODs </a:t>
            </a:r>
          </a:p>
          <a:p>
            <a:r>
              <a:rPr lang="en-US" sz="2400" dirty="0">
                <a:solidFill>
                  <a:srgbClr val="002D73"/>
                </a:solidFill>
              </a:rPr>
              <a:t>Western Region Hospitals</a:t>
            </a:r>
          </a:p>
          <a:p>
            <a:r>
              <a:rPr lang="en-US" sz="2400" dirty="0">
                <a:solidFill>
                  <a:srgbClr val="002D73"/>
                </a:solidFill>
              </a:rPr>
              <a:t>NYSDOH Health Operation Center (HOC) Buffalo, NY</a:t>
            </a:r>
          </a:p>
          <a:p>
            <a:r>
              <a:rPr lang="en-US" sz="2400" dirty="0">
                <a:solidFill>
                  <a:srgbClr val="002D73"/>
                </a:solidFill>
              </a:rPr>
              <a:t>Central SIMCELL in </a:t>
            </a:r>
            <a:r>
              <a:rPr lang="en-US" sz="2400" dirty="0" err="1">
                <a:solidFill>
                  <a:srgbClr val="002D73"/>
                </a:solidFill>
              </a:rPr>
              <a:t>Menands</a:t>
            </a:r>
            <a:r>
              <a:rPr lang="en-US" sz="2400" dirty="0">
                <a:solidFill>
                  <a:srgbClr val="002D73"/>
                </a:solidFill>
              </a:rPr>
              <a:t>, NY </a:t>
            </a:r>
          </a:p>
        </p:txBody>
      </p:sp>
    </p:spTree>
    <p:extLst>
      <p:ext uri="{BB962C8B-B14F-4D97-AF65-F5344CB8AC3E}">
        <p14:creationId xmlns:p14="http://schemas.microsoft.com/office/powerpoint/2010/main" val="4036133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1034596"/>
          </a:xfrm>
        </p:spPr>
        <p:txBody>
          <a:bodyPr>
            <a:normAutofit/>
          </a:bodyPr>
          <a:lstStyle/>
          <a:p>
            <a:pPr algn="l"/>
            <a:r>
              <a:rPr lang="en-US" sz="3600" b="1" dirty="0" err="1">
                <a:solidFill>
                  <a:srgbClr val="002D73"/>
                </a:solidFill>
              </a:rPr>
              <a:t>OUREx</a:t>
            </a:r>
            <a:r>
              <a:rPr lang="en-US" sz="3600" b="1" dirty="0">
                <a:solidFill>
                  <a:srgbClr val="002D73"/>
                </a:solidFill>
              </a:rPr>
              <a:t> Inclement Weather Plan</a:t>
            </a:r>
          </a:p>
        </p:txBody>
      </p:sp>
      <p:sp>
        <p:nvSpPr>
          <p:cNvPr id="3" name="Content Placeholder 2"/>
          <p:cNvSpPr>
            <a:spLocks noGrp="1"/>
          </p:cNvSpPr>
          <p:nvPr>
            <p:ph idx="1"/>
          </p:nvPr>
        </p:nvSpPr>
        <p:spPr>
          <a:xfrm>
            <a:off x="457200" y="921657"/>
            <a:ext cx="8229600" cy="4021603"/>
          </a:xfrm>
        </p:spPr>
        <p:txBody>
          <a:bodyPr>
            <a:normAutofit/>
          </a:bodyPr>
          <a:lstStyle/>
          <a:p>
            <a:pPr marL="457200" lvl="1" indent="0">
              <a:buNone/>
            </a:pPr>
            <a:endParaRPr lang="en-US" sz="2000" dirty="0">
              <a:solidFill>
                <a:srgbClr val="002D73"/>
              </a:solidFill>
            </a:endParaRPr>
          </a:p>
          <a:p>
            <a:pPr marL="457200" lvl="1" indent="0">
              <a:buNone/>
            </a:pPr>
            <a:endParaRPr lang="en-US" sz="2000" dirty="0">
              <a:solidFill>
                <a:srgbClr val="002D73"/>
              </a:solidFill>
            </a:endParaRPr>
          </a:p>
          <a:p>
            <a:pPr marL="457200" lvl="1" indent="0" algn="ctr">
              <a:buNone/>
            </a:pPr>
            <a:r>
              <a:rPr lang="en-US" sz="2400" dirty="0">
                <a:solidFill>
                  <a:srgbClr val="002D73"/>
                </a:solidFill>
              </a:rPr>
              <a:t>If a HEPC Exercise is affected by an event that would interrupt exercise participation, a discussion will be held with OHEP Central Office, Regional Office and HEPC representatives to determine potential courses of action (rescheduling/cancelling) for exercise conduct.</a:t>
            </a:r>
          </a:p>
        </p:txBody>
      </p:sp>
    </p:spTree>
    <p:extLst>
      <p:ext uri="{BB962C8B-B14F-4D97-AF65-F5344CB8AC3E}">
        <p14:creationId xmlns:p14="http://schemas.microsoft.com/office/powerpoint/2010/main" val="350100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a:solidFill>
                  <a:srgbClr val="002D73"/>
                </a:solidFill>
              </a:rPr>
              <a:t>OUREx</a:t>
            </a:r>
            <a:r>
              <a:rPr lang="en-US" sz="3600" b="1" dirty="0">
                <a:solidFill>
                  <a:srgbClr val="002D73"/>
                </a:solidFill>
              </a:rPr>
              <a:t> Capabilities to be Tested</a:t>
            </a:r>
          </a:p>
        </p:txBody>
      </p:sp>
      <p:sp>
        <p:nvSpPr>
          <p:cNvPr id="3" name="Content Placeholder 2"/>
          <p:cNvSpPr>
            <a:spLocks noGrp="1"/>
          </p:cNvSpPr>
          <p:nvPr>
            <p:ph idx="1"/>
          </p:nvPr>
        </p:nvSpPr>
        <p:spPr/>
        <p:txBody>
          <a:bodyPr>
            <a:noAutofit/>
          </a:bodyPr>
          <a:lstStyle/>
          <a:p>
            <a:r>
              <a:rPr lang="en-US" sz="2400" dirty="0">
                <a:solidFill>
                  <a:srgbClr val="002D73"/>
                </a:solidFill>
              </a:rPr>
              <a:t>Medical Surge</a:t>
            </a:r>
          </a:p>
          <a:p>
            <a:r>
              <a:rPr lang="en-US" sz="2400" dirty="0">
                <a:solidFill>
                  <a:srgbClr val="002D73"/>
                </a:solidFill>
              </a:rPr>
              <a:t>Emergency Operations Coordination</a:t>
            </a:r>
          </a:p>
          <a:p>
            <a:r>
              <a:rPr lang="en-US" sz="2400" dirty="0">
                <a:solidFill>
                  <a:srgbClr val="002D73"/>
                </a:solidFill>
              </a:rPr>
              <a:t>Healthcare System Preparedness and Recovery (COOP functions)</a:t>
            </a:r>
          </a:p>
          <a:p>
            <a:r>
              <a:rPr lang="en-US" sz="2400" dirty="0">
                <a:solidFill>
                  <a:srgbClr val="002D73"/>
                </a:solidFill>
              </a:rPr>
              <a:t>Information Sharing</a:t>
            </a:r>
          </a:p>
          <a:p>
            <a:r>
              <a:rPr lang="en-US" sz="2400" dirty="0">
                <a:solidFill>
                  <a:srgbClr val="002D73"/>
                </a:solidFill>
              </a:rPr>
              <a:t>Medical Countermeasure Distribution and Dispensing</a:t>
            </a:r>
          </a:p>
          <a:p>
            <a:r>
              <a:rPr lang="en-US" sz="2400" dirty="0">
                <a:solidFill>
                  <a:srgbClr val="002D73"/>
                </a:solidFill>
              </a:rPr>
              <a:t>Non-Pharmaceutical Interventions (NPIs)</a:t>
            </a:r>
          </a:p>
        </p:txBody>
      </p:sp>
    </p:spTree>
    <p:extLst>
      <p:ext uri="{BB962C8B-B14F-4D97-AF65-F5344CB8AC3E}">
        <p14:creationId xmlns:p14="http://schemas.microsoft.com/office/powerpoint/2010/main" val="3858363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a:solidFill>
                  <a:srgbClr val="002D73"/>
                </a:solidFill>
              </a:rPr>
              <a:t>OUREx</a:t>
            </a:r>
            <a:r>
              <a:rPr lang="en-US" sz="3600" b="1" dirty="0">
                <a:solidFill>
                  <a:srgbClr val="002D73"/>
                </a:solidFill>
              </a:rPr>
              <a:t> Objectives Posted to HCS</a:t>
            </a:r>
          </a:p>
        </p:txBody>
      </p:sp>
      <p:sp>
        <p:nvSpPr>
          <p:cNvPr id="3" name="Content Placeholder 2"/>
          <p:cNvSpPr>
            <a:spLocks noGrp="1"/>
          </p:cNvSpPr>
          <p:nvPr>
            <p:ph idx="1"/>
          </p:nvPr>
        </p:nvSpPr>
        <p:spPr/>
        <p:txBody>
          <a:bodyPr>
            <a:normAutofit/>
          </a:bodyPr>
          <a:lstStyle/>
          <a:p>
            <a:r>
              <a:rPr lang="en-US" sz="2400" b="1" dirty="0">
                <a:solidFill>
                  <a:srgbClr val="002D73"/>
                </a:solidFill>
              </a:rPr>
              <a:t>Hospitals</a:t>
            </a:r>
          </a:p>
          <a:p>
            <a:pPr lvl="1"/>
            <a:r>
              <a:rPr lang="en-US" sz="2000" dirty="0">
                <a:solidFill>
                  <a:srgbClr val="002D73"/>
                </a:solidFill>
              </a:rPr>
              <a:t>Hospital Objectives – released 06/24/16</a:t>
            </a:r>
          </a:p>
          <a:p>
            <a:pPr lvl="1"/>
            <a:r>
              <a:rPr lang="en-US" sz="2000" dirty="0">
                <a:solidFill>
                  <a:srgbClr val="002D73"/>
                </a:solidFill>
              </a:rPr>
              <a:t>Hospital </a:t>
            </a:r>
            <a:r>
              <a:rPr lang="en-US" sz="2000" dirty="0" err="1">
                <a:solidFill>
                  <a:srgbClr val="002D73"/>
                </a:solidFill>
              </a:rPr>
              <a:t>ExPlan</a:t>
            </a:r>
            <a:r>
              <a:rPr lang="en-US" sz="2000" dirty="0">
                <a:solidFill>
                  <a:srgbClr val="002D73"/>
                </a:solidFill>
              </a:rPr>
              <a:t> released</a:t>
            </a:r>
          </a:p>
          <a:p>
            <a:r>
              <a:rPr lang="en-US" sz="2400" b="1" dirty="0">
                <a:solidFill>
                  <a:srgbClr val="002D73"/>
                </a:solidFill>
              </a:rPr>
              <a:t>Local Health Departments</a:t>
            </a:r>
          </a:p>
          <a:p>
            <a:pPr lvl="1"/>
            <a:r>
              <a:rPr lang="en-US" sz="2000" dirty="0">
                <a:solidFill>
                  <a:srgbClr val="002D73"/>
                </a:solidFill>
              </a:rPr>
              <a:t>POD Objectives – released 10/20/16</a:t>
            </a:r>
          </a:p>
          <a:p>
            <a:pPr lvl="1"/>
            <a:r>
              <a:rPr lang="en-US" sz="2000" dirty="0">
                <a:solidFill>
                  <a:srgbClr val="002D73"/>
                </a:solidFill>
              </a:rPr>
              <a:t>NPI Objectives – released 10/20/16</a:t>
            </a:r>
          </a:p>
        </p:txBody>
      </p:sp>
    </p:spTree>
    <p:extLst>
      <p:ext uri="{BB962C8B-B14F-4D97-AF65-F5344CB8AC3E}">
        <p14:creationId xmlns:p14="http://schemas.microsoft.com/office/powerpoint/2010/main" val="387003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a:solidFill>
                  <a:srgbClr val="002D73"/>
                </a:solidFill>
              </a:rPr>
              <a:t>OUREx</a:t>
            </a:r>
            <a:r>
              <a:rPr lang="en-US" sz="3600" b="1" dirty="0">
                <a:solidFill>
                  <a:srgbClr val="002D73"/>
                </a:solidFill>
              </a:rPr>
              <a:t> EMS Objectives</a:t>
            </a:r>
            <a:endParaRPr lang="en-US" sz="3600" dirty="0"/>
          </a:p>
        </p:txBody>
      </p:sp>
      <p:graphicFrame>
        <p:nvGraphicFramePr>
          <p:cNvPr id="5" name="Content Placeholder 4"/>
          <p:cNvGraphicFramePr>
            <a:graphicFrameLocks noGrp="1"/>
          </p:cNvGraphicFramePr>
          <p:nvPr>
            <p:ph idx="1"/>
            <p:extLst/>
          </p:nvPr>
        </p:nvGraphicFramePr>
        <p:xfrm>
          <a:off x="142875" y="979716"/>
          <a:ext cx="8851106" cy="4132478"/>
        </p:xfrm>
        <a:graphic>
          <a:graphicData uri="http://schemas.openxmlformats.org/drawingml/2006/table">
            <a:tbl>
              <a:tblPr firstRow="1" firstCol="1" bandRow="1">
                <a:tableStyleId>{5C22544A-7EE6-4342-B048-85BDC9FD1C3A}</a:tableStyleId>
              </a:tblPr>
              <a:tblGrid>
                <a:gridCol w="6147977">
                  <a:extLst>
                    <a:ext uri="{9D8B030D-6E8A-4147-A177-3AD203B41FA5}">
                      <a16:colId xmlns:a16="http://schemas.microsoft.com/office/drawing/2014/main" xmlns="" val="20000"/>
                    </a:ext>
                  </a:extLst>
                </a:gridCol>
                <a:gridCol w="2703129">
                  <a:extLst>
                    <a:ext uri="{9D8B030D-6E8A-4147-A177-3AD203B41FA5}">
                      <a16:colId xmlns:a16="http://schemas.microsoft.com/office/drawing/2014/main" xmlns="" val="20001"/>
                    </a:ext>
                  </a:extLst>
                </a:gridCol>
              </a:tblGrid>
              <a:tr h="365864">
                <a:tc>
                  <a:txBody>
                    <a:bodyPr/>
                    <a:lstStyle/>
                    <a:p>
                      <a:pPr algn="ctr"/>
                      <a:r>
                        <a:rPr lang="en-US" sz="1800" dirty="0">
                          <a:solidFill>
                            <a:schemeClr val="bg1"/>
                          </a:solidFill>
                        </a:rPr>
                        <a:t>Objectives</a:t>
                      </a:r>
                    </a:p>
                  </a:txBody>
                  <a:tcPr marL="67945" marR="44450" marT="6350" marB="0">
                    <a:solidFill>
                      <a:srgbClr val="002D73"/>
                    </a:solidFill>
                  </a:tcPr>
                </a:tc>
                <a:tc>
                  <a:txBody>
                    <a:bodyPr/>
                    <a:lstStyle/>
                    <a:p>
                      <a:pPr marL="635" marR="0" indent="0" algn="ctr">
                        <a:lnSpc>
                          <a:spcPct val="107000"/>
                        </a:lnSpc>
                        <a:spcBef>
                          <a:spcPts val="0"/>
                        </a:spcBef>
                        <a:spcAft>
                          <a:spcPts val="0"/>
                        </a:spcAft>
                      </a:pPr>
                      <a:r>
                        <a:rPr lang="en-US" sz="1800" dirty="0">
                          <a:solidFill>
                            <a:schemeClr val="bg1"/>
                          </a:solidFill>
                          <a:effectLst/>
                          <a:latin typeface="+mn-lt"/>
                          <a:ea typeface="Times New Roman" panose="02020603050405020304" pitchFamily="18" charset="0"/>
                          <a:cs typeface="Arial" panose="020B0604020202020204" pitchFamily="34" charset="0"/>
                        </a:rPr>
                        <a:t>Capabilities</a:t>
                      </a:r>
                    </a:p>
                  </a:txBody>
                  <a:tcPr marL="67945" marR="44450" marT="6350" marB="0">
                    <a:solidFill>
                      <a:srgbClr val="002D73"/>
                    </a:solidFill>
                  </a:tcPr>
                </a:tc>
                <a:extLst>
                  <a:ext uri="{0D108BD9-81ED-4DB2-BD59-A6C34878D82A}">
                    <a16:rowId xmlns:a16="http://schemas.microsoft.com/office/drawing/2014/main" xmlns="" val="10000"/>
                  </a:ext>
                </a:extLst>
              </a:tr>
              <a:tr h="3579225">
                <a:tc>
                  <a:txBody>
                    <a:bodyPr/>
                    <a:lstStyle/>
                    <a:p>
                      <a:pPr marL="342900" indent="-342900">
                        <a:buAutoNum type="arabicPeriod"/>
                      </a:pPr>
                      <a:r>
                        <a:rPr lang="en-US" sz="1600" b="1" dirty="0">
                          <a:solidFill>
                            <a:schemeClr val="bg1"/>
                          </a:solidFill>
                        </a:rPr>
                        <a:t>Validate</a:t>
                      </a:r>
                      <a:r>
                        <a:rPr lang="en-US" sz="1600" b="1" baseline="0" dirty="0">
                          <a:solidFill>
                            <a:schemeClr val="bg1"/>
                          </a:solidFill>
                        </a:rPr>
                        <a:t> t</a:t>
                      </a:r>
                      <a:r>
                        <a:rPr lang="en-US" sz="1600" b="1" dirty="0">
                          <a:solidFill>
                            <a:schemeClr val="bg1"/>
                          </a:solidFill>
                        </a:rPr>
                        <a:t>he County EMS Coordinator and County EMS Points</a:t>
                      </a:r>
                      <a:r>
                        <a:rPr lang="en-US" sz="1600" b="1" baseline="0" dirty="0">
                          <a:solidFill>
                            <a:schemeClr val="bg1"/>
                          </a:solidFill>
                        </a:rPr>
                        <a:t> </a:t>
                      </a:r>
                      <a:r>
                        <a:rPr lang="en-US" sz="1600" b="1" dirty="0">
                          <a:solidFill>
                            <a:schemeClr val="bg1"/>
                          </a:solidFill>
                        </a:rPr>
                        <a:t>of Contact phone and email distribution lists, and update as needed. </a:t>
                      </a:r>
                    </a:p>
                    <a:p>
                      <a:pPr marL="342900" indent="-342900">
                        <a:buAutoNum type="arabicPeriod"/>
                      </a:pPr>
                      <a:r>
                        <a:rPr lang="en-US" sz="1600" b="1" dirty="0">
                          <a:solidFill>
                            <a:schemeClr val="bg1"/>
                          </a:solidFill>
                        </a:rPr>
                        <a:t>Test the communication plan component of the Statewide EMS Mobilization Plan with at least seven counties (one in each DOH regional/</a:t>
                      </a:r>
                      <a:r>
                        <a:rPr lang="en-US" sz="1600" b="1" dirty="0" err="1">
                          <a:solidFill>
                            <a:schemeClr val="bg1"/>
                          </a:solidFill>
                        </a:rPr>
                        <a:t>subregion</a:t>
                      </a:r>
                      <a:r>
                        <a:rPr lang="en-US" sz="1600" b="1" dirty="0">
                          <a:solidFill>
                            <a:schemeClr val="bg1"/>
                          </a:solidFill>
                        </a:rPr>
                        <a:t>) in assessing their local EMS agency capabilities and resources that</a:t>
                      </a:r>
                      <a:r>
                        <a:rPr lang="en-US" sz="1600" b="1" baseline="0" dirty="0">
                          <a:solidFill>
                            <a:schemeClr val="bg1"/>
                          </a:solidFill>
                        </a:rPr>
                        <a:t> could be</a:t>
                      </a:r>
                      <a:r>
                        <a:rPr lang="en-US" sz="1600" b="1" dirty="0">
                          <a:solidFill>
                            <a:schemeClr val="bg1"/>
                          </a:solidFill>
                        </a:rPr>
                        <a:t> deployed to another region in  response to an infectious disease outbreak.</a:t>
                      </a:r>
                    </a:p>
                    <a:p>
                      <a:pPr marL="342900" indent="-342900">
                        <a:buFontTx/>
                        <a:buAutoNum type="arabicPeriod"/>
                      </a:pPr>
                      <a:r>
                        <a:rPr lang="en-US" sz="1600" b="1" dirty="0">
                          <a:solidFill>
                            <a:schemeClr val="bg1"/>
                          </a:solidFill>
                        </a:rPr>
                        <a:t>Report EMS agency capabilities and resources back to BEMSATS.</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en-US" sz="1600" dirty="0">
                          <a:solidFill>
                            <a:schemeClr val="bg1"/>
                          </a:solidFill>
                        </a:rPr>
                        <a:t>Provide situational updates to the</a:t>
                      </a:r>
                      <a:r>
                        <a:rPr lang="en-US" sz="1600" baseline="0" dirty="0">
                          <a:solidFill>
                            <a:schemeClr val="bg1"/>
                          </a:solidFill>
                        </a:rPr>
                        <a:t> Regional Healthcare Coalition upon request.</a:t>
                      </a:r>
                      <a:endParaRPr lang="en-US" sz="1600" b="1" dirty="0">
                        <a:solidFill>
                          <a:schemeClr val="bg1"/>
                        </a:solidFill>
                      </a:endParaRPr>
                    </a:p>
                    <a:p>
                      <a:endParaRPr lang="en-US" sz="1800" dirty="0">
                        <a:solidFill>
                          <a:schemeClr val="bg1"/>
                        </a:solidFill>
                      </a:endParaRPr>
                    </a:p>
                  </a:txBody>
                  <a:tcPr marL="67945" marR="44450" marT="6350" marB="0">
                    <a:solidFill>
                      <a:srgbClr val="002D73"/>
                    </a:solidFill>
                  </a:tcPr>
                </a:tc>
                <a:tc>
                  <a:txBody>
                    <a:bodyPr/>
                    <a:lstStyle/>
                    <a:p>
                      <a:pPr marL="635" marR="0" indent="0" algn="l">
                        <a:lnSpc>
                          <a:spcPct val="107000"/>
                        </a:lnSpc>
                        <a:spcBef>
                          <a:spcPts val="0"/>
                        </a:spcBef>
                        <a:spcAft>
                          <a:spcPts val="0"/>
                        </a:spcAft>
                      </a:pPr>
                      <a:r>
                        <a:rPr lang="en-US" sz="1800" b="1" dirty="0">
                          <a:solidFill>
                            <a:schemeClr val="bg1"/>
                          </a:solidFill>
                          <a:effectLst/>
                        </a:rPr>
                        <a:t>Information Sharing</a:t>
                      </a:r>
                    </a:p>
                    <a:p>
                      <a:pPr marL="635" marR="0" indent="0" algn="l">
                        <a:lnSpc>
                          <a:spcPct val="107000"/>
                        </a:lnSpc>
                        <a:spcBef>
                          <a:spcPts val="0"/>
                        </a:spcBef>
                        <a:spcAft>
                          <a:spcPts val="0"/>
                        </a:spcAft>
                      </a:pPr>
                      <a:endParaRPr lang="en-US" sz="1800" dirty="0">
                        <a:solidFill>
                          <a:srgbClr val="000000"/>
                        </a:solidFill>
                        <a:effectLst/>
                        <a:latin typeface="Times New Roman" panose="02020603050405020304" pitchFamily="18" charset="0"/>
                        <a:ea typeface="Times New Roman" panose="02020603050405020304" pitchFamily="18" charset="0"/>
                      </a:endParaRPr>
                    </a:p>
                    <a:p>
                      <a:pPr marL="635" marR="0" indent="0" algn="l">
                        <a:lnSpc>
                          <a:spcPct val="107000"/>
                        </a:lnSpc>
                        <a:spcBef>
                          <a:spcPts val="0"/>
                        </a:spcBef>
                        <a:spcAft>
                          <a:spcPts val="0"/>
                        </a:spcAft>
                      </a:pPr>
                      <a:r>
                        <a:rPr lang="en-US" sz="1800" b="1" dirty="0">
                          <a:solidFill>
                            <a:schemeClr val="bg1"/>
                          </a:solidFill>
                          <a:effectLst/>
                          <a:latin typeface="+mn-lt"/>
                          <a:ea typeface="Times New Roman" panose="02020603050405020304" pitchFamily="18" charset="0"/>
                        </a:rPr>
                        <a:t>AND</a:t>
                      </a:r>
                    </a:p>
                    <a:p>
                      <a:pPr marL="635" marR="0" indent="0" algn="l">
                        <a:lnSpc>
                          <a:spcPct val="107000"/>
                        </a:lnSpc>
                        <a:spcBef>
                          <a:spcPts val="0"/>
                        </a:spcBef>
                        <a:spcAft>
                          <a:spcPts val="0"/>
                        </a:spcAft>
                      </a:pPr>
                      <a:endParaRPr lang="en-US" sz="1800" dirty="0">
                        <a:solidFill>
                          <a:srgbClr val="000000"/>
                        </a:solidFill>
                        <a:effectLst/>
                        <a:latin typeface="Times New Roman" panose="02020603050405020304" pitchFamily="18" charset="0"/>
                        <a:ea typeface="Times New Roman" panose="02020603050405020304" pitchFamily="18" charset="0"/>
                      </a:endParaRPr>
                    </a:p>
                    <a:p>
                      <a:pPr marL="635" marR="0" indent="0" algn="l">
                        <a:lnSpc>
                          <a:spcPct val="107000"/>
                        </a:lnSpc>
                        <a:spcBef>
                          <a:spcPts val="0"/>
                        </a:spcBef>
                        <a:spcAft>
                          <a:spcPts val="0"/>
                        </a:spcAft>
                      </a:pPr>
                      <a:r>
                        <a:rPr lang="en-US" sz="1800" b="1" dirty="0">
                          <a:solidFill>
                            <a:schemeClr val="bg1"/>
                          </a:solidFill>
                          <a:effectLst/>
                          <a:latin typeface="+mn-lt"/>
                          <a:ea typeface="Times New Roman" panose="02020603050405020304" pitchFamily="18" charset="0"/>
                          <a:cs typeface="Arial" panose="020B0604020202020204" pitchFamily="34" charset="0"/>
                        </a:rPr>
                        <a:t>Medical Surge</a:t>
                      </a:r>
                    </a:p>
                    <a:p>
                      <a:pPr marL="635" marR="0" indent="0" algn="l">
                        <a:lnSpc>
                          <a:spcPct val="107000"/>
                        </a:lnSpc>
                        <a:spcBef>
                          <a:spcPts val="0"/>
                        </a:spcBef>
                        <a:spcAft>
                          <a:spcPts val="0"/>
                        </a:spcAft>
                      </a:pPr>
                      <a:endParaRPr lang="en-US" sz="1800" dirty="0">
                        <a:solidFill>
                          <a:schemeClr val="bg1"/>
                        </a:solidFill>
                        <a:effectLst/>
                        <a:latin typeface="+mn-lt"/>
                        <a:ea typeface="Times New Roman" panose="02020603050405020304" pitchFamily="18" charset="0"/>
                        <a:cs typeface="Arial" panose="020B0604020202020204" pitchFamily="34" charset="0"/>
                      </a:endParaRPr>
                    </a:p>
                  </a:txBody>
                  <a:tcPr marL="67945" marR="44450" marT="6350" marB="0">
                    <a:solidFill>
                      <a:srgbClr val="002D73"/>
                    </a:solidFill>
                  </a:tcPr>
                </a:tc>
                <a:extLst>
                  <a:ext uri="{0D108BD9-81ED-4DB2-BD59-A6C34878D82A}">
                    <a16:rowId xmlns:a16="http://schemas.microsoft.com/office/drawing/2014/main" xmlns="" val="10001"/>
                  </a:ext>
                </a:extLst>
              </a:tr>
              <a:tr h="174353">
                <a:tc>
                  <a:txBody>
                    <a:bodyPr/>
                    <a:lstStyle/>
                    <a:p>
                      <a:pPr marL="457200" marR="0" indent="0" algn="l">
                        <a:lnSpc>
                          <a:spcPct val="99000"/>
                        </a:lnSpc>
                        <a:spcBef>
                          <a:spcPts val="0"/>
                        </a:spcBef>
                        <a:spcAft>
                          <a:spcPts val="10"/>
                        </a:spcAft>
                      </a:pPr>
                      <a:r>
                        <a:rPr lang="en-US" sz="12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c>
                  <a:txBody>
                    <a:bodyPr/>
                    <a:lstStyle/>
                    <a:p>
                      <a:pPr marL="457200" marR="0" indent="0" algn="l">
                        <a:lnSpc>
                          <a:spcPct val="99000"/>
                        </a:lnSpc>
                        <a:spcBef>
                          <a:spcPts val="0"/>
                        </a:spcBef>
                        <a:spcAft>
                          <a:spcPts val="10"/>
                        </a:spcAft>
                      </a:pPr>
                      <a:r>
                        <a:rPr lang="en-US" sz="12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372154874"/>
      </p:ext>
    </p:extLst>
  </p:cSld>
  <p:clrMapOvr>
    <a:masterClrMapping/>
  </p:clrMapOvr>
</p:sld>
</file>

<file path=ppt/theme/theme1.xml><?xml version="1.0" encoding="utf-8"?>
<a:theme xmlns:a="http://schemas.openxmlformats.org/drawingml/2006/main" name="Cover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ection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7DE4E1FF2852C4AB94E009ECD2CE37F" ma:contentTypeVersion="1" ma:contentTypeDescription="Create a new document." ma:contentTypeScope="" ma:versionID="eb85edbaba29c6168d05838dd3bcaa64">
  <xsd:schema xmlns:xsd="http://www.w3.org/2001/XMLSchema" xmlns:xs="http://www.w3.org/2001/XMLSchema" xmlns:p="http://schemas.microsoft.com/office/2006/metadata/properties" xmlns:ns2="d7ba0638-ee3c-42f0-be76-41efb289a28a" targetNamespace="http://schemas.microsoft.com/office/2006/metadata/properties" ma:root="true" ma:fieldsID="0599839fb040190b03bf4f257d2257fd" ns2:_="">
    <xsd:import namespace="d7ba0638-ee3c-42f0-be76-41efb289a28a"/>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a0638-ee3c-42f0-be76-41efb289a28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73712F-8FAF-4E78-8CC0-FB8B33919E50}">
  <ds:schemaRefs>
    <ds:schemaRef ds:uri="http://schemas.microsoft.com/sharepoint/v3/contenttype/forms"/>
  </ds:schemaRefs>
</ds:datastoreItem>
</file>

<file path=customXml/itemProps2.xml><?xml version="1.0" encoding="utf-8"?>
<ds:datastoreItem xmlns:ds="http://schemas.openxmlformats.org/officeDocument/2006/customXml" ds:itemID="{B3F86441-E60D-4495-9820-50FFC7B27329}">
  <ds:schemaRefs>
    <ds:schemaRef ds:uri="http://purl.org/dc/elements/1.1/"/>
    <ds:schemaRef ds:uri="http://schemas.microsoft.com/office/infopath/2007/PartnerControls"/>
    <ds:schemaRef ds:uri="http://purl.org/dc/dcmitype/"/>
    <ds:schemaRef ds:uri="http://schemas.openxmlformats.org/package/2006/metadata/core-properties"/>
    <ds:schemaRef ds:uri="http://schemas.microsoft.com/office/2006/documentManagement/types"/>
    <ds:schemaRef ds:uri="d7ba0638-ee3c-42f0-be76-41efb289a28a"/>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CD5EBFF1-1AC8-41C7-A2AD-72D9C59AE1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ba0638-ee3c-42f0-be76-41efb289a2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18111</TotalTime>
  <Words>1555</Words>
  <Application>Microsoft Office PowerPoint</Application>
  <PresentationFormat>On-screen Show (16:9)</PresentationFormat>
  <Paragraphs>291</Paragraphs>
  <Slides>25</Slides>
  <Notes>13</Notes>
  <HiddenSlides>0</HiddenSlides>
  <MMClips>0</MMClips>
  <ScaleCrop>false</ScaleCrop>
  <HeadingPairs>
    <vt:vector size="4" baseType="variant">
      <vt:variant>
        <vt:lpstr>Theme</vt:lpstr>
      </vt:variant>
      <vt:variant>
        <vt:i4>3</vt:i4>
      </vt:variant>
      <vt:variant>
        <vt:lpstr>Slide Titles</vt:lpstr>
      </vt:variant>
      <vt:variant>
        <vt:i4>25</vt:i4>
      </vt:variant>
    </vt:vector>
  </HeadingPairs>
  <TitlesOfParts>
    <vt:vector size="28" baseType="lpstr">
      <vt:lpstr>Cover Master</vt:lpstr>
      <vt:lpstr>Section Master</vt:lpstr>
      <vt:lpstr>2_Custom Design</vt:lpstr>
      <vt:lpstr>PowerPoint Presentation</vt:lpstr>
      <vt:lpstr>OUREx Plans, Policies and Procedures</vt:lpstr>
      <vt:lpstr>OUREx Exercise Play Timeline</vt:lpstr>
      <vt:lpstr>OUREx Important Dates</vt:lpstr>
      <vt:lpstr>Health-Related Exercise Locations</vt:lpstr>
      <vt:lpstr>OUREx Inclement Weather Plan</vt:lpstr>
      <vt:lpstr>OUREx Capabilities to be Tested</vt:lpstr>
      <vt:lpstr>OUREx Objectives Posted to HCS</vt:lpstr>
      <vt:lpstr>OUREx EMS Objectives</vt:lpstr>
      <vt:lpstr>OUREx EM Objectives</vt:lpstr>
      <vt:lpstr>OUREx Hospital Objectives</vt:lpstr>
      <vt:lpstr>OUREx Hospital Objectives</vt:lpstr>
      <vt:lpstr>OUREx Hospital Objectives</vt:lpstr>
      <vt:lpstr>OUREx LHD Objectives - PODs</vt:lpstr>
      <vt:lpstr>OUREx LHD Objectives - NPIs</vt:lpstr>
      <vt:lpstr>Exercise Evaluators </vt:lpstr>
      <vt:lpstr>Controllers and Evaluators</vt:lpstr>
      <vt:lpstr>Simulation Cell (SIMCELL)</vt:lpstr>
      <vt:lpstr>     SIMCELL Logistics</vt:lpstr>
      <vt:lpstr>Planning Recommendations</vt:lpstr>
      <vt:lpstr>Planning Recommendations</vt:lpstr>
      <vt:lpstr>Hospital Tips</vt:lpstr>
      <vt:lpstr>Now</vt:lpstr>
      <vt:lpstr>More Information</vt:lpstr>
      <vt:lpstr>PowerPoint Presentation</vt:lpstr>
    </vt:vector>
  </TitlesOfParts>
  <Company>New York State - Office of General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Warner, Jennifer</dc:creator>
  <cp:lastModifiedBy>Spezio, Eileen</cp:lastModifiedBy>
  <cp:revision>189</cp:revision>
  <cp:lastPrinted>2016-11-30T21:26:42Z</cp:lastPrinted>
  <dcterms:created xsi:type="dcterms:W3CDTF">2014-12-09T18:34:34Z</dcterms:created>
  <dcterms:modified xsi:type="dcterms:W3CDTF">2017-01-11T16:19:38Z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0x01010007DE4E1FF2852C4AB94E009ECD2CE37F</vt:lpwstr>
  </property>
</Properties>
</file>