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9"/>
  </p:notesMasterIdLst>
  <p:sldIdLst>
    <p:sldId id="309" r:id="rId2"/>
    <p:sldId id="310" r:id="rId3"/>
    <p:sldId id="314" r:id="rId4"/>
    <p:sldId id="332" r:id="rId5"/>
    <p:sldId id="336" r:id="rId6"/>
    <p:sldId id="333" r:id="rId7"/>
    <p:sldId id="321" r:id="rId8"/>
    <p:sldId id="322" r:id="rId9"/>
    <p:sldId id="323" r:id="rId10"/>
    <p:sldId id="324" r:id="rId11"/>
    <p:sldId id="33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278" r:id="rId20"/>
    <p:sldId id="338" r:id="rId21"/>
    <p:sldId id="301" r:id="rId22"/>
    <p:sldId id="340" r:id="rId23"/>
    <p:sldId id="280" r:id="rId24"/>
    <p:sldId id="306" r:id="rId25"/>
    <p:sldId id="281" r:id="rId26"/>
    <p:sldId id="316" r:id="rId27"/>
    <p:sldId id="307" r:id="rId28"/>
    <p:sldId id="300" r:id="rId29"/>
    <p:sldId id="295" r:id="rId30"/>
    <p:sldId id="282" r:id="rId31"/>
    <p:sldId id="296" r:id="rId32"/>
    <p:sldId id="302" r:id="rId33"/>
    <p:sldId id="283" r:id="rId34"/>
    <p:sldId id="284" r:id="rId35"/>
    <p:sldId id="317" r:id="rId36"/>
    <p:sldId id="297" r:id="rId37"/>
    <p:sldId id="285" r:id="rId38"/>
    <p:sldId id="286" r:id="rId39"/>
    <p:sldId id="287" r:id="rId40"/>
    <p:sldId id="291" r:id="rId41"/>
    <p:sldId id="318" r:id="rId42"/>
    <p:sldId id="289" r:id="rId43"/>
    <p:sldId id="303" r:id="rId44"/>
    <p:sldId id="290" r:id="rId45"/>
    <p:sldId id="319" r:id="rId46"/>
    <p:sldId id="299" r:id="rId47"/>
    <p:sldId id="341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434" autoAdjust="0"/>
  </p:normalViewPr>
  <p:slideViewPr>
    <p:cSldViewPr>
      <p:cViewPr>
        <p:scale>
          <a:sx n="110" d="100"/>
          <a:sy n="110" d="100"/>
        </p:scale>
        <p:origin x="-95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89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A9DF2-A0EA-4415-A071-F87300F49971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91D28-939E-464B-8867-AC3AB76A4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4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WRECK IT Design Team is:</a:t>
            </a:r>
          </a:p>
          <a:p>
            <a:r>
              <a:rPr lang="en-US" baseline="0" dirty="0" smtClean="0"/>
              <a:t>P. Byrne – NYSDOH</a:t>
            </a:r>
          </a:p>
          <a:p>
            <a:r>
              <a:rPr lang="en-US" baseline="0" dirty="0" smtClean="0"/>
              <a:t>W. Correa - NYSOEM</a:t>
            </a:r>
          </a:p>
          <a:p>
            <a:r>
              <a:rPr lang="en-US" baseline="0" dirty="0" smtClean="0"/>
              <a:t>S. </a:t>
            </a:r>
            <a:r>
              <a:rPr lang="en-US" baseline="0" dirty="0" err="1" smtClean="0"/>
              <a:t>Forenz</a:t>
            </a:r>
            <a:r>
              <a:rPr lang="en-US" baseline="0" dirty="0" smtClean="0"/>
              <a:t> – NYSDOT</a:t>
            </a:r>
          </a:p>
          <a:p>
            <a:r>
              <a:rPr lang="en-US" baseline="0" dirty="0" smtClean="0"/>
              <a:t>D. </a:t>
            </a:r>
            <a:r>
              <a:rPr lang="en-US" baseline="0" dirty="0" err="1" smtClean="0"/>
              <a:t>Volkman</a:t>
            </a:r>
            <a:r>
              <a:rPr lang="en-US" baseline="0" dirty="0" smtClean="0"/>
              <a:t> – NYSDOH</a:t>
            </a:r>
          </a:p>
          <a:p>
            <a:r>
              <a:rPr lang="en-US" baseline="0" dirty="0" smtClean="0"/>
              <a:t>B. Oliphant – NYSOFP&amp;C</a:t>
            </a:r>
          </a:p>
          <a:p>
            <a:r>
              <a:rPr lang="en-US" dirty="0" smtClean="0"/>
              <a:t>J. </a:t>
            </a:r>
            <a:r>
              <a:rPr lang="en-US" dirty="0" err="1" smtClean="0"/>
              <a:t>Indelicato</a:t>
            </a:r>
            <a:r>
              <a:rPr lang="en-US" baseline="0" dirty="0" smtClean="0"/>
              <a:t> – NYSDOH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91D28-939E-464B-8867-AC3AB76A45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56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91D28-939E-464B-8867-AC3AB76A45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49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UkZ1WGQzc08wZXc/view?usp=sharin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UWd6a1lQR1ZRVDg/view?usp=sharin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veymonkey.com/r/WRECKITTuesday2015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QU9lODB2Y1BGNGM/view?usp=shari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WRECKIT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172264"/>
          </a:xfrm>
        </p:spPr>
        <p:txBody>
          <a:bodyPr>
            <a:normAutofit/>
          </a:bodyPr>
          <a:lstStyle/>
          <a:p>
            <a:r>
              <a:rPr lang="en-US" dirty="0" smtClean="0"/>
              <a:t>Western Region Emergency Communications Knowledge, and Information Tests 2015</a:t>
            </a:r>
          </a:p>
          <a:p>
            <a:endParaRPr lang="en-US" dirty="0"/>
          </a:p>
          <a:p>
            <a:r>
              <a:rPr lang="en-US" sz="5400" dirty="0" smtClean="0"/>
              <a:t>Tuesday Players Scenario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53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" y="0"/>
            <a:ext cx="9131643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Binghamton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2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46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7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8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 descr="WFOBUF_Tuesday.pdf - Nitro PDF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t="2467" r="21666" b="-330"/>
          <a:stretch/>
        </p:blipFill>
        <p:spPr>
          <a:xfrm>
            <a:off x="0" y="-12148"/>
            <a:ext cx="9144000" cy="648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0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 descr="WFOBUF_Tuesday.pdf - Nitro PDF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t="2467" r="21666" b="1068"/>
          <a:stretch/>
        </p:blipFill>
        <p:spPr>
          <a:xfrm>
            <a:off x="0" y="-811"/>
            <a:ext cx="9144000" cy="643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 descr="WFOBUF_Tuesday.pdf - Nitro PDF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t="2467" r="21666" b="2467"/>
          <a:stretch/>
        </p:blipFill>
        <p:spPr>
          <a:xfrm>
            <a:off x="0" y="1"/>
            <a:ext cx="9144000" cy="653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9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 marL="0" indent="457200">
              <a:spcBef>
                <a:spcPts val="1200"/>
              </a:spcBef>
            </a:pPr>
            <a:r>
              <a:rPr lang="en-US" sz="3600" dirty="0" smtClean="0"/>
              <a:t>News media, public safety, staff, and direct observation show the icing event has significantly impacted your area.</a:t>
            </a:r>
          </a:p>
          <a:p>
            <a:pPr marL="0" indent="457200">
              <a:spcBef>
                <a:spcPts val="1200"/>
              </a:spcBef>
            </a:pPr>
            <a:r>
              <a:rPr lang="en-US" sz="3600" dirty="0" smtClean="0"/>
              <a:t>Record how you receive the </a:t>
            </a:r>
            <a:r>
              <a:rPr lang="en-US" sz="3600" smtClean="0"/>
              <a:t>weather report.</a:t>
            </a:r>
            <a:endParaRPr lang="en-US" sz="3600" dirty="0" smtClean="0"/>
          </a:p>
          <a:p>
            <a:pPr marL="393192" lvl="1" indent="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19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15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Today the storm reaches it’s peak and responders start the initial stages of managing the incident. </a:t>
            </a:r>
            <a:endParaRPr lang="en-US" sz="4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63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drive.google.com/file/d/0B6au9uZQEOB6UkZ1WGQzc08wZXc/view?usp=sharing</a:t>
            </a:r>
            <a:endParaRPr lang="en-US" dirty="0" smtClean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2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3600" dirty="0" smtClean="0"/>
              <a:t>Critical employees </a:t>
            </a:r>
          </a:p>
          <a:p>
            <a:pPr marL="0" indent="0">
              <a:buNone/>
            </a:pPr>
            <a:r>
              <a:rPr lang="en-US" sz="3600" dirty="0" smtClean="0"/>
              <a:t>Cannot get into work. </a:t>
            </a:r>
          </a:p>
          <a:p>
            <a:pPr marL="0" indent="0">
              <a:buNone/>
            </a:pPr>
            <a:r>
              <a:rPr lang="en-US" sz="3600" dirty="0" smtClean="0"/>
              <a:t>Most are stuck at </a:t>
            </a:r>
          </a:p>
          <a:p>
            <a:pPr marL="0" indent="0">
              <a:buNone/>
            </a:pPr>
            <a:r>
              <a:rPr lang="en-US" sz="3600" dirty="0" smtClean="0"/>
              <a:t>home or roads are </a:t>
            </a:r>
          </a:p>
          <a:p>
            <a:pPr marL="0" indent="0">
              <a:buNone/>
            </a:pPr>
            <a:r>
              <a:rPr lang="en-US" sz="3600" dirty="0" smtClean="0"/>
              <a:t>closed</a:t>
            </a:r>
            <a:endParaRPr lang="en-US" sz="3600" dirty="0"/>
          </a:p>
        </p:txBody>
      </p:sp>
      <p:sp>
        <p:nvSpPr>
          <p:cNvPr id="4" name="AutoShape 2" descr="Image result for icy roa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590800"/>
            <a:ext cx="4292600" cy="39624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21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smtClean="0"/>
              <a:t>Tuesday October 6, 2015</a:t>
            </a:r>
            <a:endParaRPr lang="en-US" sz="32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01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drive.google.com/file/d/0B6au9uZQEOB6UWd6a1lQR1ZRVDg/view?usp=sharing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62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658" y="0"/>
            <a:ext cx="9176657" cy="381000"/>
          </a:xfrm>
        </p:spPr>
        <p:txBody>
          <a:bodyPr>
            <a:normAutofit fontScale="90000"/>
          </a:bodyPr>
          <a:lstStyle/>
          <a:p>
            <a:pPr algn="r"/>
            <a:r>
              <a:rPr lang="en-US" sz="3200" dirty="0"/>
              <a:t>Tuesday October </a:t>
            </a:r>
            <a:r>
              <a:rPr lang="en-US" sz="3200" dirty="0" smtClean="0"/>
              <a:t>6, </a:t>
            </a:r>
            <a:r>
              <a:rPr lang="en-US" sz="3200" dirty="0"/>
              <a:t>2015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30-50% of your area is without power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44000" cy="54864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8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Situational Awareness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en-US" sz="3600" dirty="0" smtClean="0"/>
              <a:t>What are your sources for information?</a:t>
            </a:r>
          </a:p>
          <a:p>
            <a:pPr lvl="1"/>
            <a:r>
              <a:rPr lang="en-US" dirty="0" smtClean="0"/>
              <a:t>Road Closures</a:t>
            </a:r>
          </a:p>
          <a:p>
            <a:pPr lvl="1"/>
            <a:r>
              <a:rPr lang="en-US" dirty="0" smtClean="0"/>
              <a:t>Weather</a:t>
            </a:r>
          </a:p>
          <a:p>
            <a:pPr lvl="1"/>
            <a:r>
              <a:rPr lang="en-US" dirty="0" smtClean="0"/>
              <a:t>Utilities</a:t>
            </a:r>
          </a:p>
          <a:p>
            <a:pPr lvl="1"/>
            <a:r>
              <a:rPr lang="en-US" dirty="0" smtClean="0"/>
              <a:t>Travel Bans and local regulations</a:t>
            </a:r>
          </a:p>
          <a:p>
            <a:pPr lvl="1"/>
            <a:r>
              <a:rPr lang="en-US" dirty="0" smtClean="0"/>
              <a:t>States of Emergency</a:t>
            </a:r>
          </a:p>
          <a:p>
            <a:r>
              <a:rPr lang="en-US" sz="3600" dirty="0" smtClean="0"/>
              <a:t>How is that information distributed within your organization?</a:t>
            </a:r>
          </a:p>
          <a:p>
            <a:r>
              <a:rPr lang="en-US" sz="3600" dirty="0" smtClean="0"/>
              <a:t>Who is responsible for updating and verifying information?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WRECK-IT Exercise. THIS IS AN EXERCISE.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24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018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895600"/>
            <a:ext cx="4419600" cy="35992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Communication systems are reporting significant impact to landline telephones, </a:t>
            </a:r>
          </a:p>
          <a:p>
            <a:pPr marL="0" indent="0">
              <a:buNone/>
            </a:pPr>
            <a:r>
              <a:rPr lang="en-US" sz="3200" dirty="0" smtClean="0"/>
              <a:t>alarm systems, and </a:t>
            </a:r>
          </a:p>
          <a:p>
            <a:pPr marL="0" indent="0">
              <a:buNone/>
            </a:pPr>
            <a:r>
              <a:rPr lang="en-US" sz="3200" dirty="0" smtClean="0"/>
              <a:t>internet connections</a:t>
            </a:r>
          </a:p>
          <a:p>
            <a:pPr marL="0" indent="0">
              <a:buNone/>
            </a:pPr>
            <a:r>
              <a:rPr lang="en-US" sz="3200" dirty="0" smtClean="0"/>
              <a:t>Cell phone towers </a:t>
            </a:r>
          </a:p>
          <a:p>
            <a:pPr marL="0" indent="0">
              <a:buNone/>
            </a:pPr>
            <a:r>
              <a:rPr lang="en-US" sz="3200" dirty="0" smtClean="0"/>
              <a:t>reporting some back </a:t>
            </a:r>
          </a:p>
          <a:p>
            <a:pPr marL="0" indent="0">
              <a:buNone/>
            </a:pPr>
            <a:r>
              <a:rPr lang="en-US" sz="3200" dirty="0" smtClean="0"/>
              <a:t>up generator failures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25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88039" y="6019800"/>
            <a:ext cx="317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is icing of a cellular tower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19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Closures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local, </a:t>
            </a:r>
          </a:p>
          <a:p>
            <a:pPr marL="0" indent="0">
              <a:buNone/>
            </a:pPr>
            <a:r>
              <a:rPr lang="en-US" dirty="0" smtClean="0"/>
              <a:t>county, and state </a:t>
            </a:r>
          </a:p>
          <a:p>
            <a:pPr marL="0" indent="0">
              <a:buNone/>
            </a:pPr>
            <a:r>
              <a:rPr lang="en-US" dirty="0" smtClean="0"/>
              <a:t>roads have been </a:t>
            </a:r>
          </a:p>
          <a:p>
            <a:pPr marL="0" indent="0">
              <a:buNone/>
            </a:pPr>
            <a:r>
              <a:rPr lang="en-US" dirty="0" smtClean="0"/>
              <a:t>impacted by the </a:t>
            </a:r>
          </a:p>
          <a:p>
            <a:pPr marL="0" indent="0">
              <a:buNone/>
            </a:pPr>
            <a:r>
              <a:rPr lang="en-US" dirty="0" smtClean="0"/>
              <a:t>weather, debris, </a:t>
            </a:r>
          </a:p>
          <a:p>
            <a:pPr marL="0" indent="0">
              <a:buNone/>
            </a:pPr>
            <a:r>
              <a:rPr lang="en-US" dirty="0" smtClean="0"/>
              <a:t>downed lines, </a:t>
            </a:r>
          </a:p>
          <a:p>
            <a:pPr marL="0" indent="0">
              <a:buNone/>
            </a:pPr>
            <a:r>
              <a:rPr lang="en-US" dirty="0" smtClean="0"/>
              <a:t>and disabled </a:t>
            </a:r>
          </a:p>
          <a:p>
            <a:pPr marL="0" indent="0">
              <a:buNone/>
            </a:pPr>
            <a:r>
              <a:rPr lang="en-US" dirty="0" smtClean="0"/>
              <a:t>vehicles.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038" y="1777659"/>
            <a:ext cx="5809524" cy="470476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2531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30" b="18284"/>
          <a:stretch/>
        </p:blipFill>
        <p:spPr bwMode="auto">
          <a:xfrm>
            <a:off x="2057400" y="3505200"/>
            <a:ext cx="6882084" cy="286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Closures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9280"/>
            <a:ext cx="8229600" cy="438912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NYS Thruway between exit 36 Route 81 and Exit 61 Ripley (PA Line) is closed to traffic in both directions</a:t>
            </a:r>
          </a:p>
          <a:p>
            <a:r>
              <a:rPr lang="en-US" sz="4000" dirty="0" smtClean="0"/>
              <a:t>Requests to barricade feeder roads and entrances have been made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27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665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Southern Tier Long Term Care Mutual Aid Plan has been activated as at least one of its members is evacuating due to power outage.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4245429"/>
            <a:ext cx="3352800" cy="23050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28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2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Z Test SPARCs Hospital 5 (a fictional hospital) has reported they will be evacuating patients to other hospitals in the region. </a:t>
            </a:r>
          </a:p>
          <a:p>
            <a:pPr marL="0" indent="0">
              <a:buNone/>
            </a:pPr>
            <a:r>
              <a:rPr lang="en-US" sz="3600" dirty="0" smtClean="0"/>
              <a:t>Notification of </a:t>
            </a:r>
          </a:p>
          <a:p>
            <a:pPr marL="0" indent="0">
              <a:buNone/>
            </a:pPr>
            <a:r>
              <a:rPr lang="en-US" sz="3600" dirty="0" smtClean="0"/>
              <a:t>hospitals expected </a:t>
            </a:r>
          </a:p>
          <a:p>
            <a:pPr marL="0" indent="0">
              <a:buNone/>
            </a:pPr>
            <a:r>
              <a:rPr lang="en-US" sz="3600" dirty="0"/>
              <a:t>i</a:t>
            </a:r>
            <a:r>
              <a:rPr lang="en-US" sz="3600" dirty="0" smtClean="0"/>
              <a:t>mminently.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657600"/>
            <a:ext cx="3962400" cy="2667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29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95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Deployment of assets and personnel</a:t>
            </a:r>
          </a:p>
          <a:p>
            <a:r>
              <a:rPr lang="en-US" sz="4800" dirty="0" smtClean="0"/>
              <a:t>Information Sharing</a:t>
            </a:r>
          </a:p>
          <a:p>
            <a:r>
              <a:rPr lang="en-US" sz="4800" dirty="0" smtClean="0"/>
              <a:t>Command Center activation</a:t>
            </a:r>
          </a:p>
          <a:p>
            <a:r>
              <a:rPr lang="en-US" sz="4800" dirty="0" smtClean="0"/>
              <a:t>Sheltering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047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Requests for wellness checks are being generated. The checks will include residences of vulnerable adults and road-</a:t>
            </a:r>
          </a:p>
          <a:p>
            <a:pPr marL="0" indent="0">
              <a:buNone/>
            </a:pPr>
            <a:r>
              <a:rPr lang="en-US" sz="4000" dirty="0" smtClean="0"/>
              <a:t>side checks for </a:t>
            </a:r>
          </a:p>
          <a:p>
            <a:pPr marL="0" indent="0">
              <a:buNone/>
            </a:pPr>
            <a:r>
              <a:rPr lang="en-US" sz="4000" dirty="0" smtClean="0"/>
              <a:t>stranded vehicles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885" y="3733800"/>
            <a:ext cx="4312229" cy="31046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30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 in Cattaraugus County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Media outlets reporting a mass causality incident on I-86 near Steamburg, NY. Early reports suggest up to 50 school aged children injured.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4114800"/>
            <a:ext cx="4648200" cy="2743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31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503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Incident in Cattaraugus County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Air Ambulance is unavailable. </a:t>
            </a:r>
          </a:p>
          <a:p>
            <a:r>
              <a:rPr lang="en-US" sz="3600" dirty="0" smtClean="0"/>
              <a:t>Transportation north is near impossible</a:t>
            </a:r>
          </a:p>
          <a:p>
            <a:r>
              <a:rPr lang="en-US" sz="3600" dirty="0" smtClean="0"/>
              <a:t>50 patients is </a:t>
            </a:r>
            <a:br>
              <a:rPr lang="en-US" sz="3600" dirty="0" smtClean="0"/>
            </a:br>
            <a:r>
              <a:rPr lang="en-US" sz="3600" dirty="0" smtClean="0"/>
              <a:t>more than any one</a:t>
            </a:r>
            <a:br>
              <a:rPr lang="en-US" sz="3600" dirty="0" smtClean="0"/>
            </a:br>
            <a:r>
              <a:rPr lang="en-US" sz="3600" dirty="0" smtClean="0"/>
              <a:t> hospital can </a:t>
            </a:r>
            <a:br>
              <a:rPr lang="en-US" sz="3600" dirty="0" smtClean="0"/>
            </a:br>
            <a:r>
              <a:rPr lang="en-US" sz="3600" dirty="0" smtClean="0"/>
              <a:t>accommodate.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799" y="3276600"/>
            <a:ext cx="4648200" cy="2743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3008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 in your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Local Fire Department reports large apartment complex of 75 families with high Carbon Monoxide levels.</a:t>
            </a:r>
          </a:p>
          <a:p>
            <a:r>
              <a:rPr lang="en-US" sz="3200" dirty="0" smtClean="0"/>
              <a:t>Dwelling includes seniors, children, and adults with disabilities</a:t>
            </a:r>
          </a:p>
          <a:p>
            <a:r>
              <a:rPr lang="en-US" sz="3200" dirty="0" smtClean="0"/>
              <a:t>Numerous transfers to </a:t>
            </a:r>
          </a:p>
          <a:p>
            <a:pPr marL="0" indent="0">
              <a:buNone/>
            </a:pPr>
            <a:r>
              <a:rPr lang="en-US" sz="3200" dirty="0" smtClean="0"/>
              <a:t>   local hospitals expected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4000500"/>
            <a:ext cx="2857500" cy="28575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33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827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Local EMS Crews unable to keep up with demand. </a:t>
            </a:r>
          </a:p>
          <a:p>
            <a:pPr marL="0" indent="0">
              <a:buNone/>
            </a:pPr>
            <a:r>
              <a:rPr lang="en-US" sz="4000" dirty="0" smtClean="0"/>
              <a:t>Many priority 1 </a:t>
            </a:r>
          </a:p>
          <a:p>
            <a:pPr marL="0" indent="0">
              <a:buNone/>
            </a:pPr>
            <a:r>
              <a:rPr lang="en-US" sz="4000" dirty="0" smtClean="0"/>
              <a:t>calls delayed</a:t>
            </a:r>
          </a:p>
          <a:p>
            <a:pPr marL="0" indent="0">
              <a:buNone/>
            </a:pPr>
            <a:r>
              <a:rPr lang="en-US" sz="4000" dirty="0" smtClean="0"/>
              <a:t>greater than an</a:t>
            </a:r>
          </a:p>
          <a:p>
            <a:pPr marL="0" indent="0">
              <a:buNone/>
            </a:pPr>
            <a:r>
              <a:rPr lang="en-US" sz="4000" dirty="0" smtClean="0"/>
              <a:t>Hour.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069" y="2694214"/>
            <a:ext cx="5105400" cy="41529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34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61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Critical patients &amp; personnel have been identified that cannot be reached due to road conditions</a:t>
            </a:r>
          </a:p>
          <a:p>
            <a:r>
              <a:rPr lang="en-US" sz="4000" dirty="0" smtClean="0"/>
              <a:t>Special resources may need to be tasked to assist. </a:t>
            </a:r>
          </a:p>
          <a:p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35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569" y="4451350"/>
            <a:ext cx="4762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 in Monroe County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100" dirty="0" smtClean="0"/>
              <a:t>Monroe County 911 requesting the release of EMS chempack assets for a</a:t>
            </a:r>
          </a:p>
          <a:p>
            <a:pPr marL="0" indent="0">
              <a:buNone/>
            </a:pPr>
            <a:r>
              <a:rPr lang="en-US" sz="3100" dirty="0" smtClean="0"/>
              <a:t> suspected nerve agent</a:t>
            </a:r>
          </a:p>
          <a:p>
            <a:pPr marL="0" indent="0">
              <a:buNone/>
            </a:pPr>
            <a:r>
              <a:rPr lang="en-US" sz="3100" dirty="0" smtClean="0"/>
              <a:t>release at 1192 Scottsville Rd</a:t>
            </a:r>
            <a:r>
              <a:rPr lang="en-US" sz="3200" dirty="0" smtClean="0"/>
              <a:t>.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514600"/>
            <a:ext cx="3352800" cy="43434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36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757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Shortages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Several towns reporting inadequate salt supplies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170" y="2971800"/>
            <a:ext cx="5410200" cy="337330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32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Shortages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 smtClean="0"/>
              <a:t>Without power, gas stations unable to provide fuel. </a:t>
            </a:r>
          </a:p>
          <a:p>
            <a:r>
              <a:rPr lang="en-US" sz="4000" dirty="0" smtClean="0"/>
              <a:t>Same applies for 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municipal sources,</a:t>
            </a:r>
            <a:br>
              <a:rPr lang="en-US" sz="4000" dirty="0" smtClean="0"/>
            </a:br>
            <a:r>
              <a:rPr lang="en-US" sz="4000" dirty="0" smtClean="0"/>
              <a:t>fleet vehicles in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danger of running</a:t>
            </a:r>
            <a:br>
              <a:rPr lang="en-US" sz="4000" dirty="0" smtClean="0"/>
            </a:br>
            <a:r>
              <a:rPr lang="en-US" sz="4000" dirty="0" smtClean="0"/>
              <a:t>out.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8779"/>
          <a:stretch/>
        </p:blipFill>
        <p:spPr>
          <a:xfrm>
            <a:off x="5105400" y="3505201"/>
            <a:ext cx="4038600" cy="32004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38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9454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Shortages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Calls to vendors indicate supply shipments delayed or cancelled due to the </a:t>
            </a:r>
            <a:br>
              <a:rPr lang="en-US" sz="4000" dirty="0" smtClean="0"/>
            </a:br>
            <a:r>
              <a:rPr lang="en-US" sz="4000" dirty="0" smtClean="0"/>
              <a:t>storm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370488"/>
            <a:ext cx="5715000" cy="347662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39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720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Buffalo &amp; Binghamton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Feel Free to delete the sections of slides that do not apply to your area</a:t>
            </a:r>
          </a:p>
          <a:p>
            <a:r>
              <a:rPr lang="en-US" sz="4400" dirty="0" smtClean="0"/>
              <a:t>A video segment is available after both weather reports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6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Shortages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8001000" cy="964152"/>
          </a:xfrm>
        </p:spPr>
        <p:txBody>
          <a:bodyPr/>
          <a:lstStyle/>
          <a:p>
            <a:r>
              <a:rPr lang="en-US" sz="3200" b="0" dirty="0" smtClean="0">
                <a:solidFill>
                  <a:schemeClr val="tx1"/>
                </a:solidFill>
              </a:rPr>
              <a:t>Shipping and receiving issues </a:t>
            </a:r>
            <a:br>
              <a:rPr lang="en-US" sz="3200" b="0" dirty="0" smtClean="0">
                <a:solidFill>
                  <a:schemeClr val="tx1"/>
                </a:solidFill>
              </a:rPr>
            </a:br>
            <a:r>
              <a:rPr lang="en-US" sz="3200" b="0" dirty="0" smtClean="0">
                <a:solidFill>
                  <a:schemeClr val="tx1"/>
                </a:solidFill>
              </a:rPr>
              <a:t>across the commercial spectrum</a:t>
            </a:r>
            <a:endParaRPr lang="en-US" sz="32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276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sz="3200" dirty="0" smtClean="0"/>
              <a:t>Food Stores</a:t>
            </a:r>
          </a:p>
          <a:p>
            <a:r>
              <a:rPr lang="en-US" sz="3200" dirty="0" smtClean="0"/>
              <a:t>ATM Banks</a:t>
            </a:r>
          </a:p>
          <a:p>
            <a:r>
              <a:rPr lang="en-US" sz="3200" dirty="0" smtClean="0"/>
              <a:t>Ag &amp; Markets</a:t>
            </a:r>
          </a:p>
          <a:p>
            <a:r>
              <a:rPr lang="en-US" sz="3200" dirty="0" smtClean="0"/>
              <a:t>Armored Car Service</a:t>
            </a:r>
            <a:endParaRPr lang="en-US" sz="32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200" dirty="0" smtClean="0"/>
              <a:t>Petroleum deliveries</a:t>
            </a:r>
          </a:p>
          <a:p>
            <a:r>
              <a:rPr lang="en-US" sz="3200" dirty="0" smtClean="0"/>
              <a:t>Meals on Wheels</a:t>
            </a:r>
          </a:p>
          <a:p>
            <a:r>
              <a:rPr lang="en-US" sz="3200" dirty="0" smtClean="0"/>
              <a:t>Pharmaceuticals</a:t>
            </a:r>
          </a:p>
          <a:p>
            <a:r>
              <a:rPr lang="en-US" sz="3200" dirty="0" smtClean="0"/>
              <a:t>Medical Supplies</a:t>
            </a:r>
          </a:p>
          <a:p>
            <a:r>
              <a:rPr lang="en-US" sz="3200" dirty="0" smtClean="0"/>
              <a:t>Linen Services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40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399" y="348343"/>
            <a:ext cx="2587171" cy="2575673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990600" y="6019800"/>
            <a:ext cx="67972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What actions would you take?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 smtClean="0"/>
              <a:t>Due to the vast amount of debris and utility lines down, local emergency services are requesting primary roads be cleared to one lane for emergency </a:t>
            </a:r>
          </a:p>
          <a:p>
            <a:pPr marL="0" indent="0">
              <a:buNone/>
            </a:pPr>
            <a:r>
              <a:rPr lang="en-US" sz="4000" dirty="0" smtClean="0"/>
              <a:t>access only. Additional</a:t>
            </a:r>
          </a:p>
          <a:p>
            <a:pPr marL="0" indent="0">
              <a:buNone/>
            </a:pPr>
            <a:r>
              <a:rPr lang="en-US" sz="4000" smtClean="0"/>
              <a:t> resources </a:t>
            </a:r>
            <a:r>
              <a:rPr lang="en-US" sz="4000" dirty="0" smtClean="0"/>
              <a:t>may be needed</a:t>
            </a:r>
          </a:p>
          <a:p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41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65142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6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Local media outlets demanding a press briefing from your agency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124200"/>
            <a:ext cx="4953000" cy="32004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543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Families and friends are contacting your agency looking for people they have lost contact with. </a:t>
            </a:r>
            <a:endParaRPr lang="en-US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43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  <p:pic>
        <p:nvPicPr>
          <p:cNvPr id="1027" name="Picture 3" descr="C:\Documents and Settings\jpi03\Local Settings\Temporary Internet Files\Content.IE5\2FG18NA3\head-silhouette-with-question-mar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33800"/>
            <a:ext cx="2203708" cy="296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80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Social Media sources are reporting inaccurate information and instructions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962400"/>
            <a:ext cx="3028950" cy="151447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44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662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Identify the top 3-5 needs that you would be asking assistance in resolving?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45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6661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Tuesday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000" dirty="0">
                <a:hlinkClick r:id="rId2"/>
              </a:rPr>
              <a:t>https://</a:t>
            </a:r>
            <a:r>
              <a:rPr lang="en-US" sz="4000" dirty="0" smtClean="0">
                <a:hlinkClick r:id="rId2"/>
              </a:rPr>
              <a:t>www.surveymonkey.com/r/WRECKITTuesday2015</a:t>
            </a:r>
            <a:r>
              <a:rPr lang="en-US" sz="4000" dirty="0" smtClean="0"/>
              <a:t> </a:t>
            </a: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Please </a:t>
            </a:r>
            <a:r>
              <a:rPr lang="en-US" sz="4000" dirty="0"/>
              <a:t>be sure to complete the daily survey for any and all activity today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46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Tuesday October 6,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438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you to Don Paul for the appearance in the video</a:t>
            </a:r>
          </a:p>
          <a:p>
            <a:r>
              <a:rPr lang="en-US" dirty="0"/>
              <a:t>The WRECK IT Design Team is:</a:t>
            </a:r>
          </a:p>
          <a:p>
            <a:pPr lvl="1"/>
            <a:r>
              <a:rPr lang="en-US" dirty="0"/>
              <a:t>P. Byrne – </a:t>
            </a:r>
            <a:r>
              <a:rPr lang="en-US" dirty="0" smtClean="0"/>
              <a:t>NYSDOH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W. Correa </a:t>
            </a:r>
            <a:r>
              <a:rPr lang="en-US" dirty="0" smtClean="0"/>
              <a:t>– NYSOEM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S. </a:t>
            </a:r>
            <a:r>
              <a:rPr lang="en-US" dirty="0" err="1"/>
              <a:t>Forenz</a:t>
            </a:r>
            <a:r>
              <a:rPr lang="en-US" dirty="0"/>
              <a:t> – NYSDOT</a:t>
            </a:r>
          </a:p>
          <a:p>
            <a:pPr lvl="1"/>
            <a:r>
              <a:rPr lang="en-US" dirty="0"/>
              <a:t>D. Volkman – NYSDOH</a:t>
            </a:r>
          </a:p>
          <a:p>
            <a:pPr lvl="1"/>
            <a:r>
              <a:rPr lang="en-US" dirty="0"/>
              <a:t>B. Oliphant – NYSOFP&amp;C</a:t>
            </a:r>
          </a:p>
          <a:p>
            <a:pPr lvl="1"/>
            <a:r>
              <a:rPr lang="en-US" dirty="0"/>
              <a:t>J. Indelicato – </a:t>
            </a:r>
            <a:r>
              <a:rPr lang="en-US" dirty="0" smtClean="0"/>
              <a:t>NYSDOH</a:t>
            </a:r>
          </a:p>
          <a:p>
            <a:pPr lvl="1"/>
            <a:r>
              <a:rPr lang="en-US" dirty="0" smtClean="0"/>
              <a:t>J. Levan </a:t>
            </a:r>
            <a:r>
              <a:rPr lang="en-US" smtClean="0"/>
              <a:t>– NWS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5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drive.google.com/file/d/0B6au9uZQEOB6QU9lODB2Y1BGNGM/view?usp=sharing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Buffalo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29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 descr="WFOBUF_Tuesday.pdf - Nitro PDF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8" t="2298" r="12499"/>
          <a:stretch/>
        </p:blipFill>
        <p:spPr>
          <a:xfrm>
            <a:off x="9144" y="0"/>
            <a:ext cx="913485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4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7" y="0"/>
            <a:ext cx="910288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21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" y="0"/>
            <a:ext cx="9139889" cy="6553200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" y="0"/>
            <a:ext cx="9131643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5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611</TotalTime>
  <Words>1450</Words>
  <Application>Microsoft Office PowerPoint</Application>
  <PresentationFormat>On-screen Show (4:3)</PresentationFormat>
  <Paragraphs>283</Paragraphs>
  <Slides>47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Flow</vt:lpstr>
      <vt:lpstr>WRECKIT 2015</vt:lpstr>
      <vt:lpstr>Overview</vt:lpstr>
      <vt:lpstr>Today’s Considerations</vt:lpstr>
      <vt:lpstr>NWS Buffalo &amp; Binghamton</vt:lpstr>
      <vt:lpstr>Weather Report #3</vt:lpstr>
      <vt:lpstr>NWS Buffalo</vt:lpstr>
      <vt:lpstr>PowerPoint Presentation</vt:lpstr>
      <vt:lpstr>PowerPoint Presentation</vt:lpstr>
      <vt:lpstr>PowerPoint Presentation</vt:lpstr>
      <vt:lpstr>PowerPoint Presentation</vt:lpstr>
      <vt:lpstr>NWS Binghamton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Weather Report #4</vt:lpstr>
      <vt:lpstr>Concern</vt:lpstr>
      <vt:lpstr>Weather Report #5</vt:lpstr>
      <vt:lpstr>Tuesday October 6, 2015</vt:lpstr>
      <vt:lpstr>Situational Awareness</vt:lpstr>
      <vt:lpstr>Concern</vt:lpstr>
      <vt:lpstr>Road Closures</vt:lpstr>
      <vt:lpstr>Road Closures</vt:lpstr>
      <vt:lpstr>Information</vt:lpstr>
      <vt:lpstr>Information</vt:lpstr>
      <vt:lpstr>Information</vt:lpstr>
      <vt:lpstr>Incident in Cattaraugus County</vt:lpstr>
      <vt:lpstr>Incident in Cattaraugus County</vt:lpstr>
      <vt:lpstr>Incident in your area</vt:lpstr>
      <vt:lpstr>Concern</vt:lpstr>
      <vt:lpstr>Request</vt:lpstr>
      <vt:lpstr>Incident in Monroe County</vt:lpstr>
      <vt:lpstr>Shortages</vt:lpstr>
      <vt:lpstr>Shortages</vt:lpstr>
      <vt:lpstr>Shortages</vt:lpstr>
      <vt:lpstr>Shortages</vt:lpstr>
      <vt:lpstr>Request</vt:lpstr>
      <vt:lpstr>Request</vt:lpstr>
      <vt:lpstr>Request</vt:lpstr>
      <vt:lpstr>Information</vt:lpstr>
      <vt:lpstr>Today’s Considerations</vt:lpstr>
      <vt:lpstr>End of Tuesday</vt:lpstr>
      <vt:lpstr>CREDITS</vt:lpstr>
    </vt:vector>
  </TitlesOfParts>
  <Company>New York State Department of Health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WRECK IT 2015 Tuesday</dc:title>
  <dc:creator>Joseph P. Indelicato</dc:creator>
  <cp:lastModifiedBy>Spezio, Eileen</cp:lastModifiedBy>
  <cp:revision>63</cp:revision>
  <dcterms:created xsi:type="dcterms:W3CDTF">2015-09-17T15:32:29Z</dcterms:created>
  <dcterms:modified xsi:type="dcterms:W3CDTF">2015-10-02T20:01:44Z</dcterms:modified>
</cp:coreProperties>
</file>