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1.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2.xml" ContentType="application/vnd.openxmlformats-officedocument.presentationml.tag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0" r:id="rId1"/>
  </p:sldMasterIdLst>
  <p:notesMasterIdLst>
    <p:notesMasterId r:id="rId34"/>
  </p:notesMasterIdLst>
  <p:sldIdLst>
    <p:sldId id="294" r:id="rId2"/>
    <p:sldId id="295" r:id="rId3"/>
    <p:sldId id="259" r:id="rId4"/>
    <p:sldId id="260" r:id="rId5"/>
    <p:sldId id="261" r:id="rId6"/>
    <p:sldId id="262" r:id="rId7"/>
    <p:sldId id="263" r:id="rId8"/>
    <p:sldId id="265" r:id="rId9"/>
    <p:sldId id="266" r:id="rId10"/>
    <p:sldId id="267" r:id="rId11"/>
    <p:sldId id="269" r:id="rId12"/>
    <p:sldId id="270" r:id="rId13"/>
    <p:sldId id="296" r:id="rId14"/>
    <p:sldId id="273" r:id="rId15"/>
    <p:sldId id="276" r:id="rId16"/>
    <p:sldId id="277" r:id="rId17"/>
    <p:sldId id="274" r:id="rId18"/>
    <p:sldId id="278" r:id="rId19"/>
    <p:sldId id="279" r:id="rId20"/>
    <p:sldId id="280" r:id="rId21"/>
    <p:sldId id="281" r:id="rId22"/>
    <p:sldId id="282" r:id="rId23"/>
    <p:sldId id="275" r:id="rId24"/>
    <p:sldId id="268" r:id="rId25"/>
    <p:sldId id="283" r:id="rId26"/>
    <p:sldId id="284" r:id="rId27"/>
    <p:sldId id="287" r:id="rId28"/>
    <p:sldId id="289" r:id="rId29"/>
    <p:sldId id="288" r:id="rId30"/>
    <p:sldId id="290" r:id="rId31"/>
    <p:sldId id="292" r:id="rId32"/>
    <p:sldId id="293" r:id="rId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66" autoAdjust="0"/>
    <p:restoredTop sz="74765" autoAdjust="0"/>
  </p:normalViewPr>
  <p:slideViewPr>
    <p:cSldViewPr snapToGrid="0" snapToObjects="1">
      <p:cViewPr varScale="1">
        <p:scale>
          <a:sx n="42" d="100"/>
          <a:sy n="42" d="100"/>
        </p:scale>
        <p:origin x="1603" y="11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05D59C8-85C8-4958-BD4E-4521BBE59241}" type="doc">
      <dgm:prSet loTypeId="urn:microsoft.com/office/officeart/2005/8/layout/vList6" loCatId="process" qsTypeId="urn:microsoft.com/office/officeart/2005/8/quickstyle/simple1#1" qsCatId="simple" csTypeId="urn:microsoft.com/office/officeart/2005/8/colors/accent6_3" csCatId="accent6" phldr="1"/>
      <dgm:spPr/>
      <dgm:t>
        <a:bodyPr/>
        <a:lstStyle/>
        <a:p>
          <a:endParaRPr lang="en-US"/>
        </a:p>
      </dgm:t>
    </dgm:pt>
    <dgm:pt modelId="{9B1C896E-FA64-4AE0-8FA1-F8C048A2F3E0}">
      <dgm:prSet phldrT="[Text]" custT="1"/>
      <dgm:spPr/>
      <dgm:t>
        <a:bodyPr/>
        <a:lstStyle/>
        <a:p>
          <a:pPr>
            <a:lnSpc>
              <a:spcPct val="114000"/>
            </a:lnSpc>
          </a:pPr>
          <a:r>
            <a:rPr lang="en-US" sz="2400" b="1" dirty="0" smtClean="0">
              <a:solidFill>
                <a:schemeClr val="tx1"/>
              </a:solidFill>
            </a:rPr>
            <a:t>Day-to-day emergencies </a:t>
          </a:r>
          <a:endParaRPr lang="en-US" sz="2400" b="1" dirty="0">
            <a:solidFill>
              <a:schemeClr val="tx1"/>
            </a:solidFill>
          </a:endParaRPr>
        </a:p>
      </dgm:t>
    </dgm:pt>
    <dgm:pt modelId="{A0B142E8-E86F-4FA9-B0F2-A5D4A73C1010}" type="parTrans" cxnId="{3D350EC9-BBA8-4040-8A4C-22CAF298716C}">
      <dgm:prSet/>
      <dgm:spPr/>
      <dgm:t>
        <a:bodyPr/>
        <a:lstStyle/>
        <a:p>
          <a:pPr>
            <a:lnSpc>
              <a:spcPct val="114000"/>
            </a:lnSpc>
          </a:pPr>
          <a:endParaRPr lang="en-US"/>
        </a:p>
      </dgm:t>
    </dgm:pt>
    <dgm:pt modelId="{1C69F4FC-0BB1-491D-B22B-BD10DFCC99C4}" type="sibTrans" cxnId="{3D350EC9-BBA8-4040-8A4C-22CAF298716C}">
      <dgm:prSet/>
      <dgm:spPr/>
      <dgm:t>
        <a:bodyPr/>
        <a:lstStyle/>
        <a:p>
          <a:pPr>
            <a:lnSpc>
              <a:spcPct val="114000"/>
            </a:lnSpc>
          </a:pPr>
          <a:endParaRPr lang="en-US"/>
        </a:p>
      </dgm:t>
    </dgm:pt>
    <dgm:pt modelId="{646751BD-8A90-4C49-8ADE-5433A0285F2E}">
      <dgm:prSet phldrT="[Text]" custT="1"/>
      <dgm:spPr/>
      <dgm:t>
        <a:bodyPr anchor="ctr" anchorCtr="0"/>
        <a:lstStyle/>
        <a:p>
          <a:pPr marL="292100" indent="-292100">
            <a:lnSpc>
              <a:spcPct val="114000"/>
            </a:lnSpc>
          </a:pPr>
          <a:r>
            <a:rPr lang="en-US" sz="2200" b="1" dirty="0" smtClean="0"/>
            <a:t>The greatest good for each individual patient</a:t>
          </a:r>
          <a:endParaRPr lang="en-US" sz="2200" b="1" dirty="0"/>
        </a:p>
      </dgm:t>
    </dgm:pt>
    <dgm:pt modelId="{495270B4-28D1-479F-9FAD-84C511BCE888}" type="parTrans" cxnId="{E2E79BC5-E29F-414B-AFD3-8AB3D8495C7F}">
      <dgm:prSet/>
      <dgm:spPr/>
      <dgm:t>
        <a:bodyPr/>
        <a:lstStyle/>
        <a:p>
          <a:pPr>
            <a:lnSpc>
              <a:spcPct val="114000"/>
            </a:lnSpc>
          </a:pPr>
          <a:endParaRPr lang="en-US"/>
        </a:p>
      </dgm:t>
    </dgm:pt>
    <dgm:pt modelId="{75281E62-C9E8-49A0-BE89-165DA90A172E}" type="sibTrans" cxnId="{E2E79BC5-E29F-414B-AFD3-8AB3D8495C7F}">
      <dgm:prSet/>
      <dgm:spPr/>
      <dgm:t>
        <a:bodyPr/>
        <a:lstStyle/>
        <a:p>
          <a:pPr>
            <a:lnSpc>
              <a:spcPct val="114000"/>
            </a:lnSpc>
          </a:pPr>
          <a:endParaRPr lang="en-US"/>
        </a:p>
      </dgm:t>
    </dgm:pt>
    <dgm:pt modelId="{649E716E-55A7-459B-A246-7991E1F17154}">
      <dgm:prSet phldrT="[Text]" custT="1"/>
      <dgm:spPr/>
      <dgm:t>
        <a:bodyPr/>
        <a:lstStyle/>
        <a:p>
          <a:pPr>
            <a:lnSpc>
              <a:spcPct val="114000"/>
            </a:lnSpc>
          </a:pPr>
          <a:r>
            <a:rPr lang="en-US" sz="2400" b="1" dirty="0" smtClean="0">
              <a:solidFill>
                <a:schemeClr val="tx1"/>
              </a:solidFill>
            </a:rPr>
            <a:t>Large-scale disasters</a:t>
          </a:r>
          <a:endParaRPr lang="en-US" sz="2400" b="1" dirty="0">
            <a:solidFill>
              <a:schemeClr val="tx1"/>
            </a:solidFill>
          </a:endParaRPr>
        </a:p>
      </dgm:t>
    </dgm:pt>
    <dgm:pt modelId="{0A1516E3-00C5-4221-80C3-1437D521A3EC}" type="parTrans" cxnId="{518CFD64-0A64-4BA5-831B-B1D56D206ADE}">
      <dgm:prSet/>
      <dgm:spPr/>
      <dgm:t>
        <a:bodyPr/>
        <a:lstStyle/>
        <a:p>
          <a:pPr>
            <a:lnSpc>
              <a:spcPct val="114000"/>
            </a:lnSpc>
          </a:pPr>
          <a:endParaRPr lang="en-US"/>
        </a:p>
      </dgm:t>
    </dgm:pt>
    <dgm:pt modelId="{06558F08-BCCF-489D-92C5-1C1CAB2B4A68}" type="sibTrans" cxnId="{518CFD64-0A64-4BA5-831B-B1D56D206ADE}">
      <dgm:prSet/>
      <dgm:spPr/>
      <dgm:t>
        <a:bodyPr/>
        <a:lstStyle/>
        <a:p>
          <a:pPr>
            <a:lnSpc>
              <a:spcPct val="114000"/>
            </a:lnSpc>
          </a:pPr>
          <a:endParaRPr lang="en-US"/>
        </a:p>
      </dgm:t>
    </dgm:pt>
    <dgm:pt modelId="{E04A1A72-F3BF-4EB4-AF87-2ADA8E9B5EB1}">
      <dgm:prSet phldrT="[Text]" custT="1"/>
      <dgm:spPr/>
      <dgm:t>
        <a:bodyPr anchor="ctr" anchorCtr="0"/>
        <a:lstStyle/>
        <a:p>
          <a:pPr marL="344488" indent="-344488">
            <a:lnSpc>
              <a:spcPct val="114000"/>
            </a:lnSpc>
          </a:pPr>
          <a:r>
            <a:rPr lang="en-US" sz="2200" b="1" dirty="0" smtClean="0"/>
            <a:t>The greatest good for the greatest number of potential survivors</a:t>
          </a:r>
          <a:endParaRPr lang="en-US" sz="2200" b="1" dirty="0"/>
        </a:p>
      </dgm:t>
    </dgm:pt>
    <dgm:pt modelId="{BBA51250-CB1D-4787-8DF7-0494F1FB3EC2}" type="parTrans" cxnId="{F80558F8-F158-4B11-9FE6-0C74231A4992}">
      <dgm:prSet/>
      <dgm:spPr/>
      <dgm:t>
        <a:bodyPr/>
        <a:lstStyle/>
        <a:p>
          <a:pPr>
            <a:lnSpc>
              <a:spcPct val="114000"/>
            </a:lnSpc>
          </a:pPr>
          <a:endParaRPr lang="en-US"/>
        </a:p>
      </dgm:t>
    </dgm:pt>
    <dgm:pt modelId="{FE6FBAF6-6132-48D1-8E92-B3DA236F64C7}" type="sibTrans" cxnId="{F80558F8-F158-4B11-9FE6-0C74231A4992}">
      <dgm:prSet/>
      <dgm:spPr/>
      <dgm:t>
        <a:bodyPr/>
        <a:lstStyle/>
        <a:p>
          <a:pPr>
            <a:lnSpc>
              <a:spcPct val="114000"/>
            </a:lnSpc>
          </a:pPr>
          <a:endParaRPr lang="en-US"/>
        </a:p>
      </dgm:t>
    </dgm:pt>
    <dgm:pt modelId="{227CC9B8-C7D5-4381-9F77-DE4D1C54FFD8}" type="pres">
      <dgm:prSet presAssocID="{705D59C8-85C8-4958-BD4E-4521BBE59241}" presName="Name0" presStyleCnt="0">
        <dgm:presLayoutVars>
          <dgm:dir/>
          <dgm:animLvl val="lvl"/>
          <dgm:resizeHandles/>
        </dgm:presLayoutVars>
      </dgm:prSet>
      <dgm:spPr/>
      <dgm:t>
        <a:bodyPr/>
        <a:lstStyle/>
        <a:p>
          <a:endParaRPr lang="en-US"/>
        </a:p>
      </dgm:t>
    </dgm:pt>
    <dgm:pt modelId="{AFC1C538-F201-4205-AEBB-2116B7E6D332}" type="pres">
      <dgm:prSet presAssocID="{9B1C896E-FA64-4AE0-8FA1-F8C048A2F3E0}" presName="linNode" presStyleCnt="0"/>
      <dgm:spPr/>
    </dgm:pt>
    <dgm:pt modelId="{163113F6-8D0E-4774-9104-32A180A47813}" type="pres">
      <dgm:prSet presAssocID="{9B1C896E-FA64-4AE0-8FA1-F8C048A2F3E0}" presName="parentShp" presStyleLbl="node1" presStyleIdx="0" presStyleCnt="2">
        <dgm:presLayoutVars>
          <dgm:bulletEnabled val="1"/>
        </dgm:presLayoutVars>
      </dgm:prSet>
      <dgm:spPr>
        <a:prstGeom prst="rect">
          <a:avLst/>
        </a:prstGeom>
      </dgm:spPr>
      <dgm:t>
        <a:bodyPr/>
        <a:lstStyle/>
        <a:p>
          <a:endParaRPr lang="en-US"/>
        </a:p>
      </dgm:t>
    </dgm:pt>
    <dgm:pt modelId="{E6364F08-D72B-4B5F-8C1A-CB9316F311D6}" type="pres">
      <dgm:prSet presAssocID="{9B1C896E-FA64-4AE0-8FA1-F8C048A2F3E0}" presName="childShp" presStyleLbl="bgAccFollowNode1" presStyleIdx="0" presStyleCnt="2" custScaleY="114657">
        <dgm:presLayoutVars>
          <dgm:bulletEnabled val="1"/>
        </dgm:presLayoutVars>
      </dgm:prSet>
      <dgm:spPr/>
      <dgm:t>
        <a:bodyPr/>
        <a:lstStyle/>
        <a:p>
          <a:endParaRPr lang="en-US"/>
        </a:p>
      </dgm:t>
    </dgm:pt>
    <dgm:pt modelId="{0CB0EB59-A7F6-4AFC-9E56-F571124DD310}" type="pres">
      <dgm:prSet presAssocID="{1C69F4FC-0BB1-491D-B22B-BD10DFCC99C4}" presName="spacing" presStyleCnt="0"/>
      <dgm:spPr/>
    </dgm:pt>
    <dgm:pt modelId="{410620A5-443B-4FEC-9017-E30BD8A719E3}" type="pres">
      <dgm:prSet presAssocID="{649E716E-55A7-459B-A246-7991E1F17154}" presName="linNode" presStyleCnt="0"/>
      <dgm:spPr/>
    </dgm:pt>
    <dgm:pt modelId="{A3456C54-5DEC-43FA-8C52-E168ADF11C99}" type="pres">
      <dgm:prSet presAssocID="{649E716E-55A7-459B-A246-7991E1F17154}" presName="parentShp" presStyleLbl="node1" presStyleIdx="1" presStyleCnt="2">
        <dgm:presLayoutVars>
          <dgm:bulletEnabled val="1"/>
        </dgm:presLayoutVars>
      </dgm:prSet>
      <dgm:spPr>
        <a:prstGeom prst="rect">
          <a:avLst/>
        </a:prstGeom>
      </dgm:spPr>
      <dgm:t>
        <a:bodyPr/>
        <a:lstStyle/>
        <a:p>
          <a:endParaRPr lang="en-US"/>
        </a:p>
      </dgm:t>
    </dgm:pt>
    <dgm:pt modelId="{651677D9-BAFD-4120-B78E-9E9CF926E1AE}" type="pres">
      <dgm:prSet presAssocID="{649E716E-55A7-459B-A246-7991E1F17154}" presName="childShp" presStyleLbl="bgAccFollowNode1" presStyleIdx="1" presStyleCnt="2" custScaleY="113616" custLinFactNeighborX="5" custLinFactNeighborY="26">
        <dgm:presLayoutVars>
          <dgm:bulletEnabled val="1"/>
        </dgm:presLayoutVars>
      </dgm:prSet>
      <dgm:spPr/>
      <dgm:t>
        <a:bodyPr/>
        <a:lstStyle/>
        <a:p>
          <a:endParaRPr lang="en-US"/>
        </a:p>
      </dgm:t>
    </dgm:pt>
  </dgm:ptLst>
  <dgm:cxnLst>
    <dgm:cxn modelId="{E2E79BC5-E29F-414B-AFD3-8AB3D8495C7F}" srcId="{9B1C896E-FA64-4AE0-8FA1-F8C048A2F3E0}" destId="{646751BD-8A90-4C49-8ADE-5433A0285F2E}" srcOrd="0" destOrd="0" parTransId="{495270B4-28D1-479F-9FAD-84C511BCE888}" sibTransId="{75281E62-C9E8-49A0-BE89-165DA90A172E}"/>
    <dgm:cxn modelId="{C220BDBB-E69D-45EC-B914-61ABFB633011}" type="presOf" srcId="{646751BD-8A90-4C49-8ADE-5433A0285F2E}" destId="{E6364F08-D72B-4B5F-8C1A-CB9316F311D6}" srcOrd="0" destOrd="0" presId="urn:microsoft.com/office/officeart/2005/8/layout/vList6"/>
    <dgm:cxn modelId="{7B0C8727-C4F8-40B2-AD42-D4DB8BCE2788}" type="presOf" srcId="{9B1C896E-FA64-4AE0-8FA1-F8C048A2F3E0}" destId="{163113F6-8D0E-4774-9104-32A180A47813}" srcOrd="0" destOrd="0" presId="urn:microsoft.com/office/officeart/2005/8/layout/vList6"/>
    <dgm:cxn modelId="{3D350EC9-BBA8-4040-8A4C-22CAF298716C}" srcId="{705D59C8-85C8-4958-BD4E-4521BBE59241}" destId="{9B1C896E-FA64-4AE0-8FA1-F8C048A2F3E0}" srcOrd="0" destOrd="0" parTransId="{A0B142E8-E86F-4FA9-B0F2-A5D4A73C1010}" sibTransId="{1C69F4FC-0BB1-491D-B22B-BD10DFCC99C4}"/>
    <dgm:cxn modelId="{518CFD64-0A64-4BA5-831B-B1D56D206ADE}" srcId="{705D59C8-85C8-4958-BD4E-4521BBE59241}" destId="{649E716E-55A7-459B-A246-7991E1F17154}" srcOrd="1" destOrd="0" parTransId="{0A1516E3-00C5-4221-80C3-1437D521A3EC}" sibTransId="{06558F08-BCCF-489D-92C5-1C1CAB2B4A68}"/>
    <dgm:cxn modelId="{7F98C861-CA29-4BCC-8C9A-9AE562710372}" type="presOf" srcId="{705D59C8-85C8-4958-BD4E-4521BBE59241}" destId="{227CC9B8-C7D5-4381-9F77-DE4D1C54FFD8}" srcOrd="0" destOrd="0" presId="urn:microsoft.com/office/officeart/2005/8/layout/vList6"/>
    <dgm:cxn modelId="{6F773F99-1BDA-423F-9496-705B62F8013E}" type="presOf" srcId="{E04A1A72-F3BF-4EB4-AF87-2ADA8E9B5EB1}" destId="{651677D9-BAFD-4120-B78E-9E9CF926E1AE}" srcOrd="0" destOrd="0" presId="urn:microsoft.com/office/officeart/2005/8/layout/vList6"/>
    <dgm:cxn modelId="{F80558F8-F158-4B11-9FE6-0C74231A4992}" srcId="{649E716E-55A7-459B-A246-7991E1F17154}" destId="{E04A1A72-F3BF-4EB4-AF87-2ADA8E9B5EB1}" srcOrd="0" destOrd="0" parTransId="{BBA51250-CB1D-4787-8DF7-0494F1FB3EC2}" sibTransId="{FE6FBAF6-6132-48D1-8E92-B3DA236F64C7}"/>
    <dgm:cxn modelId="{8BF4F63A-7E84-4227-8FA9-9FF060A2E677}" type="presOf" srcId="{649E716E-55A7-459B-A246-7991E1F17154}" destId="{A3456C54-5DEC-43FA-8C52-E168ADF11C99}" srcOrd="0" destOrd="0" presId="urn:microsoft.com/office/officeart/2005/8/layout/vList6"/>
    <dgm:cxn modelId="{4EB22B50-79B8-42FB-95BE-6C57F1C2240A}" type="presParOf" srcId="{227CC9B8-C7D5-4381-9F77-DE4D1C54FFD8}" destId="{AFC1C538-F201-4205-AEBB-2116B7E6D332}" srcOrd="0" destOrd="0" presId="urn:microsoft.com/office/officeart/2005/8/layout/vList6"/>
    <dgm:cxn modelId="{9B892914-D701-42B8-AADA-EE78C68B3873}" type="presParOf" srcId="{AFC1C538-F201-4205-AEBB-2116B7E6D332}" destId="{163113F6-8D0E-4774-9104-32A180A47813}" srcOrd="0" destOrd="0" presId="urn:microsoft.com/office/officeart/2005/8/layout/vList6"/>
    <dgm:cxn modelId="{FD162795-FA77-4A33-8C07-1573F7DA6412}" type="presParOf" srcId="{AFC1C538-F201-4205-AEBB-2116B7E6D332}" destId="{E6364F08-D72B-4B5F-8C1A-CB9316F311D6}" srcOrd="1" destOrd="0" presId="urn:microsoft.com/office/officeart/2005/8/layout/vList6"/>
    <dgm:cxn modelId="{4D1749DE-0C84-451E-8EF8-FAFE6A90F83D}" type="presParOf" srcId="{227CC9B8-C7D5-4381-9F77-DE4D1C54FFD8}" destId="{0CB0EB59-A7F6-4AFC-9E56-F571124DD310}" srcOrd="1" destOrd="0" presId="urn:microsoft.com/office/officeart/2005/8/layout/vList6"/>
    <dgm:cxn modelId="{DFAACCCC-344C-4CEF-9BCF-79FDA17A5FCD}" type="presParOf" srcId="{227CC9B8-C7D5-4381-9F77-DE4D1C54FFD8}" destId="{410620A5-443B-4FEC-9017-E30BD8A719E3}" srcOrd="2" destOrd="0" presId="urn:microsoft.com/office/officeart/2005/8/layout/vList6"/>
    <dgm:cxn modelId="{B31B7AA9-024B-4D80-82C0-9896293F041D}" type="presParOf" srcId="{410620A5-443B-4FEC-9017-E30BD8A719E3}" destId="{A3456C54-5DEC-43FA-8C52-E168ADF11C99}" srcOrd="0" destOrd="0" presId="urn:microsoft.com/office/officeart/2005/8/layout/vList6"/>
    <dgm:cxn modelId="{8077B4CE-984D-426B-8BE0-50D71488FE1F}" type="presParOf" srcId="{410620A5-443B-4FEC-9017-E30BD8A719E3}" destId="{651677D9-BAFD-4120-B78E-9E9CF926E1AE}"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5E409C5-307E-4A4E-9AE6-192AFD6CEAB1}" type="doc">
      <dgm:prSet loTypeId="urn:microsoft.com/office/officeart/2005/8/layout/chevron2" loCatId="list" qsTypeId="urn:microsoft.com/office/officeart/2005/8/quickstyle/simple1#2" qsCatId="simple" csTypeId="urn:microsoft.com/office/officeart/2005/8/colors/accent6_4" csCatId="accent6" phldr="1"/>
      <dgm:spPr/>
      <dgm:t>
        <a:bodyPr/>
        <a:lstStyle/>
        <a:p>
          <a:endParaRPr lang="en-US"/>
        </a:p>
      </dgm:t>
    </dgm:pt>
    <dgm:pt modelId="{30E17180-ADD1-4E11-8D80-C4C6C71D75F3}">
      <dgm:prSet phldrT="[Text]" custT="1"/>
      <dgm:spPr/>
      <dgm:t>
        <a:bodyPr/>
        <a:lstStyle/>
        <a:p>
          <a:pPr>
            <a:lnSpc>
              <a:spcPct val="114000"/>
            </a:lnSpc>
          </a:pPr>
          <a:r>
            <a:rPr lang="en-US" sz="1700" b="1" dirty="0" smtClean="0"/>
            <a:t>Treat first</a:t>
          </a:r>
          <a:endParaRPr lang="en-US" sz="1700" b="1" dirty="0"/>
        </a:p>
      </dgm:t>
    </dgm:pt>
    <dgm:pt modelId="{197B6114-8FEA-429B-937B-1010741E39EC}" type="parTrans" cxnId="{F7891517-44EF-42C2-8C61-583366F9A296}">
      <dgm:prSet/>
      <dgm:spPr/>
      <dgm:t>
        <a:bodyPr/>
        <a:lstStyle/>
        <a:p>
          <a:pPr>
            <a:lnSpc>
              <a:spcPct val="114000"/>
            </a:lnSpc>
          </a:pPr>
          <a:endParaRPr lang="en-US" sz="1800"/>
        </a:p>
      </dgm:t>
    </dgm:pt>
    <dgm:pt modelId="{57B1FAAB-81B8-4FC6-B29F-1488BD45013D}" type="sibTrans" cxnId="{F7891517-44EF-42C2-8C61-583366F9A296}">
      <dgm:prSet/>
      <dgm:spPr/>
      <dgm:t>
        <a:bodyPr/>
        <a:lstStyle/>
        <a:p>
          <a:pPr>
            <a:lnSpc>
              <a:spcPct val="114000"/>
            </a:lnSpc>
          </a:pPr>
          <a:endParaRPr lang="en-US" sz="1800"/>
        </a:p>
      </dgm:t>
    </dgm:pt>
    <dgm:pt modelId="{C180D0B7-48E5-4B11-834F-1E89D8F2FF69}">
      <dgm:prSet phldrT="[Text]" custT="1"/>
      <dgm:spPr/>
      <dgm:t>
        <a:bodyPr/>
        <a:lstStyle/>
        <a:p>
          <a:pPr marL="341313" indent="-341313">
            <a:lnSpc>
              <a:spcPct val="114000"/>
            </a:lnSpc>
          </a:pPr>
          <a:r>
            <a:rPr lang="en-US" sz="2100" dirty="0" smtClean="0"/>
            <a:t>The most seriously injured who have a reasonable possibility of survival  </a:t>
          </a:r>
          <a:endParaRPr lang="en-US" sz="2100" dirty="0"/>
        </a:p>
      </dgm:t>
    </dgm:pt>
    <dgm:pt modelId="{D9F18722-83EA-4695-8CD9-9DF20991E37B}" type="parTrans" cxnId="{6A5AAA53-4DDF-4950-9FA2-481DDE6C2A44}">
      <dgm:prSet/>
      <dgm:spPr/>
      <dgm:t>
        <a:bodyPr/>
        <a:lstStyle/>
        <a:p>
          <a:pPr>
            <a:lnSpc>
              <a:spcPct val="114000"/>
            </a:lnSpc>
          </a:pPr>
          <a:endParaRPr lang="en-US" sz="1800"/>
        </a:p>
      </dgm:t>
    </dgm:pt>
    <dgm:pt modelId="{DEE3C85A-2836-415F-B584-74A51B0FF964}" type="sibTrans" cxnId="{6A5AAA53-4DDF-4950-9FA2-481DDE6C2A44}">
      <dgm:prSet/>
      <dgm:spPr/>
      <dgm:t>
        <a:bodyPr/>
        <a:lstStyle/>
        <a:p>
          <a:pPr>
            <a:lnSpc>
              <a:spcPct val="114000"/>
            </a:lnSpc>
          </a:pPr>
          <a:endParaRPr lang="en-US" sz="1800"/>
        </a:p>
      </dgm:t>
    </dgm:pt>
    <dgm:pt modelId="{BCBA00D1-E35D-4758-98E0-E45F8A54D3DA}">
      <dgm:prSet phldrT="[Text]" custT="1"/>
      <dgm:spPr/>
      <dgm:t>
        <a:bodyPr/>
        <a:lstStyle/>
        <a:p>
          <a:pPr>
            <a:lnSpc>
              <a:spcPct val="114000"/>
            </a:lnSpc>
          </a:pPr>
          <a:r>
            <a:rPr lang="en-US" sz="1700" b="1" dirty="0" smtClean="0"/>
            <a:t>Treat last</a:t>
          </a:r>
          <a:endParaRPr lang="en-US" sz="1700" b="1" dirty="0"/>
        </a:p>
      </dgm:t>
    </dgm:pt>
    <dgm:pt modelId="{BBFB3007-F4B0-47B6-94B0-7764D4795B19}" type="parTrans" cxnId="{397C6781-0F24-49F6-8FBC-E7C4991F5583}">
      <dgm:prSet/>
      <dgm:spPr/>
      <dgm:t>
        <a:bodyPr/>
        <a:lstStyle/>
        <a:p>
          <a:pPr>
            <a:lnSpc>
              <a:spcPct val="114000"/>
            </a:lnSpc>
          </a:pPr>
          <a:endParaRPr lang="en-US" sz="1800"/>
        </a:p>
      </dgm:t>
    </dgm:pt>
    <dgm:pt modelId="{A7A2F33A-D1D6-48F3-BC8F-513ADC8FD3C0}" type="sibTrans" cxnId="{397C6781-0F24-49F6-8FBC-E7C4991F5583}">
      <dgm:prSet/>
      <dgm:spPr/>
      <dgm:t>
        <a:bodyPr/>
        <a:lstStyle/>
        <a:p>
          <a:pPr>
            <a:lnSpc>
              <a:spcPct val="114000"/>
            </a:lnSpc>
          </a:pPr>
          <a:endParaRPr lang="en-US" sz="1800"/>
        </a:p>
      </dgm:t>
    </dgm:pt>
    <dgm:pt modelId="{E5648EC4-5B65-4CB8-8B83-3170C87E6CFD}">
      <dgm:prSet phldrT="[Text]" custT="1"/>
      <dgm:spPr/>
      <dgm:t>
        <a:bodyPr/>
        <a:lstStyle/>
        <a:p>
          <a:pPr marL="341313" indent="-341313">
            <a:lnSpc>
              <a:spcPct val="114000"/>
            </a:lnSpc>
          </a:pPr>
          <a:r>
            <a:rPr lang="en-US" sz="2100" dirty="0" smtClean="0"/>
            <a:t>Those who have the least severe illnesses or injuries or are very unlikely to survive</a:t>
          </a:r>
          <a:endParaRPr lang="en-US" sz="2100" dirty="0"/>
        </a:p>
      </dgm:t>
    </dgm:pt>
    <dgm:pt modelId="{F67514A4-282C-45F8-9C43-D02506CCC0D5}" type="parTrans" cxnId="{AAAB868A-11E6-44AB-8000-88D33C002488}">
      <dgm:prSet/>
      <dgm:spPr/>
      <dgm:t>
        <a:bodyPr/>
        <a:lstStyle/>
        <a:p>
          <a:pPr>
            <a:lnSpc>
              <a:spcPct val="114000"/>
            </a:lnSpc>
          </a:pPr>
          <a:endParaRPr lang="en-US" sz="1800"/>
        </a:p>
      </dgm:t>
    </dgm:pt>
    <dgm:pt modelId="{C1783B99-1650-4272-975F-EC419D555FF8}" type="sibTrans" cxnId="{AAAB868A-11E6-44AB-8000-88D33C002488}">
      <dgm:prSet/>
      <dgm:spPr/>
      <dgm:t>
        <a:bodyPr/>
        <a:lstStyle/>
        <a:p>
          <a:pPr>
            <a:lnSpc>
              <a:spcPct val="114000"/>
            </a:lnSpc>
          </a:pPr>
          <a:endParaRPr lang="en-US" sz="1800"/>
        </a:p>
      </dgm:t>
    </dgm:pt>
    <dgm:pt modelId="{8919BAB5-1D29-48F9-9547-069DBDA44A8E}">
      <dgm:prSet phldrT="[Text]" custT="1"/>
      <dgm:spPr/>
      <dgm:t>
        <a:bodyPr/>
        <a:lstStyle/>
        <a:p>
          <a:pPr>
            <a:lnSpc>
              <a:spcPct val="114000"/>
            </a:lnSpc>
          </a:pPr>
          <a:r>
            <a:rPr lang="en-US" sz="1700" b="1" dirty="0" smtClean="0"/>
            <a:t>Separate</a:t>
          </a:r>
          <a:endParaRPr lang="en-US" sz="1700" b="1" dirty="0"/>
        </a:p>
      </dgm:t>
    </dgm:pt>
    <dgm:pt modelId="{CB00B954-CED3-4362-A038-D850DF311572}" type="parTrans" cxnId="{1500598A-30BB-4DDF-9815-7501E7573E18}">
      <dgm:prSet/>
      <dgm:spPr/>
      <dgm:t>
        <a:bodyPr/>
        <a:lstStyle/>
        <a:p>
          <a:pPr>
            <a:lnSpc>
              <a:spcPct val="114000"/>
            </a:lnSpc>
          </a:pPr>
          <a:endParaRPr lang="en-US" sz="1800"/>
        </a:p>
      </dgm:t>
    </dgm:pt>
    <dgm:pt modelId="{9AB77887-038C-4307-94C4-068A204D1771}" type="sibTrans" cxnId="{1500598A-30BB-4DDF-9815-7501E7573E18}">
      <dgm:prSet/>
      <dgm:spPr/>
      <dgm:t>
        <a:bodyPr/>
        <a:lstStyle/>
        <a:p>
          <a:pPr>
            <a:lnSpc>
              <a:spcPct val="114000"/>
            </a:lnSpc>
          </a:pPr>
          <a:endParaRPr lang="en-US" sz="1800"/>
        </a:p>
      </dgm:t>
    </dgm:pt>
    <dgm:pt modelId="{79C9C40A-F4DF-410D-A34F-A2E273067D99}">
      <dgm:prSet phldrT="[Text]" custT="1"/>
      <dgm:spPr/>
      <dgm:t>
        <a:bodyPr/>
        <a:lstStyle/>
        <a:p>
          <a:pPr marL="287338" indent="-287338">
            <a:lnSpc>
              <a:spcPct val="114000"/>
            </a:lnSpc>
          </a:pPr>
          <a:r>
            <a:rPr lang="en-US" sz="2100" dirty="0" smtClean="0"/>
            <a:t>Those who require minimal or no treatment and get them to safety </a:t>
          </a:r>
          <a:endParaRPr lang="en-US" sz="2100" dirty="0"/>
        </a:p>
      </dgm:t>
    </dgm:pt>
    <dgm:pt modelId="{D06F5AD5-99FB-49E1-B045-E9D34E39DBD3}" type="parTrans" cxnId="{8AA5BBD5-0AC5-45CE-8C9C-4C355518D1B8}">
      <dgm:prSet/>
      <dgm:spPr/>
      <dgm:t>
        <a:bodyPr/>
        <a:lstStyle/>
        <a:p>
          <a:pPr>
            <a:lnSpc>
              <a:spcPct val="114000"/>
            </a:lnSpc>
          </a:pPr>
          <a:endParaRPr lang="en-US" sz="1800"/>
        </a:p>
      </dgm:t>
    </dgm:pt>
    <dgm:pt modelId="{2E4B78B2-009F-452F-9CB6-EBAEC225E69C}" type="sibTrans" cxnId="{8AA5BBD5-0AC5-45CE-8C9C-4C355518D1B8}">
      <dgm:prSet/>
      <dgm:spPr/>
      <dgm:t>
        <a:bodyPr/>
        <a:lstStyle/>
        <a:p>
          <a:pPr>
            <a:lnSpc>
              <a:spcPct val="114000"/>
            </a:lnSpc>
          </a:pPr>
          <a:endParaRPr lang="en-US" sz="1800"/>
        </a:p>
      </dgm:t>
    </dgm:pt>
    <dgm:pt modelId="{9FB9F641-0293-41D2-BAEF-22DB01FBE35D}" type="pres">
      <dgm:prSet presAssocID="{45E409C5-307E-4A4E-9AE6-192AFD6CEAB1}" presName="linearFlow" presStyleCnt="0">
        <dgm:presLayoutVars>
          <dgm:dir/>
          <dgm:animLvl val="lvl"/>
          <dgm:resizeHandles val="exact"/>
        </dgm:presLayoutVars>
      </dgm:prSet>
      <dgm:spPr/>
      <dgm:t>
        <a:bodyPr/>
        <a:lstStyle/>
        <a:p>
          <a:endParaRPr lang="en-US"/>
        </a:p>
      </dgm:t>
    </dgm:pt>
    <dgm:pt modelId="{CFAAA698-05B9-44B6-BA50-FA7E30960541}" type="pres">
      <dgm:prSet presAssocID="{30E17180-ADD1-4E11-8D80-C4C6C71D75F3}" presName="composite" presStyleCnt="0"/>
      <dgm:spPr/>
    </dgm:pt>
    <dgm:pt modelId="{4D4AAC6E-CA82-4D41-A881-C29DFCF1E2F0}" type="pres">
      <dgm:prSet presAssocID="{30E17180-ADD1-4E11-8D80-C4C6C71D75F3}" presName="parentText" presStyleLbl="alignNode1" presStyleIdx="0" presStyleCnt="3">
        <dgm:presLayoutVars>
          <dgm:chMax val="1"/>
          <dgm:bulletEnabled val="1"/>
        </dgm:presLayoutVars>
      </dgm:prSet>
      <dgm:spPr/>
      <dgm:t>
        <a:bodyPr/>
        <a:lstStyle/>
        <a:p>
          <a:endParaRPr lang="en-US"/>
        </a:p>
      </dgm:t>
    </dgm:pt>
    <dgm:pt modelId="{B69789C5-6283-4FD2-86D3-C45408421E48}" type="pres">
      <dgm:prSet presAssocID="{30E17180-ADD1-4E11-8D80-C4C6C71D75F3}" presName="descendantText" presStyleLbl="alignAcc1" presStyleIdx="0" presStyleCnt="3" custLinFactNeighborX="0" custLinFactNeighborY="-193">
        <dgm:presLayoutVars>
          <dgm:bulletEnabled val="1"/>
        </dgm:presLayoutVars>
      </dgm:prSet>
      <dgm:spPr/>
      <dgm:t>
        <a:bodyPr/>
        <a:lstStyle/>
        <a:p>
          <a:endParaRPr lang="en-US"/>
        </a:p>
      </dgm:t>
    </dgm:pt>
    <dgm:pt modelId="{8DF6B674-5B3B-40F5-8B75-0D27EF98353E}" type="pres">
      <dgm:prSet presAssocID="{57B1FAAB-81B8-4FC6-B29F-1488BD45013D}" presName="sp" presStyleCnt="0"/>
      <dgm:spPr/>
    </dgm:pt>
    <dgm:pt modelId="{6B693968-AEF6-4A20-972B-295255504670}" type="pres">
      <dgm:prSet presAssocID="{BCBA00D1-E35D-4758-98E0-E45F8A54D3DA}" presName="composite" presStyleCnt="0"/>
      <dgm:spPr/>
    </dgm:pt>
    <dgm:pt modelId="{933D28EF-70E4-4E0B-9190-18D0A2004435}" type="pres">
      <dgm:prSet presAssocID="{BCBA00D1-E35D-4758-98E0-E45F8A54D3DA}" presName="parentText" presStyleLbl="alignNode1" presStyleIdx="1" presStyleCnt="3">
        <dgm:presLayoutVars>
          <dgm:chMax val="1"/>
          <dgm:bulletEnabled val="1"/>
        </dgm:presLayoutVars>
      </dgm:prSet>
      <dgm:spPr/>
      <dgm:t>
        <a:bodyPr/>
        <a:lstStyle/>
        <a:p>
          <a:endParaRPr lang="en-US"/>
        </a:p>
      </dgm:t>
    </dgm:pt>
    <dgm:pt modelId="{521F1833-3401-440E-AC22-74404F2DE929}" type="pres">
      <dgm:prSet presAssocID="{BCBA00D1-E35D-4758-98E0-E45F8A54D3DA}" presName="descendantText" presStyleLbl="alignAcc1" presStyleIdx="1" presStyleCnt="3">
        <dgm:presLayoutVars>
          <dgm:bulletEnabled val="1"/>
        </dgm:presLayoutVars>
      </dgm:prSet>
      <dgm:spPr/>
      <dgm:t>
        <a:bodyPr/>
        <a:lstStyle/>
        <a:p>
          <a:endParaRPr lang="en-US"/>
        </a:p>
      </dgm:t>
    </dgm:pt>
    <dgm:pt modelId="{565AE44C-8E53-45C4-AC7D-A8776BFAD03F}" type="pres">
      <dgm:prSet presAssocID="{A7A2F33A-D1D6-48F3-BC8F-513ADC8FD3C0}" presName="sp" presStyleCnt="0"/>
      <dgm:spPr/>
    </dgm:pt>
    <dgm:pt modelId="{FD85D54E-124B-4D9A-BD89-B33514AE6AD2}" type="pres">
      <dgm:prSet presAssocID="{8919BAB5-1D29-48F9-9547-069DBDA44A8E}" presName="composite" presStyleCnt="0"/>
      <dgm:spPr/>
    </dgm:pt>
    <dgm:pt modelId="{8E2F8993-9B9C-4B70-8BD4-9F865C021E8D}" type="pres">
      <dgm:prSet presAssocID="{8919BAB5-1D29-48F9-9547-069DBDA44A8E}" presName="parentText" presStyleLbl="alignNode1" presStyleIdx="2" presStyleCnt="3">
        <dgm:presLayoutVars>
          <dgm:chMax val="1"/>
          <dgm:bulletEnabled val="1"/>
        </dgm:presLayoutVars>
      </dgm:prSet>
      <dgm:spPr/>
      <dgm:t>
        <a:bodyPr/>
        <a:lstStyle/>
        <a:p>
          <a:endParaRPr lang="en-US"/>
        </a:p>
      </dgm:t>
    </dgm:pt>
    <dgm:pt modelId="{206A7F37-9479-4BF3-9506-40A622655A76}" type="pres">
      <dgm:prSet presAssocID="{8919BAB5-1D29-48F9-9547-069DBDA44A8E}" presName="descendantText" presStyleLbl="alignAcc1" presStyleIdx="2" presStyleCnt="3">
        <dgm:presLayoutVars>
          <dgm:bulletEnabled val="1"/>
        </dgm:presLayoutVars>
      </dgm:prSet>
      <dgm:spPr/>
      <dgm:t>
        <a:bodyPr/>
        <a:lstStyle/>
        <a:p>
          <a:endParaRPr lang="en-US"/>
        </a:p>
      </dgm:t>
    </dgm:pt>
  </dgm:ptLst>
  <dgm:cxnLst>
    <dgm:cxn modelId="{397C6781-0F24-49F6-8FBC-E7C4991F5583}" srcId="{45E409C5-307E-4A4E-9AE6-192AFD6CEAB1}" destId="{BCBA00D1-E35D-4758-98E0-E45F8A54D3DA}" srcOrd="1" destOrd="0" parTransId="{BBFB3007-F4B0-47B6-94B0-7764D4795B19}" sibTransId="{A7A2F33A-D1D6-48F3-BC8F-513ADC8FD3C0}"/>
    <dgm:cxn modelId="{1500598A-30BB-4DDF-9815-7501E7573E18}" srcId="{45E409C5-307E-4A4E-9AE6-192AFD6CEAB1}" destId="{8919BAB5-1D29-48F9-9547-069DBDA44A8E}" srcOrd="2" destOrd="0" parTransId="{CB00B954-CED3-4362-A038-D850DF311572}" sibTransId="{9AB77887-038C-4307-94C4-068A204D1771}"/>
    <dgm:cxn modelId="{C4BDD9B3-2AB6-471C-BADA-53B70EAEE3C4}" type="presOf" srcId="{45E409C5-307E-4A4E-9AE6-192AFD6CEAB1}" destId="{9FB9F641-0293-41D2-BAEF-22DB01FBE35D}" srcOrd="0" destOrd="0" presId="urn:microsoft.com/office/officeart/2005/8/layout/chevron2"/>
    <dgm:cxn modelId="{AAAB868A-11E6-44AB-8000-88D33C002488}" srcId="{BCBA00D1-E35D-4758-98E0-E45F8A54D3DA}" destId="{E5648EC4-5B65-4CB8-8B83-3170C87E6CFD}" srcOrd="0" destOrd="0" parTransId="{F67514A4-282C-45F8-9C43-D02506CCC0D5}" sibTransId="{C1783B99-1650-4272-975F-EC419D555FF8}"/>
    <dgm:cxn modelId="{F7891517-44EF-42C2-8C61-583366F9A296}" srcId="{45E409C5-307E-4A4E-9AE6-192AFD6CEAB1}" destId="{30E17180-ADD1-4E11-8D80-C4C6C71D75F3}" srcOrd="0" destOrd="0" parTransId="{197B6114-8FEA-429B-937B-1010741E39EC}" sibTransId="{57B1FAAB-81B8-4FC6-B29F-1488BD45013D}"/>
    <dgm:cxn modelId="{9123886A-F9D9-461E-8395-1B8DCFD9E612}" type="presOf" srcId="{30E17180-ADD1-4E11-8D80-C4C6C71D75F3}" destId="{4D4AAC6E-CA82-4D41-A881-C29DFCF1E2F0}" srcOrd="0" destOrd="0" presId="urn:microsoft.com/office/officeart/2005/8/layout/chevron2"/>
    <dgm:cxn modelId="{46A2D73C-40E5-4E66-BA09-79AF42160E56}" type="presOf" srcId="{C180D0B7-48E5-4B11-834F-1E89D8F2FF69}" destId="{B69789C5-6283-4FD2-86D3-C45408421E48}" srcOrd="0" destOrd="0" presId="urn:microsoft.com/office/officeart/2005/8/layout/chevron2"/>
    <dgm:cxn modelId="{614BB9B6-F758-4F43-A00A-113635F4B98F}" type="presOf" srcId="{E5648EC4-5B65-4CB8-8B83-3170C87E6CFD}" destId="{521F1833-3401-440E-AC22-74404F2DE929}" srcOrd="0" destOrd="0" presId="urn:microsoft.com/office/officeart/2005/8/layout/chevron2"/>
    <dgm:cxn modelId="{6A5AAA53-4DDF-4950-9FA2-481DDE6C2A44}" srcId="{30E17180-ADD1-4E11-8D80-C4C6C71D75F3}" destId="{C180D0B7-48E5-4B11-834F-1E89D8F2FF69}" srcOrd="0" destOrd="0" parTransId="{D9F18722-83EA-4695-8CD9-9DF20991E37B}" sibTransId="{DEE3C85A-2836-415F-B584-74A51B0FF964}"/>
    <dgm:cxn modelId="{3AEC10E5-0821-4260-B8A9-95074DF8A692}" type="presOf" srcId="{8919BAB5-1D29-48F9-9547-069DBDA44A8E}" destId="{8E2F8993-9B9C-4B70-8BD4-9F865C021E8D}" srcOrd="0" destOrd="0" presId="urn:microsoft.com/office/officeart/2005/8/layout/chevron2"/>
    <dgm:cxn modelId="{03D7548B-8BCE-4BEA-9869-4A328840877F}" type="presOf" srcId="{BCBA00D1-E35D-4758-98E0-E45F8A54D3DA}" destId="{933D28EF-70E4-4E0B-9190-18D0A2004435}" srcOrd="0" destOrd="0" presId="urn:microsoft.com/office/officeart/2005/8/layout/chevron2"/>
    <dgm:cxn modelId="{366B4181-FD83-4975-8B35-0E3F65163163}" type="presOf" srcId="{79C9C40A-F4DF-410D-A34F-A2E273067D99}" destId="{206A7F37-9479-4BF3-9506-40A622655A76}" srcOrd="0" destOrd="0" presId="urn:microsoft.com/office/officeart/2005/8/layout/chevron2"/>
    <dgm:cxn modelId="{8AA5BBD5-0AC5-45CE-8C9C-4C355518D1B8}" srcId="{8919BAB5-1D29-48F9-9547-069DBDA44A8E}" destId="{79C9C40A-F4DF-410D-A34F-A2E273067D99}" srcOrd="0" destOrd="0" parTransId="{D06F5AD5-99FB-49E1-B045-E9D34E39DBD3}" sibTransId="{2E4B78B2-009F-452F-9CB6-EBAEC225E69C}"/>
    <dgm:cxn modelId="{709E7C34-31FF-4AC7-8BAD-B26EB0F7EBEB}" type="presParOf" srcId="{9FB9F641-0293-41D2-BAEF-22DB01FBE35D}" destId="{CFAAA698-05B9-44B6-BA50-FA7E30960541}" srcOrd="0" destOrd="0" presId="urn:microsoft.com/office/officeart/2005/8/layout/chevron2"/>
    <dgm:cxn modelId="{6AF92716-1FA7-433D-9502-447DA7EB64F4}" type="presParOf" srcId="{CFAAA698-05B9-44B6-BA50-FA7E30960541}" destId="{4D4AAC6E-CA82-4D41-A881-C29DFCF1E2F0}" srcOrd="0" destOrd="0" presId="urn:microsoft.com/office/officeart/2005/8/layout/chevron2"/>
    <dgm:cxn modelId="{421A7E6C-7EDF-4131-9619-BDEC3123E0B8}" type="presParOf" srcId="{CFAAA698-05B9-44B6-BA50-FA7E30960541}" destId="{B69789C5-6283-4FD2-86D3-C45408421E48}" srcOrd="1" destOrd="0" presId="urn:microsoft.com/office/officeart/2005/8/layout/chevron2"/>
    <dgm:cxn modelId="{A14A1284-289D-495B-8571-692B74E9A260}" type="presParOf" srcId="{9FB9F641-0293-41D2-BAEF-22DB01FBE35D}" destId="{8DF6B674-5B3B-40F5-8B75-0D27EF98353E}" srcOrd="1" destOrd="0" presId="urn:microsoft.com/office/officeart/2005/8/layout/chevron2"/>
    <dgm:cxn modelId="{46C2C8F4-6AAE-49B5-A258-483FD495E783}" type="presParOf" srcId="{9FB9F641-0293-41D2-BAEF-22DB01FBE35D}" destId="{6B693968-AEF6-4A20-972B-295255504670}" srcOrd="2" destOrd="0" presId="urn:microsoft.com/office/officeart/2005/8/layout/chevron2"/>
    <dgm:cxn modelId="{0FD8E09B-E981-4F63-8EDB-271D33308014}" type="presParOf" srcId="{6B693968-AEF6-4A20-972B-295255504670}" destId="{933D28EF-70E4-4E0B-9190-18D0A2004435}" srcOrd="0" destOrd="0" presId="urn:microsoft.com/office/officeart/2005/8/layout/chevron2"/>
    <dgm:cxn modelId="{F7F10E75-6C5B-4315-AA45-15C7BBD2737D}" type="presParOf" srcId="{6B693968-AEF6-4A20-972B-295255504670}" destId="{521F1833-3401-440E-AC22-74404F2DE929}" srcOrd="1" destOrd="0" presId="urn:microsoft.com/office/officeart/2005/8/layout/chevron2"/>
    <dgm:cxn modelId="{3FC8E73F-E1BB-435C-A85A-0E999EA264E3}" type="presParOf" srcId="{9FB9F641-0293-41D2-BAEF-22DB01FBE35D}" destId="{565AE44C-8E53-45C4-AC7D-A8776BFAD03F}" srcOrd="3" destOrd="0" presId="urn:microsoft.com/office/officeart/2005/8/layout/chevron2"/>
    <dgm:cxn modelId="{EDB42937-0A07-4AC8-AC0C-36484F2AAA9B}" type="presParOf" srcId="{9FB9F641-0293-41D2-BAEF-22DB01FBE35D}" destId="{FD85D54E-124B-4D9A-BD89-B33514AE6AD2}" srcOrd="4" destOrd="0" presId="urn:microsoft.com/office/officeart/2005/8/layout/chevron2"/>
    <dgm:cxn modelId="{E61C1A11-1412-43E5-921B-F82C7E9DA3A5}" type="presParOf" srcId="{FD85D54E-124B-4D9A-BD89-B33514AE6AD2}" destId="{8E2F8993-9B9C-4B70-8BD4-9F865C021E8D}" srcOrd="0" destOrd="0" presId="urn:microsoft.com/office/officeart/2005/8/layout/chevron2"/>
    <dgm:cxn modelId="{F59F0BF9-6242-42CE-81FB-6AD494A144F2}" type="presParOf" srcId="{FD85D54E-124B-4D9A-BD89-B33514AE6AD2}" destId="{206A7F37-9479-4BF3-9506-40A622655A76}"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3B9C815-55F1-469E-815F-177DE1B6920B}" type="doc">
      <dgm:prSet loTypeId="urn:microsoft.com/office/officeart/2005/8/layout/hList6" loCatId="list" qsTypeId="urn:microsoft.com/office/officeart/2005/8/quickstyle/simple1#3" qsCatId="simple" csTypeId="urn:microsoft.com/office/officeart/2005/8/colors/accent6_5" csCatId="accent6" phldr="1"/>
      <dgm:spPr/>
      <dgm:t>
        <a:bodyPr/>
        <a:lstStyle/>
        <a:p>
          <a:endParaRPr lang="en-US"/>
        </a:p>
      </dgm:t>
    </dgm:pt>
    <dgm:pt modelId="{45058DFB-DF4D-4BE3-925D-58CEDE62A54B}">
      <dgm:prSet phldrT="[Text]" custT="1"/>
      <dgm:spPr/>
      <dgm:t>
        <a:bodyPr/>
        <a:lstStyle/>
        <a:p>
          <a:pPr marL="231775" indent="-231775">
            <a:lnSpc>
              <a:spcPct val="114000"/>
            </a:lnSpc>
            <a:spcAft>
              <a:spcPts val="600"/>
            </a:spcAft>
          </a:pPr>
          <a:r>
            <a:rPr lang="en-US" sz="1900" b="1" dirty="0" smtClean="0">
              <a:solidFill>
                <a:schemeClr val="tx1"/>
              </a:solidFill>
            </a:rPr>
            <a:t>Mass casualty triage:</a:t>
          </a:r>
          <a:endParaRPr lang="en-US" sz="1900" b="1" dirty="0">
            <a:solidFill>
              <a:schemeClr val="tx1"/>
            </a:solidFill>
          </a:endParaRPr>
        </a:p>
      </dgm:t>
    </dgm:pt>
    <dgm:pt modelId="{CA9BDD58-E8DD-469A-B5D8-C0D0A008541F}" type="parTrans" cxnId="{FDED2796-9275-4BA4-B4FB-45540B64F4CC}">
      <dgm:prSet/>
      <dgm:spPr/>
      <dgm:t>
        <a:bodyPr/>
        <a:lstStyle/>
        <a:p>
          <a:endParaRPr lang="en-US"/>
        </a:p>
      </dgm:t>
    </dgm:pt>
    <dgm:pt modelId="{16BB200D-DA1A-44BD-94BB-D661C1E0056A}" type="sibTrans" cxnId="{FDED2796-9275-4BA4-B4FB-45540B64F4CC}">
      <dgm:prSet/>
      <dgm:spPr/>
      <dgm:t>
        <a:bodyPr/>
        <a:lstStyle/>
        <a:p>
          <a:endParaRPr lang="en-US"/>
        </a:p>
      </dgm:t>
    </dgm:pt>
    <dgm:pt modelId="{83446F4C-BF1B-4D5B-A2AF-9A9285E8A812}">
      <dgm:prSet phldrT="[Text]" custT="1"/>
      <dgm:spPr/>
      <dgm:t>
        <a:bodyPr/>
        <a:lstStyle/>
        <a:p>
          <a:pPr marL="231775" indent="-231775">
            <a:lnSpc>
              <a:spcPct val="114000"/>
            </a:lnSpc>
            <a:spcAft>
              <a:spcPts val="600"/>
            </a:spcAft>
          </a:pPr>
          <a:r>
            <a:rPr lang="en-US" sz="1900" dirty="0" smtClean="0">
              <a:solidFill>
                <a:schemeClr val="tx1"/>
              </a:solidFill>
            </a:rPr>
            <a:t>Systematic method</a:t>
          </a:r>
          <a:endParaRPr lang="en-US" sz="1900" dirty="0">
            <a:solidFill>
              <a:schemeClr val="tx1"/>
            </a:solidFill>
          </a:endParaRPr>
        </a:p>
      </dgm:t>
    </dgm:pt>
    <dgm:pt modelId="{24C43D68-4927-463B-B2DD-8ACCC566BDE6}" type="parTrans" cxnId="{07B38025-47D5-4B7A-95B4-39B58014CC54}">
      <dgm:prSet/>
      <dgm:spPr/>
      <dgm:t>
        <a:bodyPr/>
        <a:lstStyle/>
        <a:p>
          <a:endParaRPr lang="en-US"/>
        </a:p>
      </dgm:t>
    </dgm:pt>
    <dgm:pt modelId="{48923411-931A-4877-99F9-5B60A5A01289}" type="sibTrans" cxnId="{07B38025-47D5-4B7A-95B4-39B58014CC54}">
      <dgm:prSet/>
      <dgm:spPr/>
      <dgm:t>
        <a:bodyPr/>
        <a:lstStyle/>
        <a:p>
          <a:endParaRPr lang="en-US"/>
        </a:p>
      </dgm:t>
    </dgm:pt>
    <dgm:pt modelId="{6B1A11BB-6604-4F88-8ACB-94444C790AD7}">
      <dgm:prSet phldrT="[Text]" custT="1"/>
      <dgm:spPr/>
      <dgm:t>
        <a:bodyPr/>
        <a:lstStyle/>
        <a:p>
          <a:pPr marL="231775" indent="-231775">
            <a:lnSpc>
              <a:spcPct val="114000"/>
            </a:lnSpc>
            <a:spcAft>
              <a:spcPts val="600"/>
            </a:spcAft>
          </a:pPr>
          <a:r>
            <a:rPr lang="en-US" sz="1900" dirty="0" smtClean="0">
              <a:solidFill>
                <a:schemeClr val="tx1"/>
              </a:solidFill>
            </a:rPr>
            <a:t>Organization of casualties</a:t>
          </a:r>
          <a:endParaRPr lang="en-US" sz="1900" dirty="0">
            <a:solidFill>
              <a:schemeClr val="tx1"/>
            </a:solidFill>
          </a:endParaRPr>
        </a:p>
      </dgm:t>
    </dgm:pt>
    <dgm:pt modelId="{E3E7C611-C6AA-4B7C-B7DB-E2EE14FDB8EE}" type="parTrans" cxnId="{17CE7738-3D69-41D0-B5B1-DDA0FEF0E6C8}">
      <dgm:prSet/>
      <dgm:spPr/>
      <dgm:t>
        <a:bodyPr/>
        <a:lstStyle/>
        <a:p>
          <a:endParaRPr lang="en-US"/>
        </a:p>
      </dgm:t>
    </dgm:pt>
    <dgm:pt modelId="{C6A7B85A-B624-4FA6-A0F2-4A09B55C0AFC}" type="sibTrans" cxnId="{17CE7738-3D69-41D0-B5B1-DDA0FEF0E6C8}">
      <dgm:prSet/>
      <dgm:spPr/>
      <dgm:t>
        <a:bodyPr/>
        <a:lstStyle/>
        <a:p>
          <a:endParaRPr lang="en-US"/>
        </a:p>
      </dgm:t>
    </dgm:pt>
    <dgm:pt modelId="{A8E003C7-BCDC-4322-8347-B1F858F045FE}">
      <dgm:prSet phldrT="[Text]" custT="1"/>
      <dgm:spPr/>
      <dgm:t>
        <a:bodyPr/>
        <a:lstStyle/>
        <a:p>
          <a:pPr>
            <a:lnSpc>
              <a:spcPct val="90000"/>
            </a:lnSpc>
          </a:pPr>
          <a:r>
            <a:rPr lang="en-US" sz="1900" b="1" dirty="0" smtClean="0">
              <a:solidFill>
                <a:schemeClr val="tx1"/>
              </a:solidFill>
            </a:rPr>
            <a:t>Mass casualty triage decision making encompasses:</a:t>
          </a:r>
          <a:endParaRPr lang="en-US" sz="1900" b="1" dirty="0">
            <a:solidFill>
              <a:schemeClr val="tx1"/>
            </a:solidFill>
          </a:endParaRPr>
        </a:p>
      </dgm:t>
    </dgm:pt>
    <dgm:pt modelId="{5771A77D-21B4-493E-AACF-EB21A53216E7}" type="parTrans" cxnId="{2BAA3A69-D25A-493B-B650-3AF69D4865DC}">
      <dgm:prSet/>
      <dgm:spPr/>
      <dgm:t>
        <a:bodyPr/>
        <a:lstStyle/>
        <a:p>
          <a:endParaRPr lang="en-US"/>
        </a:p>
      </dgm:t>
    </dgm:pt>
    <dgm:pt modelId="{76573BB4-BC55-4741-A830-CC084310AC33}" type="sibTrans" cxnId="{2BAA3A69-D25A-493B-B650-3AF69D4865DC}">
      <dgm:prSet/>
      <dgm:spPr/>
      <dgm:t>
        <a:bodyPr/>
        <a:lstStyle/>
        <a:p>
          <a:endParaRPr lang="en-US"/>
        </a:p>
      </dgm:t>
    </dgm:pt>
    <dgm:pt modelId="{1FBE222C-2B0A-4FC0-847E-838ED5748746}">
      <dgm:prSet phldrT="[Text]" custT="1"/>
      <dgm:spPr/>
      <dgm:t>
        <a:bodyPr/>
        <a:lstStyle/>
        <a:p>
          <a:pPr marL="231775" indent="-231775">
            <a:lnSpc>
              <a:spcPct val="114000"/>
            </a:lnSpc>
          </a:pPr>
          <a:r>
            <a:rPr lang="en-US" sz="1900" dirty="0" smtClean="0">
              <a:solidFill>
                <a:schemeClr val="tx1"/>
              </a:solidFill>
            </a:rPr>
            <a:t>Presence of a life-, limb-, or vision-threatening condition</a:t>
          </a:r>
          <a:endParaRPr lang="en-US" sz="1900" dirty="0">
            <a:solidFill>
              <a:schemeClr val="tx1"/>
            </a:solidFill>
          </a:endParaRPr>
        </a:p>
      </dgm:t>
    </dgm:pt>
    <dgm:pt modelId="{1FDA343F-6C74-436F-A5A4-9588820B9799}" type="parTrans" cxnId="{CB5DB052-7ADF-402E-9738-298616DDE2EE}">
      <dgm:prSet/>
      <dgm:spPr/>
      <dgm:t>
        <a:bodyPr/>
        <a:lstStyle/>
        <a:p>
          <a:endParaRPr lang="en-US"/>
        </a:p>
      </dgm:t>
    </dgm:pt>
    <dgm:pt modelId="{278BB0BE-738B-4EF3-BE1C-2479913F85A8}" type="sibTrans" cxnId="{CB5DB052-7ADF-402E-9738-298616DDE2EE}">
      <dgm:prSet/>
      <dgm:spPr/>
      <dgm:t>
        <a:bodyPr/>
        <a:lstStyle/>
        <a:p>
          <a:endParaRPr lang="en-US"/>
        </a:p>
      </dgm:t>
    </dgm:pt>
    <dgm:pt modelId="{93DB6DAA-DBE4-42B3-B672-E6F8A5C6390F}">
      <dgm:prSet phldrT="[Text]" custT="1"/>
      <dgm:spPr/>
      <dgm:t>
        <a:bodyPr/>
        <a:lstStyle/>
        <a:p>
          <a:pPr marL="231775" indent="-231775">
            <a:lnSpc>
              <a:spcPct val="114000"/>
            </a:lnSpc>
            <a:spcAft>
              <a:spcPts val="600"/>
            </a:spcAft>
          </a:pPr>
          <a:r>
            <a:rPr lang="en-US" sz="1900" dirty="0" smtClean="0">
              <a:solidFill>
                <a:schemeClr val="tx1"/>
              </a:solidFill>
            </a:rPr>
            <a:t>Occurs at the scene</a:t>
          </a:r>
          <a:endParaRPr lang="en-US" sz="1900" dirty="0">
            <a:solidFill>
              <a:schemeClr val="tx1"/>
            </a:solidFill>
          </a:endParaRPr>
        </a:p>
      </dgm:t>
    </dgm:pt>
    <dgm:pt modelId="{B589EB9A-AAF8-4593-A8AF-683F9A386286}" type="parTrans" cxnId="{B726A25A-AFF1-4E1E-9C82-8CA9F673D811}">
      <dgm:prSet/>
      <dgm:spPr/>
      <dgm:t>
        <a:bodyPr/>
        <a:lstStyle/>
        <a:p>
          <a:endParaRPr lang="en-US"/>
        </a:p>
      </dgm:t>
    </dgm:pt>
    <dgm:pt modelId="{1ACD9C27-0E30-48A3-BF7C-728B4FA712A4}" type="sibTrans" cxnId="{B726A25A-AFF1-4E1E-9C82-8CA9F673D811}">
      <dgm:prSet/>
      <dgm:spPr/>
      <dgm:t>
        <a:bodyPr/>
        <a:lstStyle/>
        <a:p>
          <a:endParaRPr lang="en-US"/>
        </a:p>
      </dgm:t>
    </dgm:pt>
    <dgm:pt modelId="{E6F4EBB5-6D1D-44B9-8E1F-364E6FD4DC00}">
      <dgm:prSet custT="1"/>
      <dgm:spPr/>
      <dgm:t>
        <a:bodyPr/>
        <a:lstStyle/>
        <a:p>
          <a:pPr marL="231775" indent="-231775">
            <a:lnSpc>
              <a:spcPct val="114000"/>
            </a:lnSpc>
          </a:pPr>
          <a:r>
            <a:rPr lang="en-US" sz="1900" dirty="0" smtClean="0">
              <a:solidFill>
                <a:schemeClr val="tx1"/>
              </a:solidFill>
            </a:rPr>
            <a:t>Available lifesaving interventions</a:t>
          </a:r>
          <a:endParaRPr lang="en-US" sz="1900" dirty="0">
            <a:solidFill>
              <a:schemeClr val="tx1"/>
            </a:solidFill>
          </a:endParaRPr>
        </a:p>
      </dgm:t>
    </dgm:pt>
    <dgm:pt modelId="{EAEA58D3-5C79-472C-8505-C7316A60E266}" type="parTrans" cxnId="{DA0D205A-FB33-4789-BB29-51E8BDE6A9B4}">
      <dgm:prSet/>
      <dgm:spPr/>
      <dgm:t>
        <a:bodyPr/>
        <a:lstStyle/>
        <a:p>
          <a:endParaRPr lang="en-US"/>
        </a:p>
      </dgm:t>
    </dgm:pt>
    <dgm:pt modelId="{A34520F6-C36C-466C-82F8-2A4E8D57DBF8}" type="sibTrans" cxnId="{DA0D205A-FB33-4789-BB29-51E8BDE6A9B4}">
      <dgm:prSet/>
      <dgm:spPr/>
      <dgm:t>
        <a:bodyPr/>
        <a:lstStyle/>
        <a:p>
          <a:endParaRPr lang="en-US"/>
        </a:p>
      </dgm:t>
    </dgm:pt>
    <dgm:pt modelId="{9B270585-E7F6-4B36-941C-7FC52E9521AE}">
      <dgm:prSet custT="1"/>
      <dgm:spPr/>
      <dgm:t>
        <a:bodyPr/>
        <a:lstStyle/>
        <a:p>
          <a:pPr marL="231775" indent="-231775">
            <a:lnSpc>
              <a:spcPct val="114000"/>
            </a:lnSpc>
          </a:pPr>
          <a:r>
            <a:rPr lang="en-US" sz="1900" dirty="0" smtClean="0">
              <a:solidFill>
                <a:schemeClr val="tx1"/>
              </a:solidFill>
            </a:rPr>
            <a:t>Availability of transportation assets</a:t>
          </a:r>
          <a:endParaRPr lang="en-US" sz="1900" dirty="0">
            <a:solidFill>
              <a:schemeClr val="tx1"/>
            </a:solidFill>
          </a:endParaRPr>
        </a:p>
      </dgm:t>
    </dgm:pt>
    <dgm:pt modelId="{1F59B1CA-95FA-4695-9803-7D20A6DE965B}" type="parTrans" cxnId="{F72E8136-4AAD-4D64-A5E1-BEE273120280}">
      <dgm:prSet/>
      <dgm:spPr/>
      <dgm:t>
        <a:bodyPr/>
        <a:lstStyle/>
        <a:p>
          <a:endParaRPr lang="en-US"/>
        </a:p>
      </dgm:t>
    </dgm:pt>
    <dgm:pt modelId="{68AD8B0A-E178-4BB2-B00F-2D04FB06C5C2}" type="sibTrans" cxnId="{F72E8136-4AAD-4D64-A5E1-BEE273120280}">
      <dgm:prSet/>
      <dgm:spPr/>
      <dgm:t>
        <a:bodyPr/>
        <a:lstStyle/>
        <a:p>
          <a:endParaRPr lang="en-US"/>
        </a:p>
      </dgm:t>
    </dgm:pt>
    <dgm:pt modelId="{EA8CE1B8-CD31-492C-9E9D-317E5F09437C}" type="pres">
      <dgm:prSet presAssocID="{E3B9C815-55F1-469E-815F-177DE1B6920B}" presName="Name0" presStyleCnt="0">
        <dgm:presLayoutVars>
          <dgm:dir/>
          <dgm:resizeHandles val="exact"/>
        </dgm:presLayoutVars>
      </dgm:prSet>
      <dgm:spPr/>
      <dgm:t>
        <a:bodyPr/>
        <a:lstStyle/>
        <a:p>
          <a:endParaRPr lang="en-US"/>
        </a:p>
      </dgm:t>
    </dgm:pt>
    <dgm:pt modelId="{A51DABD3-6C89-4BF4-821D-89F6229E5E32}" type="pres">
      <dgm:prSet presAssocID="{45058DFB-DF4D-4BE3-925D-58CEDE62A54B}" presName="node" presStyleLbl="node1" presStyleIdx="0" presStyleCnt="2">
        <dgm:presLayoutVars>
          <dgm:bulletEnabled val="1"/>
        </dgm:presLayoutVars>
      </dgm:prSet>
      <dgm:spPr/>
      <dgm:t>
        <a:bodyPr/>
        <a:lstStyle/>
        <a:p>
          <a:endParaRPr lang="en-US"/>
        </a:p>
      </dgm:t>
    </dgm:pt>
    <dgm:pt modelId="{1E24D705-8B52-4308-9506-F04592FC6A78}" type="pres">
      <dgm:prSet presAssocID="{16BB200D-DA1A-44BD-94BB-D661C1E0056A}" presName="sibTrans" presStyleCnt="0"/>
      <dgm:spPr/>
    </dgm:pt>
    <dgm:pt modelId="{40EE5423-183F-4A81-BC0F-CE950E90A78A}" type="pres">
      <dgm:prSet presAssocID="{A8E003C7-BCDC-4322-8347-B1F858F045FE}" presName="node" presStyleLbl="node1" presStyleIdx="1" presStyleCnt="2">
        <dgm:presLayoutVars>
          <dgm:bulletEnabled val="1"/>
        </dgm:presLayoutVars>
      </dgm:prSet>
      <dgm:spPr/>
      <dgm:t>
        <a:bodyPr/>
        <a:lstStyle/>
        <a:p>
          <a:endParaRPr lang="en-US"/>
        </a:p>
      </dgm:t>
    </dgm:pt>
  </dgm:ptLst>
  <dgm:cxnLst>
    <dgm:cxn modelId="{6117579A-F1BA-4E28-87BE-30F31A7B4AD9}" type="presOf" srcId="{83446F4C-BF1B-4D5B-A2AF-9A9285E8A812}" destId="{A51DABD3-6C89-4BF4-821D-89F6229E5E32}" srcOrd="0" destOrd="1" presId="urn:microsoft.com/office/officeart/2005/8/layout/hList6"/>
    <dgm:cxn modelId="{DA55B73B-98DB-498F-8015-8E2BBDB60BEB}" type="presOf" srcId="{1FBE222C-2B0A-4FC0-847E-838ED5748746}" destId="{40EE5423-183F-4A81-BC0F-CE950E90A78A}" srcOrd="0" destOrd="1" presId="urn:microsoft.com/office/officeart/2005/8/layout/hList6"/>
    <dgm:cxn modelId="{DA0D205A-FB33-4789-BB29-51E8BDE6A9B4}" srcId="{A8E003C7-BCDC-4322-8347-B1F858F045FE}" destId="{E6F4EBB5-6D1D-44B9-8E1F-364E6FD4DC00}" srcOrd="1" destOrd="0" parTransId="{EAEA58D3-5C79-472C-8505-C7316A60E266}" sibTransId="{A34520F6-C36C-466C-82F8-2A4E8D57DBF8}"/>
    <dgm:cxn modelId="{B726A25A-AFF1-4E1E-9C82-8CA9F673D811}" srcId="{45058DFB-DF4D-4BE3-925D-58CEDE62A54B}" destId="{93DB6DAA-DBE4-42B3-B672-E6F8A5C6390F}" srcOrd="2" destOrd="0" parTransId="{B589EB9A-AAF8-4593-A8AF-683F9A386286}" sibTransId="{1ACD9C27-0E30-48A3-BF7C-728B4FA712A4}"/>
    <dgm:cxn modelId="{3194AB43-7AC5-4191-876B-DB7048A7F0C6}" type="presOf" srcId="{93DB6DAA-DBE4-42B3-B672-E6F8A5C6390F}" destId="{A51DABD3-6C89-4BF4-821D-89F6229E5E32}" srcOrd="0" destOrd="3" presId="urn:microsoft.com/office/officeart/2005/8/layout/hList6"/>
    <dgm:cxn modelId="{FDED2796-9275-4BA4-B4FB-45540B64F4CC}" srcId="{E3B9C815-55F1-469E-815F-177DE1B6920B}" destId="{45058DFB-DF4D-4BE3-925D-58CEDE62A54B}" srcOrd="0" destOrd="0" parTransId="{CA9BDD58-E8DD-469A-B5D8-C0D0A008541F}" sibTransId="{16BB200D-DA1A-44BD-94BB-D661C1E0056A}"/>
    <dgm:cxn modelId="{EB82D5AA-A623-44DA-80DA-B0947CE86641}" type="presOf" srcId="{6B1A11BB-6604-4F88-8ACB-94444C790AD7}" destId="{A51DABD3-6C89-4BF4-821D-89F6229E5E32}" srcOrd="0" destOrd="2" presId="urn:microsoft.com/office/officeart/2005/8/layout/hList6"/>
    <dgm:cxn modelId="{07B38025-47D5-4B7A-95B4-39B58014CC54}" srcId="{45058DFB-DF4D-4BE3-925D-58CEDE62A54B}" destId="{83446F4C-BF1B-4D5B-A2AF-9A9285E8A812}" srcOrd="0" destOrd="0" parTransId="{24C43D68-4927-463B-B2DD-8ACCC566BDE6}" sibTransId="{48923411-931A-4877-99F9-5B60A5A01289}"/>
    <dgm:cxn modelId="{EE67967D-8151-418B-910A-054A4C0D2C56}" type="presOf" srcId="{9B270585-E7F6-4B36-941C-7FC52E9521AE}" destId="{40EE5423-183F-4A81-BC0F-CE950E90A78A}" srcOrd="0" destOrd="3" presId="urn:microsoft.com/office/officeart/2005/8/layout/hList6"/>
    <dgm:cxn modelId="{031AB1BD-BB99-418D-8A20-4E0A63B37DE0}" type="presOf" srcId="{E3B9C815-55F1-469E-815F-177DE1B6920B}" destId="{EA8CE1B8-CD31-492C-9E9D-317E5F09437C}" srcOrd="0" destOrd="0" presId="urn:microsoft.com/office/officeart/2005/8/layout/hList6"/>
    <dgm:cxn modelId="{3EB38E91-7182-4994-AB7D-D053918E42E1}" type="presOf" srcId="{E6F4EBB5-6D1D-44B9-8E1F-364E6FD4DC00}" destId="{40EE5423-183F-4A81-BC0F-CE950E90A78A}" srcOrd="0" destOrd="2" presId="urn:microsoft.com/office/officeart/2005/8/layout/hList6"/>
    <dgm:cxn modelId="{B86665EE-DF02-4C16-B1A6-4A8B3AEBD529}" type="presOf" srcId="{45058DFB-DF4D-4BE3-925D-58CEDE62A54B}" destId="{A51DABD3-6C89-4BF4-821D-89F6229E5E32}" srcOrd="0" destOrd="0" presId="urn:microsoft.com/office/officeart/2005/8/layout/hList6"/>
    <dgm:cxn modelId="{F72E8136-4AAD-4D64-A5E1-BEE273120280}" srcId="{A8E003C7-BCDC-4322-8347-B1F858F045FE}" destId="{9B270585-E7F6-4B36-941C-7FC52E9521AE}" srcOrd="2" destOrd="0" parTransId="{1F59B1CA-95FA-4695-9803-7D20A6DE965B}" sibTransId="{68AD8B0A-E178-4BB2-B00F-2D04FB06C5C2}"/>
    <dgm:cxn modelId="{CB5DB052-7ADF-402E-9738-298616DDE2EE}" srcId="{A8E003C7-BCDC-4322-8347-B1F858F045FE}" destId="{1FBE222C-2B0A-4FC0-847E-838ED5748746}" srcOrd="0" destOrd="0" parTransId="{1FDA343F-6C74-436F-A5A4-9588820B9799}" sibTransId="{278BB0BE-738B-4EF3-BE1C-2479913F85A8}"/>
    <dgm:cxn modelId="{469327BA-B0AC-4B76-B20E-E402BF45BF2A}" type="presOf" srcId="{A8E003C7-BCDC-4322-8347-B1F858F045FE}" destId="{40EE5423-183F-4A81-BC0F-CE950E90A78A}" srcOrd="0" destOrd="0" presId="urn:microsoft.com/office/officeart/2005/8/layout/hList6"/>
    <dgm:cxn modelId="{2BAA3A69-D25A-493B-B650-3AF69D4865DC}" srcId="{E3B9C815-55F1-469E-815F-177DE1B6920B}" destId="{A8E003C7-BCDC-4322-8347-B1F858F045FE}" srcOrd="1" destOrd="0" parTransId="{5771A77D-21B4-493E-AACF-EB21A53216E7}" sibTransId="{76573BB4-BC55-4741-A830-CC084310AC33}"/>
    <dgm:cxn modelId="{17CE7738-3D69-41D0-B5B1-DDA0FEF0E6C8}" srcId="{45058DFB-DF4D-4BE3-925D-58CEDE62A54B}" destId="{6B1A11BB-6604-4F88-8ACB-94444C790AD7}" srcOrd="1" destOrd="0" parTransId="{E3E7C611-C6AA-4B7C-B7DB-E2EE14FDB8EE}" sibTransId="{C6A7B85A-B624-4FA6-A0F2-4A09B55C0AFC}"/>
    <dgm:cxn modelId="{8D008F6D-941D-4AC1-AD53-27E8AC3742EA}" type="presParOf" srcId="{EA8CE1B8-CD31-492C-9E9D-317E5F09437C}" destId="{A51DABD3-6C89-4BF4-821D-89F6229E5E32}" srcOrd="0" destOrd="0" presId="urn:microsoft.com/office/officeart/2005/8/layout/hList6"/>
    <dgm:cxn modelId="{88B920D0-E28D-4B94-AD07-39254BDAF827}" type="presParOf" srcId="{EA8CE1B8-CD31-492C-9E9D-317E5F09437C}" destId="{1E24D705-8B52-4308-9506-F04592FC6A78}" srcOrd="1" destOrd="0" presId="urn:microsoft.com/office/officeart/2005/8/layout/hList6"/>
    <dgm:cxn modelId="{33979431-D95C-46CF-8AAD-548BE9C98B5C}" type="presParOf" srcId="{EA8CE1B8-CD31-492C-9E9D-317E5F09437C}" destId="{40EE5423-183F-4A81-BC0F-CE950E90A78A}" srcOrd="2"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EE577F1-E1AE-4AA7-9A18-47514807AC4D}" type="doc">
      <dgm:prSet loTypeId="urn:microsoft.com/office/officeart/2005/8/layout/venn3" loCatId="relationship" qsTypeId="urn:microsoft.com/office/officeart/2005/8/quickstyle/simple1#5" qsCatId="simple" csTypeId="urn:microsoft.com/office/officeart/2005/8/colors/accent6_3" csCatId="accent6" phldr="1"/>
      <dgm:spPr/>
      <dgm:t>
        <a:bodyPr/>
        <a:lstStyle/>
        <a:p>
          <a:endParaRPr lang="en-US"/>
        </a:p>
      </dgm:t>
    </dgm:pt>
    <dgm:pt modelId="{70A7C0BD-DEE3-4057-9D84-C6BB25E76400}">
      <dgm:prSet phldrT="[Text]" custT="1"/>
      <dgm:spPr/>
      <dgm:t>
        <a:bodyPr/>
        <a:lstStyle/>
        <a:p>
          <a:pPr>
            <a:lnSpc>
              <a:spcPct val="114000"/>
            </a:lnSpc>
          </a:pPr>
          <a:r>
            <a:rPr lang="en-US" sz="1600" b="0" dirty="0" smtClean="0"/>
            <a:t>Adherence to established health practices</a:t>
          </a:r>
        </a:p>
      </dgm:t>
    </dgm:pt>
    <dgm:pt modelId="{41C9ACA8-61BC-4BBE-AAA7-AA0A57C518AA}" type="parTrans" cxnId="{407E9A90-A713-46A4-A916-5449AA407E3B}">
      <dgm:prSet/>
      <dgm:spPr/>
      <dgm:t>
        <a:bodyPr/>
        <a:lstStyle/>
        <a:p>
          <a:pPr>
            <a:lnSpc>
              <a:spcPct val="114000"/>
            </a:lnSpc>
          </a:pPr>
          <a:endParaRPr lang="en-US" sz="1600" b="0"/>
        </a:p>
      </dgm:t>
    </dgm:pt>
    <dgm:pt modelId="{574ED6AB-A290-4855-812A-0DAD02BD6164}" type="sibTrans" cxnId="{407E9A90-A713-46A4-A916-5449AA407E3B}">
      <dgm:prSet/>
      <dgm:spPr/>
      <dgm:t>
        <a:bodyPr/>
        <a:lstStyle/>
        <a:p>
          <a:pPr>
            <a:lnSpc>
              <a:spcPct val="114000"/>
            </a:lnSpc>
          </a:pPr>
          <a:endParaRPr lang="en-US" sz="1600" b="0"/>
        </a:p>
      </dgm:t>
    </dgm:pt>
    <dgm:pt modelId="{EDF72EF1-8543-4350-909C-7F47A1091908}">
      <dgm:prSet phldrT="[Text]" custT="1"/>
      <dgm:spPr/>
      <dgm:t>
        <a:bodyPr/>
        <a:lstStyle/>
        <a:p>
          <a:pPr>
            <a:lnSpc>
              <a:spcPct val="114000"/>
            </a:lnSpc>
          </a:pPr>
          <a:r>
            <a:rPr lang="en-US" sz="1600" b="0" dirty="0" smtClean="0"/>
            <a:t>Clinical decision making</a:t>
          </a:r>
          <a:endParaRPr lang="en-US" sz="1600" b="0" dirty="0"/>
        </a:p>
      </dgm:t>
    </dgm:pt>
    <dgm:pt modelId="{F705AC4F-B521-4A52-A122-BBD3CBB0BEA9}" type="parTrans" cxnId="{B5D02F7C-B649-4BE7-85D9-988FEC629D3D}">
      <dgm:prSet/>
      <dgm:spPr/>
      <dgm:t>
        <a:bodyPr/>
        <a:lstStyle/>
        <a:p>
          <a:pPr>
            <a:lnSpc>
              <a:spcPct val="114000"/>
            </a:lnSpc>
          </a:pPr>
          <a:endParaRPr lang="en-US" sz="1600" b="0"/>
        </a:p>
      </dgm:t>
    </dgm:pt>
    <dgm:pt modelId="{E067F91C-6E14-4E1D-B555-4F9D8AA93FFF}" type="sibTrans" cxnId="{B5D02F7C-B649-4BE7-85D9-988FEC629D3D}">
      <dgm:prSet/>
      <dgm:spPr/>
      <dgm:t>
        <a:bodyPr/>
        <a:lstStyle/>
        <a:p>
          <a:pPr>
            <a:lnSpc>
              <a:spcPct val="114000"/>
            </a:lnSpc>
          </a:pPr>
          <a:endParaRPr lang="en-US" sz="1600" b="0"/>
        </a:p>
      </dgm:t>
    </dgm:pt>
    <dgm:pt modelId="{5C2AE652-6D7D-4972-8A5E-8A5806D3035F}">
      <dgm:prSet phldrT="[Text]" custT="1"/>
      <dgm:spPr/>
      <dgm:t>
        <a:bodyPr/>
        <a:lstStyle/>
        <a:p>
          <a:pPr>
            <a:lnSpc>
              <a:spcPct val="114000"/>
            </a:lnSpc>
          </a:pPr>
          <a:r>
            <a:rPr lang="en-US" sz="1600" b="0" dirty="0" smtClean="0"/>
            <a:t>Professionalism</a:t>
          </a:r>
          <a:endParaRPr lang="en-US" sz="1600" b="0" dirty="0"/>
        </a:p>
      </dgm:t>
    </dgm:pt>
    <dgm:pt modelId="{31C2CE71-62E5-4DAB-8E0F-8213193208BA}" type="parTrans" cxnId="{FA809421-84AB-40AD-9B90-4F8962DB9BA4}">
      <dgm:prSet/>
      <dgm:spPr/>
      <dgm:t>
        <a:bodyPr/>
        <a:lstStyle/>
        <a:p>
          <a:pPr>
            <a:lnSpc>
              <a:spcPct val="114000"/>
            </a:lnSpc>
          </a:pPr>
          <a:endParaRPr lang="en-US" sz="1600" b="0"/>
        </a:p>
      </dgm:t>
    </dgm:pt>
    <dgm:pt modelId="{B42E28AC-6F84-4208-B9D1-D8E63CB1E0E4}" type="sibTrans" cxnId="{FA809421-84AB-40AD-9B90-4F8962DB9BA4}">
      <dgm:prSet/>
      <dgm:spPr/>
      <dgm:t>
        <a:bodyPr/>
        <a:lstStyle/>
        <a:p>
          <a:pPr>
            <a:lnSpc>
              <a:spcPct val="114000"/>
            </a:lnSpc>
          </a:pPr>
          <a:endParaRPr lang="en-US" sz="1600" b="0"/>
        </a:p>
      </dgm:t>
    </dgm:pt>
    <dgm:pt modelId="{0639DEBA-6205-4D8B-B3E9-65EED66B8011}">
      <dgm:prSet phldrT="[Text]" custT="1"/>
      <dgm:spPr/>
      <dgm:t>
        <a:bodyPr/>
        <a:lstStyle/>
        <a:p>
          <a:pPr>
            <a:lnSpc>
              <a:spcPct val="114000"/>
            </a:lnSpc>
          </a:pPr>
          <a:r>
            <a:rPr lang="en-US" sz="1600" b="0" dirty="0" smtClean="0"/>
            <a:t>Difficult decision making</a:t>
          </a:r>
          <a:endParaRPr lang="en-US" sz="1600" b="0" dirty="0"/>
        </a:p>
      </dgm:t>
    </dgm:pt>
    <dgm:pt modelId="{1B0DCB4E-53B8-4A81-ACAE-27B0C39D1CA9}" type="parTrans" cxnId="{F23FD9D8-A78B-408E-8A92-457AA1DB3379}">
      <dgm:prSet/>
      <dgm:spPr/>
      <dgm:t>
        <a:bodyPr/>
        <a:lstStyle/>
        <a:p>
          <a:pPr>
            <a:lnSpc>
              <a:spcPct val="114000"/>
            </a:lnSpc>
          </a:pPr>
          <a:endParaRPr lang="en-US" sz="1600" b="0"/>
        </a:p>
      </dgm:t>
    </dgm:pt>
    <dgm:pt modelId="{E3D78A23-4007-46AC-8441-9821B83867B9}" type="sibTrans" cxnId="{F23FD9D8-A78B-408E-8A92-457AA1DB3379}">
      <dgm:prSet/>
      <dgm:spPr/>
      <dgm:t>
        <a:bodyPr/>
        <a:lstStyle/>
        <a:p>
          <a:pPr>
            <a:lnSpc>
              <a:spcPct val="114000"/>
            </a:lnSpc>
          </a:pPr>
          <a:endParaRPr lang="en-US" sz="1600" b="0"/>
        </a:p>
      </dgm:t>
    </dgm:pt>
    <dgm:pt modelId="{FFFBBE98-0DDA-43FB-B958-30705DA7F3B0}">
      <dgm:prSet custT="1"/>
      <dgm:spPr/>
      <dgm:t>
        <a:bodyPr/>
        <a:lstStyle/>
        <a:p>
          <a:pPr>
            <a:lnSpc>
              <a:spcPct val="114000"/>
            </a:lnSpc>
          </a:pPr>
          <a:r>
            <a:rPr lang="en-US" sz="1600" b="0" dirty="0" smtClean="0"/>
            <a:t>Challenging ethical dilemmas</a:t>
          </a:r>
          <a:endParaRPr lang="en-US" sz="1600" b="0" dirty="0"/>
        </a:p>
      </dgm:t>
    </dgm:pt>
    <dgm:pt modelId="{F6ADEE2C-0B90-475F-98FF-45E360B05160}" type="parTrans" cxnId="{08C39961-A1FD-4B19-BCCC-4F9A915FF960}">
      <dgm:prSet/>
      <dgm:spPr/>
      <dgm:t>
        <a:bodyPr/>
        <a:lstStyle/>
        <a:p>
          <a:pPr>
            <a:lnSpc>
              <a:spcPct val="114000"/>
            </a:lnSpc>
          </a:pPr>
          <a:endParaRPr lang="en-US" sz="1600" b="0"/>
        </a:p>
      </dgm:t>
    </dgm:pt>
    <dgm:pt modelId="{EC6D3790-3831-411E-B15B-5337D873F8DE}" type="sibTrans" cxnId="{08C39961-A1FD-4B19-BCCC-4F9A915FF960}">
      <dgm:prSet/>
      <dgm:spPr/>
      <dgm:t>
        <a:bodyPr/>
        <a:lstStyle/>
        <a:p>
          <a:pPr>
            <a:lnSpc>
              <a:spcPct val="114000"/>
            </a:lnSpc>
          </a:pPr>
          <a:endParaRPr lang="en-US" sz="1600" b="0"/>
        </a:p>
      </dgm:t>
    </dgm:pt>
    <dgm:pt modelId="{396258D1-6E69-4E2D-9BF5-4FFB2CB3B689}" type="pres">
      <dgm:prSet presAssocID="{FEE577F1-E1AE-4AA7-9A18-47514807AC4D}" presName="Name0" presStyleCnt="0">
        <dgm:presLayoutVars>
          <dgm:dir/>
          <dgm:resizeHandles val="exact"/>
        </dgm:presLayoutVars>
      </dgm:prSet>
      <dgm:spPr/>
      <dgm:t>
        <a:bodyPr/>
        <a:lstStyle/>
        <a:p>
          <a:endParaRPr lang="en-US"/>
        </a:p>
      </dgm:t>
    </dgm:pt>
    <dgm:pt modelId="{B62DE4DB-51DD-4F26-AA14-44D581596D92}" type="pres">
      <dgm:prSet presAssocID="{70A7C0BD-DEE3-4057-9D84-C6BB25E76400}" presName="Name5" presStyleLbl="vennNode1" presStyleIdx="0" presStyleCnt="5">
        <dgm:presLayoutVars>
          <dgm:bulletEnabled val="1"/>
        </dgm:presLayoutVars>
      </dgm:prSet>
      <dgm:spPr/>
      <dgm:t>
        <a:bodyPr/>
        <a:lstStyle/>
        <a:p>
          <a:endParaRPr lang="en-US"/>
        </a:p>
      </dgm:t>
    </dgm:pt>
    <dgm:pt modelId="{CCEB0561-7669-4DA8-A452-632A443AE94A}" type="pres">
      <dgm:prSet presAssocID="{574ED6AB-A290-4855-812A-0DAD02BD6164}" presName="space" presStyleCnt="0"/>
      <dgm:spPr/>
    </dgm:pt>
    <dgm:pt modelId="{E6F911C0-7F3A-4478-B9E3-1B99146F9578}" type="pres">
      <dgm:prSet presAssocID="{EDF72EF1-8543-4350-909C-7F47A1091908}" presName="Name5" presStyleLbl="vennNode1" presStyleIdx="1" presStyleCnt="5">
        <dgm:presLayoutVars>
          <dgm:bulletEnabled val="1"/>
        </dgm:presLayoutVars>
      </dgm:prSet>
      <dgm:spPr/>
      <dgm:t>
        <a:bodyPr/>
        <a:lstStyle/>
        <a:p>
          <a:endParaRPr lang="en-US"/>
        </a:p>
      </dgm:t>
    </dgm:pt>
    <dgm:pt modelId="{9049E41D-8221-451F-A2B1-17F60CC43715}" type="pres">
      <dgm:prSet presAssocID="{E067F91C-6E14-4E1D-B555-4F9D8AA93FFF}" presName="space" presStyleCnt="0"/>
      <dgm:spPr/>
    </dgm:pt>
    <dgm:pt modelId="{BDF0453F-52FE-43CF-894C-6E6CA2EFC9CD}" type="pres">
      <dgm:prSet presAssocID="{5C2AE652-6D7D-4972-8A5E-8A5806D3035F}" presName="Name5" presStyleLbl="vennNode1" presStyleIdx="2" presStyleCnt="5">
        <dgm:presLayoutVars>
          <dgm:bulletEnabled val="1"/>
        </dgm:presLayoutVars>
      </dgm:prSet>
      <dgm:spPr/>
      <dgm:t>
        <a:bodyPr/>
        <a:lstStyle/>
        <a:p>
          <a:endParaRPr lang="en-US"/>
        </a:p>
      </dgm:t>
    </dgm:pt>
    <dgm:pt modelId="{BB68B39F-77F9-4665-9111-A95108C513A3}" type="pres">
      <dgm:prSet presAssocID="{B42E28AC-6F84-4208-B9D1-D8E63CB1E0E4}" presName="space" presStyleCnt="0"/>
      <dgm:spPr/>
    </dgm:pt>
    <dgm:pt modelId="{2F00A50B-F806-4430-AEE7-8BD0F4E6A9E2}" type="pres">
      <dgm:prSet presAssocID="{FFFBBE98-0DDA-43FB-B958-30705DA7F3B0}" presName="Name5" presStyleLbl="vennNode1" presStyleIdx="3" presStyleCnt="5">
        <dgm:presLayoutVars>
          <dgm:bulletEnabled val="1"/>
        </dgm:presLayoutVars>
      </dgm:prSet>
      <dgm:spPr/>
      <dgm:t>
        <a:bodyPr/>
        <a:lstStyle/>
        <a:p>
          <a:endParaRPr lang="en-US"/>
        </a:p>
      </dgm:t>
    </dgm:pt>
    <dgm:pt modelId="{627B5F7A-A58C-4090-9B02-9AA16D1EB667}" type="pres">
      <dgm:prSet presAssocID="{EC6D3790-3831-411E-B15B-5337D873F8DE}" presName="space" presStyleCnt="0"/>
      <dgm:spPr/>
    </dgm:pt>
    <dgm:pt modelId="{BEA009F8-B43C-4CF6-B29B-6C8F1C4276BF}" type="pres">
      <dgm:prSet presAssocID="{0639DEBA-6205-4D8B-B3E9-65EED66B8011}" presName="Name5" presStyleLbl="vennNode1" presStyleIdx="4" presStyleCnt="5">
        <dgm:presLayoutVars>
          <dgm:bulletEnabled val="1"/>
        </dgm:presLayoutVars>
      </dgm:prSet>
      <dgm:spPr/>
      <dgm:t>
        <a:bodyPr/>
        <a:lstStyle/>
        <a:p>
          <a:endParaRPr lang="en-US"/>
        </a:p>
      </dgm:t>
    </dgm:pt>
  </dgm:ptLst>
  <dgm:cxnLst>
    <dgm:cxn modelId="{407E9A90-A713-46A4-A916-5449AA407E3B}" srcId="{FEE577F1-E1AE-4AA7-9A18-47514807AC4D}" destId="{70A7C0BD-DEE3-4057-9D84-C6BB25E76400}" srcOrd="0" destOrd="0" parTransId="{41C9ACA8-61BC-4BBE-AAA7-AA0A57C518AA}" sibTransId="{574ED6AB-A290-4855-812A-0DAD02BD6164}"/>
    <dgm:cxn modelId="{BA0E2583-4F84-495A-993A-837D1A8FE35F}" type="presOf" srcId="{0639DEBA-6205-4D8B-B3E9-65EED66B8011}" destId="{BEA009F8-B43C-4CF6-B29B-6C8F1C4276BF}" srcOrd="0" destOrd="0" presId="urn:microsoft.com/office/officeart/2005/8/layout/venn3"/>
    <dgm:cxn modelId="{FA809421-84AB-40AD-9B90-4F8962DB9BA4}" srcId="{FEE577F1-E1AE-4AA7-9A18-47514807AC4D}" destId="{5C2AE652-6D7D-4972-8A5E-8A5806D3035F}" srcOrd="2" destOrd="0" parTransId="{31C2CE71-62E5-4DAB-8E0F-8213193208BA}" sibTransId="{B42E28AC-6F84-4208-B9D1-D8E63CB1E0E4}"/>
    <dgm:cxn modelId="{08AEC21C-23CE-4AD4-8660-26E59F3DC53E}" type="presOf" srcId="{70A7C0BD-DEE3-4057-9D84-C6BB25E76400}" destId="{B62DE4DB-51DD-4F26-AA14-44D581596D92}" srcOrd="0" destOrd="0" presId="urn:microsoft.com/office/officeart/2005/8/layout/venn3"/>
    <dgm:cxn modelId="{B5D02F7C-B649-4BE7-85D9-988FEC629D3D}" srcId="{FEE577F1-E1AE-4AA7-9A18-47514807AC4D}" destId="{EDF72EF1-8543-4350-909C-7F47A1091908}" srcOrd="1" destOrd="0" parTransId="{F705AC4F-B521-4A52-A122-BBD3CBB0BEA9}" sibTransId="{E067F91C-6E14-4E1D-B555-4F9D8AA93FFF}"/>
    <dgm:cxn modelId="{CFCAF89C-64B0-415A-B37E-D86990A99BBA}" type="presOf" srcId="{EDF72EF1-8543-4350-909C-7F47A1091908}" destId="{E6F911C0-7F3A-4478-B9E3-1B99146F9578}" srcOrd="0" destOrd="0" presId="urn:microsoft.com/office/officeart/2005/8/layout/venn3"/>
    <dgm:cxn modelId="{8BAC751E-53A1-436B-BEEC-06F61A0FD6DA}" type="presOf" srcId="{FEE577F1-E1AE-4AA7-9A18-47514807AC4D}" destId="{396258D1-6E69-4E2D-9BF5-4FFB2CB3B689}" srcOrd="0" destOrd="0" presId="urn:microsoft.com/office/officeart/2005/8/layout/venn3"/>
    <dgm:cxn modelId="{F23FD9D8-A78B-408E-8A92-457AA1DB3379}" srcId="{FEE577F1-E1AE-4AA7-9A18-47514807AC4D}" destId="{0639DEBA-6205-4D8B-B3E9-65EED66B8011}" srcOrd="4" destOrd="0" parTransId="{1B0DCB4E-53B8-4A81-ACAE-27B0C39D1CA9}" sibTransId="{E3D78A23-4007-46AC-8441-9821B83867B9}"/>
    <dgm:cxn modelId="{08C39961-A1FD-4B19-BCCC-4F9A915FF960}" srcId="{FEE577F1-E1AE-4AA7-9A18-47514807AC4D}" destId="{FFFBBE98-0DDA-43FB-B958-30705DA7F3B0}" srcOrd="3" destOrd="0" parTransId="{F6ADEE2C-0B90-475F-98FF-45E360B05160}" sibTransId="{EC6D3790-3831-411E-B15B-5337D873F8DE}"/>
    <dgm:cxn modelId="{8ADCBC21-7AD1-42B9-B434-7C6499F71F9B}" type="presOf" srcId="{5C2AE652-6D7D-4972-8A5E-8A5806D3035F}" destId="{BDF0453F-52FE-43CF-894C-6E6CA2EFC9CD}" srcOrd="0" destOrd="0" presId="urn:microsoft.com/office/officeart/2005/8/layout/venn3"/>
    <dgm:cxn modelId="{C4EFBD2A-C7E7-47D0-9541-7C93B59A57A0}" type="presOf" srcId="{FFFBBE98-0DDA-43FB-B958-30705DA7F3B0}" destId="{2F00A50B-F806-4430-AEE7-8BD0F4E6A9E2}" srcOrd="0" destOrd="0" presId="urn:microsoft.com/office/officeart/2005/8/layout/venn3"/>
    <dgm:cxn modelId="{C6DD6D78-0E68-4BAB-8F60-EFA5342FF61C}" type="presParOf" srcId="{396258D1-6E69-4E2D-9BF5-4FFB2CB3B689}" destId="{B62DE4DB-51DD-4F26-AA14-44D581596D92}" srcOrd="0" destOrd="0" presId="urn:microsoft.com/office/officeart/2005/8/layout/venn3"/>
    <dgm:cxn modelId="{58CA7C16-BFD4-4861-8B29-D9255AA6FA27}" type="presParOf" srcId="{396258D1-6E69-4E2D-9BF5-4FFB2CB3B689}" destId="{CCEB0561-7669-4DA8-A452-632A443AE94A}" srcOrd="1" destOrd="0" presId="urn:microsoft.com/office/officeart/2005/8/layout/venn3"/>
    <dgm:cxn modelId="{3B8D91F2-2916-4946-A8AF-88FBDA3623D1}" type="presParOf" srcId="{396258D1-6E69-4E2D-9BF5-4FFB2CB3B689}" destId="{E6F911C0-7F3A-4478-B9E3-1B99146F9578}" srcOrd="2" destOrd="0" presId="urn:microsoft.com/office/officeart/2005/8/layout/venn3"/>
    <dgm:cxn modelId="{F1E4493E-AB5E-4447-89E3-D6C61A1B60EE}" type="presParOf" srcId="{396258D1-6E69-4E2D-9BF5-4FFB2CB3B689}" destId="{9049E41D-8221-451F-A2B1-17F60CC43715}" srcOrd="3" destOrd="0" presId="urn:microsoft.com/office/officeart/2005/8/layout/venn3"/>
    <dgm:cxn modelId="{A7C91F29-CE61-4EEA-A6A9-7E03A64FA378}" type="presParOf" srcId="{396258D1-6E69-4E2D-9BF5-4FFB2CB3B689}" destId="{BDF0453F-52FE-43CF-894C-6E6CA2EFC9CD}" srcOrd="4" destOrd="0" presId="urn:microsoft.com/office/officeart/2005/8/layout/venn3"/>
    <dgm:cxn modelId="{71ECBCAB-CE40-425F-8E3B-B28D1534964B}" type="presParOf" srcId="{396258D1-6E69-4E2D-9BF5-4FFB2CB3B689}" destId="{BB68B39F-77F9-4665-9111-A95108C513A3}" srcOrd="5" destOrd="0" presId="urn:microsoft.com/office/officeart/2005/8/layout/venn3"/>
    <dgm:cxn modelId="{273BE4F9-FBD5-4472-A093-1ED7016489FE}" type="presParOf" srcId="{396258D1-6E69-4E2D-9BF5-4FFB2CB3B689}" destId="{2F00A50B-F806-4430-AEE7-8BD0F4E6A9E2}" srcOrd="6" destOrd="0" presId="urn:microsoft.com/office/officeart/2005/8/layout/venn3"/>
    <dgm:cxn modelId="{7A45060A-247E-4BAF-A929-56A6FC62ADDA}" type="presParOf" srcId="{396258D1-6E69-4E2D-9BF5-4FFB2CB3B689}" destId="{627B5F7A-A58C-4090-9B02-9AA16D1EB667}" srcOrd="7" destOrd="0" presId="urn:microsoft.com/office/officeart/2005/8/layout/venn3"/>
    <dgm:cxn modelId="{333308E6-B176-4AD4-BD92-EFA60AB5FB48}" type="presParOf" srcId="{396258D1-6E69-4E2D-9BF5-4FFB2CB3B689}" destId="{BEA009F8-B43C-4CF6-B29B-6C8F1C4276BF}" srcOrd="8" destOrd="0" presId="urn:microsoft.com/office/officeart/2005/8/layout/ven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364F08-D72B-4B5F-8C1A-CB9316F311D6}">
      <dsp:nvSpPr>
        <dsp:cNvPr id="0" name=""/>
        <dsp:cNvSpPr/>
      </dsp:nvSpPr>
      <dsp:spPr>
        <a:xfrm>
          <a:off x="3292643" y="970"/>
          <a:ext cx="4932937" cy="1547308"/>
        </a:xfrm>
        <a:prstGeom prst="rightArrow">
          <a:avLst>
            <a:gd name="adj1" fmla="val 75000"/>
            <a:gd name="adj2" fmla="val 50000"/>
          </a:avLst>
        </a:prstGeom>
        <a:solidFill>
          <a:schemeClr val="accent6">
            <a:alpha val="90000"/>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970" tIns="13970" rIns="13970" bIns="13970" numCol="1" spcCol="1270" anchor="ctr" anchorCtr="0">
          <a:noAutofit/>
        </a:bodyPr>
        <a:lstStyle/>
        <a:p>
          <a:pPr marL="292100" lvl="1" indent="-292100" algn="l" defTabSz="977900">
            <a:lnSpc>
              <a:spcPct val="114000"/>
            </a:lnSpc>
            <a:spcBef>
              <a:spcPct val="0"/>
            </a:spcBef>
            <a:spcAft>
              <a:spcPct val="15000"/>
            </a:spcAft>
            <a:buChar char="••"/>
          </a:pPr>
          <a:r>
            <a:rPr lang="en-US" sz="2200" b="1" kern="1200" dirty="0" smtClean="0"/>
            <a:t>The greatest good for each individual patient</a:t>
          </a:r>
          <a:endParaRPr lang="en-US" sz="2200" b="1" kern="1200" dirty="0"/>
        </a:p>
      </dsp:txBody>
      <dsp:txXfrm>
        <a:off x="3292643" y="194384"/>
        <a:ext cx="4352697" cy="1160481"/>
      </dsp:txXfrm>
    </dsp:sp>
    <dsp:sp modelId="{163113F6-8D0E-4774-9104-32A180A47813}">
      <dsp:nvSpPr>
        <dsp:cNvPr id="0" name=""/>
        <dsp:cNvSpPr/>
      </dsp:nvSpPr>
      <dsp:spPr>
        <a:xfrm>
          <a:off x="4018" y="99868"/>
          <a:ext cx="3288625" cy="1349510"/>
        </a:xfrm>
        <a:prstGeom prst="rect">
          <a:avLst/>
        </a:prstGeom>
        <a:solidFill>
          <a:schemeClr val="accent6">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114000"/>
            </a:lnSpc>
            <a:spcBef>
              <a:spcPct val="0"/>
            </a:spcBef>
            <a:spcAft>
              <a:spcPct val="35000"/>
            </a:spcAft>
          </a:pPr>
          <a:r>
            <a:rPr lang="en-US" sz="2400" b="1" kern="1200" dirty="0" smtClean="0">
              <a:solidFill>
                <a:schemeClr val="tx1"/>
              </a:solidFill>
            </a:rPr>
            <a:t>Day-to-day emergencies </a:t>
          </a:r>
          <a:endParaRPr lang="en-US" sz="2400" b="1" kern="1200" dirty="0">
            <a:solidFill>
              <a:schemeClr val="tx1"/>
            </a:solidFill>
          </a:endParaRPr>
        </a:p>
      </dsp:txBody>
      <dsp:txXfrm>
        <a:off x="4018" y="99868"/>
        <a:ext cx="3288625" cy="1349510"/>
      </dsp:txXfrm>
    </dsp:sp>
    <dsp:sp modelId="{651677D9-BAFD-4120-B78E-9E9CF926E1AE}">
      <dsp:nvSpPr>
        <dsp:cNvPr id="0" name=""/>
        <dsp:cNvSpPr/>
      </dsp:nvSpPr>
      <dsp:spPr>
        <a:xfrm>
          <a:off x="3292808" y="1683580"/>
          <a:ext cx="4932937" cy="1533259"/>
        </a:xfrm>
        <a:prstGeom prst="rightArrow">
          <a:avLst>
            <a:gd name="adj1" fmla="val 75000"/>
            <a:gd name="adj2" fmla="val 50000"/>
          </a:avLst>
        </a:prstGeom>
        <a:solidFill>
          <a:schemeClr val="accent6">
            <a:alpha val="90000"/>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970" tIns="13970" rIns="13970" bIns="13970" numCol="1" spcCol="1270" anchor="ctr" anchorCtr="0">
          <a:noAutofit/>
        </a:bodyPr>
        <a:lstStyle/>
        <a:p>
          <a:pPr marL="344488" lvl="1" indent="-344488" algn="l" defTabSz="977900">
            <a:lnSpc>
              <a:spcPct val="114000"/>
            </a:lnSpc>
            <a:spcBef>
              <a:spcPct val="0"/>
            </a:spcBef>
            <a:spcAft>
              <a:spcPct val="15000"/>
            </a:spcAft>
            <a:buChar char="••"/>
          </a:pPr>
          <a:r>
            <a:rPr lang="en-US" sz="2200" b="1" kern="1200" dirty="0" smtClean="0"/>
            <a:t>The greatest good for the greatest number of potential survivors</a:t>
          </a:r>
          <a:endParaRPr lang="en-US" sz="2200" b="1" kern="1200" dirty="0"/>
        </a:p>
      </dsp:txBody>
      <dsp:txXfrm>
        <a:off x="3292808" y="1875237"/>
        <a:ext cx="4357965" cy="1149945"/>
      </dsp:txXfrm>
    </dsp:sp>
    <dsp:sp modelId="{A3456C54-5DEC-43FA-8C52-E168ADF11C99}">
      <dsp:nvSpPr>
        <dsp:cNvPr id="0" name=""/>
        <dsp:cNvSpPr/>
      </dsp:nvSpPr>
      <dsp:spPr>
        <a:xfrm>
          <a:off x="4018" y="1775103"/>
          <a:ext cx="3288625" cy="1349510"/>
        </a:xfrm>
        <a:prstGeom prst="rect">
          <a:avLst/>
        </a:prstGeom>
        <a:solidFill>
          <a:schemeClr val="accent6">
            <a:shade val="80000"/>
            <a:hueOff val="-381692"/>
            <a:satOff val="17009"/>
            <a:lumOff val="2377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114000"/>
            </a:lnSpc>
            <a:spcBef>
              <a:spcPct val="0"/>
            </a:spcBef>
            <a:spcAft>
              <a:spcPct val="35000"/>
            </a:spcAft>
          </a:pPr>
          <a:r>
            <a:rPr lang="en-US" sz="2400" b="1" kern="1200" dirty="0" smtClean="0">
              <a:solidFill>
                <a:schemeClr val="tx1"/>
              </a:solidFill>
            </a:rPr>
            <a:t>Large-scale disasters</a:t>
          </a:r>
          <a:endParaRPr lang="en-US" sz="2400" b="1" kern="1200" dirty="0">
            <a:solidFill>
              <a:schemeClr val="tx1"/>
            </a:solidFill>
          </a:endParaRPr>
        </a:p>
      </dsp:txBody>
      <dsp:txXfrm>
        <a:off x="4018" y="1775103"/>
        <a:ext cx="3288625" cy="13495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4AAC6E-CA82-4D41-A881-C29DFCF1E2F0}">
      <dsp:nvSpPr>
        <dsp:cNvPr id="0" name=""/>
        <dsp:cNvSpPr/>
      </dsp:nvSpPr>
      <dsp:spPr>
        <a:xfrm rot="5400000">
          <a:off x="-199766" y="201609"/>
          <a:ext cx="1331776" cy="932243"/>
        </a:xfrm>
        <a:prstGeom prst="chevron">
          <a:avLst/>
        </a:prstGeom>
        <a:solidFill>
          <a:schemeClr val="accent6">
            <a:shade val="50000"/>
            <a:hueOff val="0"/>
            <a:satOff val="0"/>
            <a:lumOff val="0"/>
            <a:alphaOff val="0"/>
          </a:schemeClr>
        </a:solidFill>
        <a:ln w="25400" cap="flat" cmpd="sng" algn="ctr">
          <a:solidFill>
            <a:schemeClr val="accent6">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114000"/>
            </a:lnSpc>
            <a:spcBef>
              <a:spcPct val="0"/>
            </a:spcBef>
            <a:spcAft>
              <a:spcPct val="35000"/>
            </a:spcAft>
          </a:pPr>
          <a:r>
            <a:rPr lang="en-US" sz="1700" b="1" kern="1200" dirty="0" smtClean="0"/>
            <a:t>Treat first</a:t>
          </a:r>
          <a:endParaRPr lang="en-US" sz="1700" b="1" kern="1200" dirty="0"/>
        </a:p>
      </dsp:txBody>
      <dsp:txXfrm rot="-5400000">
        <a:off x="1" y="467965"/>
        <a:ext cx="932243" cy="399533"/>
      </dsp:txXfrm>
    </dsp:sp>
    <dsp:sp modelId="{B69789C5-6283-4FD2-86D3-C45408421E48}">
      <dsp:nvSpPr>
        <dsp:cNvPr id="0" name=""/>
        <dsp:cNvSpPr/>
      </dsp:nvSpPr>
      <dsp:spPr>
        <a:xfrm rot="5400000">
          <a:off x="4148094" y="-3215678"/>
          <a:ext cx="865654" cy="7297356"/>
        </a:xfrm>
        <a:prstGeom prst="round2SameRect">
          <a:avLst/>
        </a:prstGeom>
        <a:solidFill>
          <a:schemeClr val="lt1">
            <a:alpha val="90000"/>
            <a:hueOff val="0"/>
            <a:satOff val="0"/>
            <a:lumOff val="0"/>
            <a:alphaOff val="0"/>
          </a:schemeClr>
        </a:solidFill>
        <a:ln w="25400" cap="flat" cmpd="sng" algn="ctr">
          <a:solidFill>
            <a:schemeClr val="accent6">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352" tIns="13335" rIns="13335" bIns="13335" numCol="1" spcCol="1270" anchor="ctr" anchorCtr="0">
          <a:noAutofit/>
        </a:bodyPr>
        <a:lstStyle/>
        <a:p>
          <a:pPr marL="341313" lvl="1" indent="-341313" algn="l" defTabSz="933450">
            <a:lnSpc>
              <a:spcPct val="114000"/>
            </a:lnSpc>
            <a:spcBef>
              <a:spcPct val="0"/>
            </a:spcBef>
            <a:spcAft>
              <a:spcPct val="15000"/>
            </a:spcAft>
            <a:buChar char="••"/>
          </a:pPr>
          <a:r>
            <a:rPr lang="en-US" sz="2100" kern="1200" dirty="0" smtClean="0"/>
            <a:t>The most seriously injured who have a reasonable possibility of survival  </a:t>
          </a:r>
          <a:endParaRPr lang="en-US" sz="2100" kern="1200" dirty="0"/>
        </a:p>
      </dsp:txBody>
      <dsp:txXfrm rot="-5400000">
        <a:off x="932243" y="42431"/>
        <a:ext cx="7255098" cy="781138"/>
      </dsp:txXfrm>
    </dsp:sp>
    <dsp:sp modelId="{933D28EF-70E4-4E0B-9190-18D0A2004435}">
      <dsp:nvSpPr>
        <dsp:cNvPr id="0" name=""/>
        <dsp:cNvSpPr/>
      </dsp:nvSpPr>
      <dsp:spPr>
        <a:xfrm rot="5400000">
          <a:off x="-199766" y="1335382"/>
          <a:ext cx="1331776" cy="932243"/>
        </a:xfrm>
        <a:prstGeom prst="chevron">
          <a:avLst/>
        </a:prstGeom>
        <a:solidFill>
          <a:schemeClr val="accent6">
            <a:shade val="50000"/>
            <a:hueOff val="-307797"/>
            <a:satOff val="20520"/>
            <a:lumOff val="26790"/>
            <a:alphaOff val="0"/>
          </a:schemeClr>
        </a:solidFill>
        <a:ln w="25400" cap="flat" cmpd="sng" algn="ctr">
          <a:solidFill>
            <a:schemeClr val="accent6">
              <a:shade val="50000"/>
              <a:hueOff val="-307797"/>
              <a:satOff val="20520"/>
              <a:lumOff val="2679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114000"/>
            </a:lnSpc>
            <a:spcBef>
              <a:spcPct val="0"/>
            </a:spcBef>
            <a:spcAft>
              <a:spcPct val="35000"/>
            </a:spcAft>
          </a:pPr>
          <a:r>
            <a:rPr lang="en-US" sz="1700" b="1" kern="1200" dirty="0" smtClean="0"/>
            <a:t>Treat last</a:t>
          </a:r>
          <a:endParaRPr lang="en-US" sz="1700" b="1" kern="1200" dirty="0"/>
        </a:p>
      </dsp:txBody>
      <dsp:txXfrm rot="-5400000">
        <a:off x="1" y="1601738"/>
        <a:ext cx="932243" cy="399533"/>
      </dsp:txXfrm>
    </dsp:sp>
    <dsp:sp modelId="{521F1833-3401-440E-AC22-74404F2DE929}">
      <dsp:nvSpPr>
        <dsp:cNvPr id="0" name=""/>
        <dsp:cNvSpPr/>
      </dsp:nvSpPr>
      <dsp:spPr>
        <a:xfrm rot="5400000">
          <a:off x="4148094" y="-2080234"/>
          <a:ext cx="865654" cy="7297356"/>
        </a:xfrm>
        <a:prstGeom prst="round2SameRect">
          <a:avLst/>
        </a:prstGeom>
        <a:solidFill>
          <a:schemeClr val="lt1">
            <a:alpha val="90000"/>
            <a:hueOff val="0"/>
            <a:satOff val="0"/>
            <a:lumOff val="0"/>
            <a:alphaOff val="0"/>
          </a:schemeClr>
        </a:solidFill>
        <a:ln w="25400" cap="flat" cmpd="sng" algn="ctr">
          <a:solidFill>
            <a:schemeClr val="accent6">
              <a:shade val="50000"/>
              <a:hueOff val="-307797"/>
              <a:satOff val="20520"/>
              <a:lumOff val="2679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352" tIns="13335" rIns="13335" bIns="13335" numCol="1" spcCol="1270" anchor="ctr" anchorCtr="0">
          <a:noAutofit/>
        </a:bodyPr>
        <a:lstStyle/>
        <a:p>
          <a:pPr marL="341313" lvl="1" indent="-341313" algn="l" defTabSz="933450">
            <a:lnSpc>
              <a:spcPct val="114000"/>
            </a:lnSpc>
            <a:spcBef>
              <a:spcPct val="0"/>
            </a:spcBef>
            <a:spcAft>
              <a:spcPct val="15000"/>
            </a:spcAft>
            <a:buChar char="••"/>
          </a:pPr>
          <a:r>
            <a:rPr lang="en-US" sz="2100" kern="1200" dirty="0" smtClean="0"/>
            <a:t>Those who have the least severe illnesses or injuries or are very unlikely to survive</a:t>
          </a:r>
          <a:endParaRPr lang="en-US" sz="2100" kern="1200" dirty="0"/>
        </a:p>
      </dsp:txBody>
      <dsp:txXfrm rot="-5400000">
        <a:off x="932243" y="1177875"/>
        <a:ext cx="7255098" cy="781138"/>
      </dsp:txXfrm>
    </dsp:sp>
    <dsp:sp modelId="{8E2F8993-9B9C-4B70-8BD4-9F865C021E8D}">
      <dsp:nvSpPr>
        <dsp:cNvPr id="0" name=""/>
        <dsp:cNvSpPr/>
      </dsp:nvSpPr>
      <dsp:spPr>
        <a:xfrm rot="5400000">
          <a:off x="-199766" y="2469156"/>
          <a:ext cx="1331776" cy="932243"/>
        </a:xfrm>
        <a:prstGeom prst="chevron">
          <a:avLst/>
        </a:prstGeom>
        <a:solidFill>
          <a:schemeClr val="accent6">
            <a:shade val="50000"/>
            <a:hueOff val="-307797"/>
            <a:satOff val="20520"/>
            <a:lumOff val="26790"/>
            <a:alphaOff val="0"/>
          </a:schemeClr>
        </a:solidFill>
        <a:ln w="25400" cap="flat" cmpd="sng" algn="ctr">
          <a:solidFill>
            <a:schemeClr val="accent6">
              <a:shade val="50000"/>
              <a:hueOff val="-307797"/>
              <a:satOff val="20520"/>
              <a:lumOff val="2679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114000"/>
            </a:lnSpc>
            <a:spcBef>
              <a:spcPct val="0"/>
            </a:spcBef>
            <a:spcAft>
              <a:spcPct val="35000"/>
            </a:spcAft>
          </a:pPr>
          <a:r>
            <a:rPr lang="en-US" sz="1700" b="1" kern="1200" dirty="0" smtClean="0"/>
            <a:t>Separate</a:t>
          </a:r>
          <a:endParaRPr lang="en-US" sz="1700" b="1" kern="1200" dirty="0"/>
        </a:p>
      </dsp:txBody>
      <dsp:txXfrm rot="-5400000">
        <a:off x="1" y="2735512"/>
        <a:ext cx="932243" cy="399533"/>
      </dsp:txXfrm>
    </dsp:sp>
    <dsp:sp modelId="{206A7F37-9479-4BF3-9506-40A622655A76}">
      <dsp:nvSpPr>
        <dsp:cNvPr id="0" name=""/>
        <dsp:cNvSpPr/>
      </dsp:nvSpPr>
      <dsp:spPr>
        <a:xfrm rot="5400000">
          <a:off x="4148094" y="-946461"/>
          <a:ext cx="865654" cy="7297356"/>
        </a:xfrm>
        <a:prstGeom prst="round2SameRect">
          <a:avLst/>
        </a:prstGeom>
        <a:solidFill>
          <a:schemeClr val="lt1">
            <a:alpha val="90000"/>
            <a:hueOff val="0"/>
            <a:satOff val="0"/>
            <a:lumOff val="0"/>
            <a:alphaOff val="0"/>
          </a:schemeClr>
        </a:solidFill>
        <a:ln w="25400" cap="flat" cmpd="sng" algn="ctr">
          <a:solidFill>
            <a:schemeClr val="accent6">
              <a:shade val="50000"/>
              <a:hueOff val="-307797"/>
              <a:satOff val="20520"/>
              <a:lumOff val="2679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352" tIns="13335" rIns="13335" bIns="13335" numCol="1" spcCol="1270" anchor="ctr" anchorCtr="0">
          <a:noAutofit/>
        </a:bodyPr>
        <a:lstStyle/>
        <a:p>
          <a:pPr marL="287338" lvl="1" indent="-287338" algn="l" defTabSz="933450">
            <a:lnSpc>
              <a:spcPct val="114000"/>
            </a:lnSpc>
            <a:spcBef>
              <a:spcPct val="0"/>
            </a:spcBef>
            <a:spcAft>
              <a:spcPct val="15000"/>
            </a:spcAft>
            <a:buChar char="••"/>
          </a:pPr>
          <a:r>
            <a:rPr lang="en-US" sz="2100" kern="1200" dirty="0" smtClean="0"/>
            <a:t>Those who require minimal or no treatment and get them to safety </a:t>
          </a:r>
          <a:endParaRPr lang="en-US" sz="2100" kern="1200" dirty="0"/>
        </a:p>
      </dsp:txBody>
      <dsp:txXfrm rot="-5400000">
        <a:off x="932243" y="2311648"/>
        <a:ext cx="7255098" cy="78113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1DABD3-6C89-4BF4-821D-89F6229E5E32}">
      <dsp:nvSpPr>
        <dsp:cNvPr id="0" name=""/>
        <dsp:cNvSpPr/>
      </dsp:nvSpPr>
      <dsp:spPr>
        <a:xfrm rot="16200000">
          <a:off x="-19345" y="23463"/>
          <a:ext cx="4009030" cy="3962102"/>
        </a:xfrm>
        <a:prstGeom prst="flowChartManualOperation">
          <a:avLst/>
        </a:prstGeom>
        <a:solidFill>
          <a:schemeClr val="accent6">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0" tIns="0" rIns="120650" bIns="0" numCol="1" spcCol="1270" anchor="t" anchorCtr="0">
          <a:noAutofit/>
        </a:bodyPr>
        <a:lstStyle/>
        <a:p>
          <a:pPr marL="231775" lvl="0" indent="-231775" algn="l" defTabSz="844550">
            <a:lnSpc>
              <a:spcPct val="114000"/>
            </a:lnSpc>
            <a:spcBef>
              <a:spcPct val="0"/>
            </a:spcBef>
            <a:spcAft>
              <a:spcPts val="600"/>
            </a:spcAft>
          </a:pPr>
          <a:r>
            <a:rPr lang="en-US" sz="1900" b="1" kern="1200" dirty="0" smtClean="0">
              <a:solidFill>
                <a:schemeClr val="tx1"/>
              </a:solidFill>
            </a:rPr>
            <a:t>Mass casualty triage:</a:t>
          </a:r>
          <a:endParaRPr lang="en-US" sz="1900" b="1" kern="1200" dirty="0">
            <a:solidFill>
              <a:schemeClr val="tx1"/>
            </a:solidFill>
          </a:endParaRPr>
        </a:p>
        <a:p>
          <a:pPr marL="231775" lvl="1" indent="-231775" algn="l" defTabSz="844550">
            <a:lnSpc>
              <a:spcPct val="114000"/>
            </a:lnSpc>
            <a:spcBef>
              <a:spcPct val="0"/>
            </a:spcBef>
            <a:spcAft>
              <a:spcPts val="600"/>
            </a:spcAft>
            <a:buChar char="••"/>
          </a:pPr>
          <a:r>
            <a:rPr lang="en-US" sz="1900" kern="1200" dirty="0" smtClean="0">
              <a:solidFill>
                <a:schemeClr val="tx1"/>
              </a:solidFill>
            </a:rPr>
            <a:t>Systematic method</a:t>
          </a:r>
          <a:endParaRPr lang="en-US" sz="1900" kern="1200" dirty="0">
            <a:solidFill>
              <a:schemeClr val="tx1"/>
            </a:solidFill>
          </a:endParaRPr>
        </a:p>
        <a:p>
          <a:pPr marL="231775" lvl="1" indent="-231775" algn="l" defTabSz="844550">
            <a:lnSpc>
              <a:spcPct val="114000"/>
            </a:lnSpc>
            <a:spcBef>
              <a:spcPct val="0"/>
            </a:spcBef>
            <a:spcAft>
              <a:spcPts val="600"/>
            </a:spcAft>
            <a:buChar char="••"/>
          </a:pPr>
          <a:r>
            <a:rPr lang="en-US" sz="1900" kern="1200" dirty="0" smtClean="0">
              <a:solidFill>
                <a:schemeClr val="tx1"/>
              </a:solidFill>
            </a:rPr>
            <a:t>Organization of casualties</a:t>
          </a:r>
          <a:endParaRPr lang="en-US" sz="1900" kern="1200" dirty="0">
            <a:solidFill>
              <a:schemeClr val="tx1"/>
            </a:solidFill>
          </a:endParaRPr>
        </a:p>
        <a:p>
          <a:pPr marL="231775" lvl="1" indent="-231775" algn="l" defTabSz="844550">
            <a:lnSpc>
              <a:spcPct val="114000"/>
            </a:lnSpc>
            <a:spcBef>
              <a:spcPct val="0"/>
            </a:spcBef>
            <a:spcAft>
              <a:spcPts val="600"/>
            </a:spcAft>
            <a:buChar char="••"/>
          </a:pPr>
          <a:r>
            <a:rPr lang="en-US" sz="1900" kern="1200" dirty="0" smtClean="0">
              <a:solidFill>
                <a:schemeClr val="tx1"/>
              </a:solidFill>
            </a:rPr>
            <a:t>Occurs at the scene</a:t>
          </a:r>
          <a:endParaRPr lang="en-US" sz="1900" kern="1200" dirty="0">
            <a:solidFill>
              <a:schemeClr val="tx1"/>
            </a:solidFill>
          </a:endParaRPr>
        </a:p>
      </dsp:txBody>
      <dsp:txXfrm rot="5400000">
        <a:off x="4119" y="801805"/>
        <a:ext cx="3962102" cy="2405418"/>
      </dsp:txXfrm>
    </dsp:sp>
    <dsp:sp modelId="{40EE5423-183F-4A81-BC0F-CE950E90A78A}">
      <dsp:nvSpPr>
        <dsp:cNvPr id="0" name=""/>
        <dsp:cNvSpPr/>
      </dsp:nvSpPr>
      <dsp:spPr>
        <a:xfrm rot="16200000">
          <a:off x="4239915" y="23463"/>
          <a:ext cx="4009030" cy="3962102"/>
        </a:xfrm>
        <a:prstGeom prst="flowChartManualOperation">
          <a:avLst/>
        </a:prstGeom>
        <a:solidFill>
          <a:schemeClr val="accent6">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0" tIns="0" rIns="120650" bIns="0" numCol="1" spcCol="1270" anchor="t" anchorCtr="0">
          <a:noAutofit/>
        </a:bodyPr>
        <a:lstStyle/>
        <a:p>
          <a:pPr lvl="0" algn="l" defTabSz="844550">
            <a:lnSpc>
              <a:spcPct val="90000"/>
            </a:lnSpc>
            <a:spcBef>
              <a:spcPct val="0"/>
            </a:spcBef>
            <a:spcAft>
              <a:spcPct val="35000"/>
            </a:spcAft>
          </a:pPr>
          <a:r>
            <a:rPr lang="en-US" sz="1900" b="1" kern="1200" dirty="0" smtClean="0">
              <a:solidFill>
                <a:schemeClr val="tx1"/>
              </a:solidFill>
            </a:rPr>
            <a:t>Mass casualty triage decision making encompasses:</a:t>
          </a:r>
          <a:endParaRPr lang="en-US" sz="1900" b="1" kern="1200" dirty="0">
            <a:solidFill>
              <a:schemeClr val="tx1"/>
            </a:solidFill>
          </a:endParaRPr>
        </a:p>
        <a:p>
          <a:pPr marL="231775" lvl="1" indent="-231775" algn="l" defTabSz="844550">
            <a:lnSpc>
              <a:spcPct val="114000"/>
            </a:lnSpc>
            <a:spcBef>
              <a:spcPct val="0"/>
            </a:spcBef>
            <a:spcAft>
              <a:spcPct val="15000"/>
            </a:spcAft>
            <a:buChar char="••"/>
          </a:pPr>
          <a:r>
            <a:rPr lang="en-US" sz="1900" kern="1200" dirty="0" smtClean="0">
              <a:solidFill>
                <a:schemeClr val="tx1"/>
              </a:solidFill>
            </a:rPr>
            <a:t>Presence of a life-, limb-, or vision-threatening condition</a:t>
          </a:r>
          <a:endParaRPr lang="en-US" sz="1900" kern="1200" dirty="0">
            <a:solidFill>
              <a:schemeClr val="tx1"/>
            </a:solidFill>
          </a:endParaRPr>
        </a:p>
        <a:p>
          <a:pPr marL="231775" lvl="1" indent="-231775" algn="l" defTabSz="844550">
            <a:lnSpc>
              <a:spcPct val="114000"/>
            </a:lnSpc>
            <a:spcBef>
              <a:spcPct val="0"/>
            </a:spcBef>
            <a:spcAft>
              <a:spcPct val="15000"/>
            </a:spcAft>
            <a:buChar char="••"/>
          </a:pPr>
          <a:r>
            <a:rPr lang="en-US" sz="1900" kern="1200" dirty="0" smtClean="0">
              <a:solidFill>
                <a:schemeClr val="tx1"/>
              </a:solidFill>
            </a:rPr>
            <a:t>Available lifesaving interventions</a:t>
          </a:r>
          <a:endParaRPr lang="en-US" sz="1900" kern="1200" dirty="0">
            <a:solidFill>
              <a:schemeClr val="tx1"/>
            </a:solidFill>
          </a:endParaRPr>
        </a:p>
        <a:p>
          <a:pPr marL="231775" lvl="1" indent="-231775" algn="l" defTabSz="844550">
            <a:lnSpc>
              <a:spcPct val="114000"/>
            </a:lnSpc>
            <a:spcBef>
              <a:spcPct val="0"/>
            </a:spcBef>
            <a:spcAft>
              <a:spcPct val="15000"/>
            </a:spcAft>
            <a:buChar char="••"/>
          </a:pPr>
          <a:r>
            <a:rPr lang="en-US" sz="1900" kern="1200" dirty="0" smtClean="0">
              <a:solidFill>
                <a:schemeClr val="tx1"/>
              </a:solidFill>
            </a:rPr>
            <a:t>Availability of transportation assets</a:t>
          </a:r>
          <a:endParaRPr lang="en-US" sz="1900" kern="1200" dirty="0">
            <a:solidFill>
              <a:schemeClr val="tx1"/>
            </a:solidFill>
          </a:endParaRPr>
        </a:p>
      </dsp:txBody>
      <dsp:txXfrm rot="5400000">
        <a:off x="4263379" y="801805"/>
        <a:ext cx="3962102" cy="240541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2DE4DB-51DD-4F26-AA14-44D581596D92}">
      <dsp:nvSpPr>
        <dsp:cNvPr id="0" name=""/>
        <dsp:cNvSpPr/>
      </dsp:nvSpPr>
      <dsp:spPr>
        <a:xfrm>
          <a:off x="1116" y="1174675"/>
          <a:ext cx="2176611" cy="2176611"/>
        </a:xfrm>
        <a:prstGeom prst="ellipse">
          <a:avLst/>
        </a:prstGeom>
        <a:solidFill>
          <a:schemeClr val="accent6">
            <a:shade val="80000"/>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19786" tIns="20320" rIns="119786" bIns="20320" numCol="1" spcCol="1270" anchor="ctr" anchorCtr="0">
          <a:noAutofit/>
        </a:bodyPr>
        <a:lstStyle/>
        <a:p>
          <a:pPr lvl="0" algn="ctr" defTabSz="711200">
            <a:lnSpc>
              <a:spcPct val="114000"/>
            </a:lnSpc>
            <a:spcBef>
              <a:spcPct val="0"/>
            </a:spcBef>
            <a:spcAft>
              <a:spcPct val="35000"/>
            </a:spcAft>
          </a:pPr>
          <a:r>
            <a:rPr lang="en-US" sz="1600" b="0" kern="1200" dirty="0" smtClean="0"/>
            <a:t>Adherence to established health practices</a:t>
          </a:r>
        </a:p>
      </dsp:txBody>
      <dsp:txXfrm>
        <a:off x="319873" y="1493432"/>
        <a:ext cx="1539097" cy="1539097"/>
      </dsp:txXfrm>
    </dsp:sp>
    <dsp:sp modelId="{E6F911C0-7F3A-4478-B9E3-1B99146F9578}">
      <dsp:nvSpPr>
        <dsp:cNvPr id="0" name=""/>
        <dsp:cNvSpPr/>
      </dsp:nvSpPr>
      <dsp:spPr>
        <a:xfrm>
          <a:off x="1742405" y="1174675"/>
          <a:ext cx="2176611" cy="2176611"/>
        </a:xfrm>
        <a:prstGeom prst="ellipse">
          <a:avLst/>
        </a:prstGeom>
        <a:solidFill>
          <a:schemeClr val="accent6">
            <a:shade val="80000"/>
            <a:alpha val="50000"/>
            <a:hueOff val="-95423"/>
            <a:satOff val="4252"/>
            <a:lumOff val="59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19786" tIns="20320" rIns="119786" bIns="20320" numCol="1" spcCol="1270" anchor="ctr" anchorCtr="0">
          <a:noAutofit/>
        </a:bodyPr>
        <a:lstStyle/>
        <a:p>
          <a:pPr lvl="0" algn="ctr" defTabSz="711200">
            <a:lnSpc>
              <a:spcPct val="114000"/>
            </a:lnSpc>
            <a:spcBef>
              <a:spcPct val="0"/>
            </a:spcBef>
            <a:spcAft>
              <a:spcPct val="35000"/>
            </a:spcAft>
          </a:pPr>
          <a:r>
            <a:rPr lang="en-US" sz="1600" b="0" kern="1200" dirty="0" smtClean="0"/>
            <a:t>Clinical decision making</a:t>
          </a:r>
          <a:endParaRPr lang="en-US" sz="1600" b="0" kern="1200" dirty="0"/>
        </a:p>
      </dsp:txBody>
      <dsp:txXfrm>
        <a:off x="2061162" y="1493432"/>
        <a:ext cx="1539097" cy="1539097"/>
      </dsp:txXfrm>
    </dsp:sp>
    <dsp:sp modelId="{BDF0453F-52FE-43CF-894C-6E6CA2EFC9CD}">
      <dsp:nvSpPr>
        <dsp:cNvPr id="0" name=""/>
        <dsp:cNvSpPr/>
      </dsp:nvSpPr>
      <dsp:spPr>
        <a:xfrm>
          <a:off x="3483693" y="1174675"/>
          <a:ext cx="2176611" cy="2176611"/>
        </a:xfrm>
        <a:prstGeom prst="ellipse">
          <a:avLst/>
        </a:prstGeom>
        <a:solidFill>
          <a:schemeClr val="accent6">
            <a:shade val="80000"/>
            <a:alpha val="50000"/>
            <a:hueOff val="-190846"/>
            <a:satOff val="8505"/>
            <a:lumOff val="1188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19786" tIns="20320" rIns="119786" bIns="20320" numCol="1" spcCol="1270" anchor="ctr" anchorCtr="0">
          <a:noAutofit/>
        </a:bodyPr>
        <a:lstStyle/>
        <a:p>
          <a:pPr lvl="0" algn="ctr" defTabSz="711200">
            <a:lnSpc>
              <a:spcPct val="114000"/>
            </a:lnSpc>
            <a:spcBef>
              <a:spcPct val="0"/>
            </a:spcBef>
            <a:spcAft>
              <a:spcPct val="35000"/>
            </a:spcAft>
          </a:pPr>
          <a:r>
            <a:rPr lang="en-US" sz="1600" b="0" kern="1200" dirty="0" smtClean="0"/>
            <a:t>Professionalism</a:t>
          </a:r>
          <a:endParaRPr lang="en-US" sz="1600" b="0" kern="1200" dirty="0"/>
        </a:p>
      </dsp:txBody>
      <dsp:txXfrm>
        <a:off x="3802450" y="1493432"/>
        <a:ext cx="1539097" cy="1539097"/>
      </dsp:txXfrm>
    </dsp:sp>
    <dsp:sp modelId="{2F00A50B-F806-4430-AEE7-8BD0F4E6A9E2}">
      <dsp:nvSpPr>
        <dsp:cNvPr id="0" name=""/>
        <dsp:cNvSpPr/>
      </dsp:nvSpPr>
      <dsp:spPr>
        <a:xfrm>
          <a:off x="5224982" y="1174675"/>
          <a:ext cx="2176611" cy="2176611"/>
        </a:xfrm>
        <a:prstGeom prst="ellipse">
          <a:avLst/>
        </a:prstGeom>
        <a:solidFill>
          <a:schemeClr val="accent6">
            <a:shade val="80000"/>
            <a:alpha val="50000"/>
            <a:hueOff val="-286269"/>
            <a:satOff val="12757"/>
            <a:lumOff val="1783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19786" tIns="20320" rIns="119786" bIns="20320" numCol="1" spcCol="1270" anchor="ctr" anchorCtr="0">
          <a:noAutofit/>
        </a:bodyPr>
        <a:lstStyle/>
        <a:p>
          <a:pPr lvl="0" algn="ctr" defTabSz="711200">
            <a:lnSpc>
              <a:spcPct val="114000"/>
            </a:lnSpc>
            <a:spcBef>
              <a:spcPct val="0"/>
            </a:spcBef>
            <a:spcAft>
              <a:spcPct val="35000"/>
            </a:spcAft>
          </a:pPr>
          <a:r>
            <a:rPr lang="en-US" sz="1600" b="0" kern="1200" dirty="0" smtClean="0"/>
            <a:t>Challenging ethical dilemmas</a:t>
          </a:r>
          <a:endParaRPr lang="en-US" sz="1600" b="0" kern="1200" dirty="0"/>
        </a:p>
      </dsp:txBody>
      <dsp:txXfrm>
        <a:off x="5543739" y="1493432"/>
        <a:ext cx="1539097" cy="1539097"/>
      </dsp:txXfrm>
    </dsp:sp>
    <dsp:sp modelId="{BEA009F8-B43C-4CF6-B29B-6C8F1C4276BF}">
      <dsp:nvSpPr>
        <dsp:cNvPr id="0" name=""/>
        <dsp:cNvSpPr/>
      </dsp:nvSpPr>
      <dsp:spPr>
        <a:xfrm>
          <a:off x="6966271" y="1174675"/>
          <a:ext cx="2176611" cy="2176611"/>
        </a:xfrm>
        <a:prstGeom prst="ellipse">
          <a:avLst/>
        </a:prstGeom>
        <a:solidFill>
          <a:schemeClr val="accent6">
            <a:shade val="80000"/>
            <a:alpha val="50000"/>
            <a:hueOff val="-381692"/>
            <a:satOff val="17009"/>
            <a:lumOff val="2377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19786" tIns="20320" rIns="119786" bIns="20320" numCol="1" spcCol="1270" anchor="ctr" anchorCtr="0">
          <a:noAutofit/>
        </a:bodyPr>
        <a:lstStyle/>
        <a:p>
          <a:pPr lvl="0" algn="ctr" defTabSz="711200">
            <a:lnSpc>
              <a:spcPct val="114000"/>
            </a:lnSpc>
            <a:spcBef>
              <a:spcPct val="0"/>
            </a:spcBef>
            <a:spcAft>
              <a:spcPct val="35000"/>
            </a:spcAft>
          </a:pPr>
          <a:r>
            <a:rPr lang="en-US" sz="1600" b="0" kern="1200" dirty="0" smtClean="0"/>
            <a:t>Difficult decision making</a:t>
          </a:r>
          <a:endParaRPr lang="en-US" sz="1600" b="0" kern="1200" dirty="0"/>
        </a:p>
      </dsp:txBody>
      <dsp:txXfrm>
        <a:off x="7285028" y="1493432"/>
        <a:ext cx="1539097" cy="1539097"/>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5">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3A2249D-50D1-423E-B275-A68CAFEAA206}" type="datetimeFigureOut">
              <a:rPr lang="en-US" smtClean="0"/>
              <a:pPr/>
              <a:t>4/5/2017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AF04B1-8CE3-4A95-8570-3B393A343575}" type="slidenum">
              <a:rPr lang="en-US" smtClean="0"/>
              <a:pPr/>
              <a:t>‹#›</a:t>
            </a:fld>
            <a:endParaRPr lang="en-US"/>
          </a:p>
        </p:txBody>
      </p:sp>
    </p:spTree>
    <p:extLst>
      <p:ext uri="{BB962C8B-B14F-4D97-AF65-F5344CB8AC3E}">
        <p14:creationId xmlns:p14="http://schemas.microsoft.com/office/powerpoint/2010/main" val="41571415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eaLnBrk="1" hangingPunct="1">
              <a:spcBef>
                <a:spcPts val="1000"/>
              </a:spcBef>
            </a:pPr>
            <a:r>
              <a:rPr lang="en-US" sz="1200" dirty="0" smtClean="0">
                <a:cs typeface="Helvetica" pitchFamily="34" charset="0"/>
              </a:rPr>
              <a:t>Describe rationale, elements, and actions for performing mass casualty triage, utilizing standardized triage categories and SALT methodologies and reinforcing the need for information reporting and sharing.</a:t>
            </a:r>
          </a:p>
          <a:p>
            <a:pPr marL="0" indent="0" eaLnBrk="1" hangingPunct="1">
              <a:spcBef>
                <a:spcPts val="1000"/>
              </a:spcBef>
            </a:pPr>
            <a:endParaRPr lang="en-US" sz="1200" dirty="0" smtClean="0">
              <a:cs typeface="Helvetica" pitchFamily="34" charset="0"/>
            </a:endParaRPr>
          </a:p>
          <a:p>
            <a:pPr marL="0" indent="0" eaLnBrk="1" hangingPunct="1">
              <a:spcBef>
                <a:spcPts val="1000"/>
              </a:spcBef>
            </a:pPr>
            <a:r>
              <a:rPr lang="en-US" sz="1200" dirty="0" smtClean="0">
                <a:cs typeface="Helvetica" pitchFamily="34" charset="0"/>
              </a:rPr>
              <a:t>Discuss an all-hazards, scalable casualty management approach, including lifesaving interventions, clinical decision making, and casualty transport under potentially hazardous, stressful, and resource-constrained circumstances.</a:t>
            </a:r>
          </a:p>
          <a:p>
            <a:pPr marL="457200" indent="-457200" eaLnBrk="1" hangingPunct="1">
              <a:spcBef>
                <a:spcPts val="1000"/>
              </a:spcBef>
            </a:pPr>
            <a:endParaRPr lang="en-US" sz="1200" dirty="0" smtClean="0">
              <a:cs typeface="Helvetica" pitchFamily="34" charset="0"/>
            </a:endParaRPr>
          </a:p>
          <a:p>
            <a:pPr marL="457200" indent="-457200" eaLnBrk="1" hangingPunct="1">
              <a:spcBef>
                <a:spcPts val="1000"/>
              </a:spcBef>
            </a:pPr>
            <a:r>
              <a:rPr lang="en-US" sz="1200" dirty="0" smtClean="0">
                <a:cs typeface="Helvetica" pitchFamily="34" charset="0"/>
              </a:rPr>
              <a:t>Describe the concepts and principles of mass fatality management for health professionals in a disaster or public health emergency.</a:t>
            </a:r>
          </a:p>
          <a:p>
            <a:pPr marL="457200" indent="-457200" eaLnBrk="1" hangingPunct="1">
              <a:spcBef>
                <a:spcPts val="1000"/>
              </a:spcBef>
            </a:pPr>
            <a:endParaRPr lang="en-US" sz="1200" dirty="0" smtClean="0">
              <a:cs typeface="Helvetica" pitchFamily="34" charset="0"/>
            </a:endParaRPr>
          </a:p>
          <a:p>
            <a:pPr marL="457200" indent="-457200" eaLnBrk="1" hangingPunct="1">
              <a:spcBef>
                <a:spcPts val="1000"/>
              </a:spcBef>
            </a:pPr>
            <a:r>
              <a:rPr lang="en-US" sz="1200" dirty="0" smtClean="0">
                <a:cs typeface="Helvetica" pitchFamily="34" charset="0"/>
              </a:rPr>
              <a:t>Discuss the importance of professionalism and ethics in mass casualty care.</a:t>
            </a:r>
          </a:p>
          <a:p>
            <a:endParaRPr lang="en-US" dirty="0"/>
          </a:p>
        </p:txBody>
      </p:sp>
      <p:sp>
        <p:nvSpPr>
          <p:cNvPr id="4" name="Slide Number Placeholder 3"/>
          <p:cNvSpPr>
            <a:spLocks noGrp="1"/>
          </p:cNvSpPr>
          <p:nvPr>
            <p:ph type="sldNum" sz="quarter" idx="10"/>
          </p:nvPr>
        </p:nvSpPr>
        <p:spPr/>
        <p:txBody>
          <a:bodyPr/>
          <a:lstStyle/>
          <a:p>
            <a:pPr>
              <a:defRPr/>
            </a:pPr>
            <a:fld id="{A4F95589-CA74-45F2-BEA4-C497E4C9F1C6}" type="slidenum">
              <a:rPr lang="en-US" smtClean="0"/>
              <a:pPr>
                <a:defRPr/>
              </a:pPr>
              <a:t>3</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p:cNvSpPr>
          <p:nvPr>
            <p:ph type="sldImg"/>
          </p:nvPr>
        </p:nvSpPr>
        <p:spPr bwMode="auto">
          <a:noFill/>
          <a:ln>
            <a:solidFill>
              <a:srgbClr val="000000"/>
            </a:solidFill>
            <a:miter lim="800000"/>
            <a:headEnd/>
            <a:tailEnd/>
          </a:ln>
        </p:spPr>
      </p:sp>
      <p:sp>
        <p:nvSpPr>
          <p:cNvPr id="60418" name="Notes Placeholder 2"/>
          <p:cNvSpPr>
            <a:spLocks noGrp="1"/>
          </p:cNvSpPr>
          <p:nvPr>
            <p:ph type="body" idx="1"/>
          </p:nvPr>
        </p:nvSpPr>
        <p:spPr bwMode="auto">
          <a:noFill/>
        </p:spPr>
        <p:txBody>
          <a:bodyPr wrap="square" numCol="1" anchor="t" anchorCtr="0" compatLnSpc="1">
            <a:prstTxWarp prst="textNoShape">
              <a:avLst/>
            </a:prstTxWarp>
            <a:normAutofit fontScale="92500"/>
          </a:bodyPr>
          <a:lstStyle/>
          <a:p>
            <a:pPr eaLnBrk="1" hangingPunct="1">
              <a:spcBef>
                <a:spcPct val="0"/>
              </a:spcBef>
            </a:pPr>
            <a:r>
              <a:rPr lang="en-US" dirty="0" smtClean="0"/>
              <a:t>Remember, step 1 is global sorting; a response to verbal commands</a:t>
            </a:r>
            <a:r>
              <a:rPr lang="en-US" baseline="0" dirty="0" smtClean="0"/>
              <a:t> </a:t>
            </a:r>
            <a:r>
              <a:rPr lang="en-US" dirty="0" smtClean="0"/>
              <a:t>will facilitate sorting victims into groups that will rapidly identify the most at-risk casualties quickly. </a:t>
            </a:r>
          </a:p>
          <a:p>
            <a:pPr eaLnBrk="1" hangingPunct="1">
              <a:spcBef>
                <a:spcPct val="0"/>
              </a:spcBef>
            </a:pPr>
            <a:endParaRPr lang="en-US" dirty="0" smtClean="0"/>
          </a:p>
          <a:p>
            <a:pPr eaLnBrk="1" hangingPunct="1">
              <a:spcBef>
                <a:spcPct val="0"/>
              </a:spcBef>
            </a:pPr>
            <a:r>
              <a:rPr lang="en-US" dirty="0" smtClean="0"/>
              <a:t>The goal of global sorting is to prioritize casualties for individual assessment. This is accomplished through simple voice commands. Evidence indicates that motor response carries reproducible prognostic validity. This identifies those casualties who are most likely to need immediate lifesaving interventions such as hemorrhage control. </a:t>
            </a:r>
          </a:p>
          <a:p>
            <a:pPr eaLnBrk="1" hangingPunct="1">
              <a:spcBef>
                <a:spcPct val="0"/>
              </a:spcBef>
            </a:pPr>
            <a:endParaRPr lang="en-US" dirty="0" smtClean="0"/>
          </a:p>
          <a:p>
            <a:pPr eaLnBrk="1" hangingPunct="1">
              <a:spcBef>
                <a:spcPct val="0"/>
              </a:spcBef>
            </a:pPr>
            <a:endParaRPr lang="en-US" dirty="0" smtClean="0"/>
          </a:p>
          <a:p>
            <a:pPr eaLnBrk="1" hangingPunct="1">
              <a:spcBef>
                <a:spcPct val="0"/>
              </a:spcBef>
            </a:pPr>
            <a:r>
              <a:rPr lang="en-US" dirty="0" smtClean="0"/>
              <a:t>Step 1 is global sorting; by using a response to verbal commands, this will facilitate sorting victims into groups that will rapidly identify the most at-risk casualties quickly. </a:t>
            </a:r>
          </a:p>
          <a:p>
            <a:pPr eaLnBrk="1" hangingPunct="1">
              <a:spcBef>
                <a:spcPct val="0"/>
              </a:spcBef>
            </a:pPr>
            <a:r>
              <a:rPr lang="en-US" dirty="0" smtClean="0"/>
              <a:t>The first action command of “</a:t>
            </a:r>
            <a:r>
              <a:rPr lang="en-US" dirty="0" smtClean="0">
                <a:cs typeface="Helvetica" pitchFamily="34" charset="0"/>
              </a:rPr>
              <a:t>If you can walk, get up and go to _____ “ also gets casualties out of harm’s way and can be lifesaving itself.</a:t>
            </a:r>
          </a:p>
          <a:p>
            <a:pPr eaLnBrk="1" hangingPunct="1">
              <a:spcBef>
                <a:spcPct val="0"/>
              </a:spcBef>
            </a:pPr>
            <a:r>
              <a:rPr lang="en-US" dirty="0" smtClean="0">
                <a:cs typeface="Helvetica" pitchFamily="34" charset="0"/>
              </a:rPr>
              <a:t>The second</a:t>
            </a:r>
            <a:r>
              <a:rPr lang="en-US" baseline="0" dirty="0" smtClean="0">
                <a:cs typeface="Helvetica" pitchFamily="34" charset="0"/>
              </a:rPr>
              <a:t> action “if you can hear my voice wave your hand and I will come to you”</a:t>
            </a:r>
            <a:endParaRPr lang="en-US" dirty="0" smtClean="0"/>
          </a:p>
          <a:p>
            <a:pPr eaLnBrk="1" hangingPunct="1">
              <a:spcBef>
                <a:spcPct val="0"/>
              </a:spcBef>
            </a:pPr>
            <a:endParaRPr lang="en-US" dirty="0" smtClean="0"/>
          </a:p>
          <a:p>
            <a:pPr eaLnBrk="1" hangingPunct="1">
              <a:spcBef>
                <a:spcPct val="0"/>
              </a:spcBef>
            </a:pPr>
            <a:r>
              <a:rPr lang="en-US" dirty="0" smtClean="0"/>
              <a:t>Note that language barriers, disabilities, hearing loss, and many other things could or can be confounders in the global sorting process with voice commands.</a:t>
            </a:r>
          </a:p>
          <a:p>
            <a:pPr eaLnBrk="1" hangingPunct="1">
              <a:spcBef>
                <a:spcPct val="0"/>
              </a:spcBef>
            </a:pPr>
            <a:endParaRPr lang="en-US" dirty="0" smtClean="0"/>
          </a:p>
          <a:p>
            <a:pPr eaLnBrk="1" hangingPunct="1">
              <a:spcBef>
                <a:spcPct val="0"/>
              </a:spcBef>
            </a:pPr>
            <a:r>
              <a:rPr lang="en-US" dirty="0" smtClean="0"/>
              <a:t>Global sorting is accomplished through two actions</a:t>
            </a:r>
          </a:p>
          <a:p>
            <a:pPr eaLnBrk="1" hangingPunct="1">
              <a:spcBef>
                <a:spcPct val="0"/>
              </a:spcBef>
            </a:pPr>
            <a:endParaRPr lang="en-US" dirty="0" smtClean="0"/>
          </a:p>
          <a:p>
            <a:pPr eaLnBrk="1" hangingPunct="1">
              <a:spcBef>
                <a:spcPct val="0"/>
              </a:spcBef>
            </a:pPr>
            <a:r>
              <a:rPr lang="en-US" dirty="0" smtClean="0"/>
              <a:t>Please notice that it DOES NOT require any medical skill to perform; therefore, any and every person who is likely by duty or professional role to be in a disaster response role should know this simple sorting method; this information conveyed early to the 911 operator or arriving rescue personnel would be highly valuable.  </a:t>
            </a:r>
          </a:p>
          <a:p>
            <a:pPr eaLnBrk="1" hangingPunct="1">
              <a:spcBef>
                <a:spcPct val="0"/>
              </a:spcBef>
            </a:pPr>
            <a:endParaRPr lang="en-US" dirty="0" smtClean="0"/>
          </a:p>
        </p:txBody>
      </p:sp>
      <p:sp>
        <p:nvSpPr>
          <p:cNvPr id="6041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846311D-55D5-4047-8E4A-F5756D6A6FDE}" type="slidenum">
              <a:rPr lang="en-US"/>
              <a:pPr fontAlgn="base">
                <a:spcBef>
                  <a:spcPct val="0"/>
                </a:spcBef>
                <a:spcAft>
                  <a:spcPct val="0"/>
                </a:spcAft>
                <a:defRPr/>
              </a:pPr>
              <a:t>12</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2"/>
          <p:cNvSpPr>
            <a:spLocks noGrp="1" noRot="1" noChangeAspect="1" noChangeArrowheads="1" noTextEdit="1"/>
          </p:cNvSpPr>
          <p:nvPr>
            <p:ph type="sldImg"/>
          </p:nvPr>
        </p:nvSpPr>
        <p:spPr bwMode="auto">
          <a:xfrm>
            <a:off x="1144588" y="687388"/>
            <a:ext cx="4572000" cy="3429000"/>
          </a:xfrm>
          <a:noFill/>
          <a:ln>
            <a:solidFill>
              <a:srgbClr val="000000"/>
            </a:solidFill>
            <a:miter lim="800000"/>
            <a:headEnd/>
            <a:tailEnd/>
          </a:ln>
        </p:spPr>
      </p:sp>
      <p:sp>
        <p:nvSpPr>
          <p:cNvPr id="72706" name="Rectangle 3"/>
          <p:cNvSpPr>
            <a:spLocks noGrp="1" noChangeArrowheads="1"/>
          </p:cNvSpPr>
          <p:nvPr>
            <p:ph type="body" idx="1"/>
          </p:nvPr>
        </p:nvSpPr>
        <p:spPr bwMode="auto">
          <a:xfrm>
            <a:off x="685800" y="4343400"/>
            <a:ext cx="5486400" cy="4113213"/>
          </a:xfrm>
          <a:noFill/>
        </p:spPr>
        <p:txBody>
          <a:bodyPr wrap="square" lIns="91407" tIns="45703" rIns="91407" bIns="45703" numCol="1" anchor="t" anchorCtr="0" compatLnSpc="1">
            <a:prstTxWarp prst="textNoShape">
              <a:avLst/>
            </a:prstTxWarp>
          </a:bodyPr>
          <a:lstStyle/>
          <a:p>
            <a:pPr marL="0" marR="0" indent="0" algn="l" defTabSz="914400" rtl="0" eaLnBrk="1" fontAlgn="auto" latinLnBrk="0" hangingPunct="1">
              <a:lnSpc>
                <a:spcPct val="100000"/>
              </a:lnSpc>
              <a:spcBef>
                <a:spcPct val="0"/>
              </a:spcBef>
              <a:spcAft>
                <a:spcPts val="0"/>
              </a:spcAft>
              <a:buClrTx/>
              <a:buSzTx/>
              <a:buFontTx/>
              <a:buNone/>
              <a:tabLst/>
              <a:defRPr/>
            </a:pPr>
            <a:r>
              <a:rPr lang="en-US" sz="1200" b="0" i="0" kern="1200" dirty="0" smtClean="0">
                <a:solidFill>
                  <a:schemeClr val="tx1"/>
                </a:solidFill>
                <a:latin typeface="+mn-lt"/>
                <a:ea typeface="+mn-ea"/>
                <a:cs typeface="+mn-cs"/>
              </a:rPr>
              <a:t>Step two assesses individual casualties within prioritized groups and assigns each casualty a triage category. The first priority remains those casualties who do not move or have clear evidence of life-threatening, salvageable injuries.  Focus is first on what can you do to save a life (lifesaving intervention completion if indicated) followed by then determining appropriate triage category assignment. </a:t>
            </a:r>
            <a:endParaRPr lang="en-US" b="0" i="0"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Slide Image Placeholder 1"/>
          <p:cNvSpPr>
            <a:spLocks noGrp="1" noRot="1" noChangeAspect="1"/>
          </p:cNvSpPr>
          <p:nvPr>
            <p:ph type="sldImg"/>
          </p:nvPr>
        </p:nvSpPr>
        <p:spPr bwMode="auto">
          <a:noFill/>
          <a:ln>
            <a:solidFill>
              <a:srgbClr val="000000"/>
            </a:solidFill>
            <a:miter lim="800000"/>
            <a:headEnd/>
            <a:tailEnd/>
          </a:ln>
        </p:spPr>
      </p:sp>
      <p:sp>
        <p:nvSpPr>
          <p:cNvPr id="665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Assess for the need to intervene with simple lifesaving maneuvers. Lifesaving interventions include controlling major hemorrhage, opening the airway, decompressing the chest for tension pneumothorax, and autoinjecting antidotes in the setting of chemical contamination. If a child is not breathing, </a:t>
            </a:r>
            <a:r>
              <a:rPr lang="en-US" sz="1400" dirty="0" smtClean="0"/>
              <a:t>consider giving two rescue breaths. This assessment with lifesaving interventions</a:t>
            </a:r>
            <a:r>
              <a:rPr lang="en-US" dirty="0" smtClean="0"/>
              <a:t> should be done rapidly in order to progress to the next casualty. </a:t>
            </a:r>
          </a:p>
          <a:p>
            <a:pPr eaLnBrk="1" hangingPunct="1">
              <a:spcBef>
                <a:spcPct val="0"/>
              </a:spcBef>
            </a:pPr>
            <a:endParaRPr lang="en-US" dirty="0" smtClean="0"/>
          </a:p>
        </p:txBody>
      </p:sp>
      <p:sp>
        <p:nvSpPr>
          <p:cNvPr id="665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924D3CF-09C1-4DC6-859A-14F9D1E50366}" type="slidenum">
              <a:rPr lang="en-US"/>
              <a:pPr fontAlgn="base">
                <a:spcBef>
                  <a:spcPct val="0"/>
                </a:spcBef>
                <a:spcAft>
                  <a:spcPct val="0"/>
                </a:spcAft>
                <a:defRPr/>
              </a:pPr>
              <a:t>14</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2"/>
          <p:cNvSpPr>
            <a:spLocks noGrp="1" noRot="1" noChangeAspect="1" noChangeArrowheads="1" noTextEdit="1"/>
          </p:cNvSpPr>
          <p:nvPr>
            <p:ph type="sldImg"/>
          </p:nvPr>
        </p:nvSpPr>
        <p:spPr bwMode="auto">
          <a:xfrm>
            <a:off x="1144588" y="687388"/>
            <a:ext cx="4572000" cy="3429000"/>
          </a:xfrm>
          <a:noFill/>
          <a:ln>
            <a:solidFill>
              <a:srgbClr val="000000"/>
            </a:solidFill>
            <a:miter lim="800000"/>
            <a:headEnd/>
            <a:tailEnd/>
          </a:ln>
        </p:spPr>
      </p:sp>
      <p:sp>
        <p:nvSpPr>
          <p:cNvPr id="72706" name="Rectangle 3"/>
          <p:cNvSpPr>
            <a:spLocks noGrp="1" noChangeArrowheads="1"/>
          </p:cNvSpPr>
          <p:nvPr>
            <p:ph type="body" idx="1"/>
          </p:nvPr>
        </p:nvSpPr>
        <p:spPr bwMode="auto">
          <a:xfrm>
            <a:off x="685800" y="4343400"/>
            <a:ext cx="5486400" cy="4113213"/>
          </a:xfrm>
          <a:noFill/>
        </p:spPr>
        <p:txBody>
          <a:bodyPr wrap="square" lIns="91407" tIns="45703" rIns="91407" bIns="45703" numCol="1" anchor="t" anchorCtr="0" compatLnSpc="1">
            <a:prstTxWarp prst="textNoShape">
              <a:avLst/>
            </a:prstTxWarp>
          </a:bodyPr>
          <a:lstStyle/>
          <a:p>
            <a:pPr eaLnBrk="1" hangingPunct="1">
              <a:spcBef>
                <a:spcPct val="0"/>
              </a:spcBef>
            </a:pPr>
            <a:r>
              <a:rPr lang="en-US" dirty="0" smtClean="0"/>
              <a:t>After lifesaving</a:t>
            </a:r>
            <a:r>
              <a:rPr lang="en-US" baseline="0" dirty="0" smtClean="0"/>
              <a:t> interventions </a:t>
            </a:r>
            <a:r>
              <a:rPr lang="en-US" dirty="0" smtClean="0"/>
              <a:t>Individual casualty assessment moves rapidly in sequence through basic vital signs (breathing, hemorrhage, and pulse), to confirmation of response to verbal command. </a:t>
            </a:r>
            <a:r>
              <a:rPr lang="en-US" dirty="0" err="1" smtClean="0"/>
              <a:t>Nonpediatric</a:t>
            </a:r>
            <a:r>
              <a:rPr lang="en-US" dirty="0" smtClean="0"/>
              <a:t> casualties who are not breathing are dead. Pediatric casualties who do not breathe after two rescue breaths are dead. We will focus our attention now on the living (breathing) after LSI have been completed. We simply need to address these questions to determine the best option of triage category rapidly.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Slide Image Placeholder 1"/>
          <p:cNvSpPr>
            <a:spLocks noGrp="1" noRot="1" noChangeAspect="1"/>
          </p:cNvSpPr>
          <p:nvPr>
            <p:ph type="sldImg"/>
          </p:nvPr>
        </p:nvSpPr>
        <p:spPr bwMode="auto">
          <a:noFill/>
          <a:ln>
            <a:solidFill>
              <a:srgbClr val="000000"/>
            </a:solidFill>
            <a:miter lim="800000"/>
            <a:headEnd/>
            <a:tailEnd/>
          </a:ln>
        </p:spPr>
      </p:sp>
      <p:sp>
        <p:nvSpPr>
          <p:cNvPr id="7475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Casualties who manifest circulatory collapse are assessed for likelihood of survival, given existing resources. Casualties with present breathing and circulation, yet with injuries, are assessed for the degree of injury severity.</a:t>
            </a:r>
          </a:p>
          <a:p>
            <a:pPr eaLnBrk="1" hangingPunct="1">
              <a:spcBef>
                <a:spcPct val="0"/>
              </a:spcBef>
            </a:pPr>
            <a:endParaRPr lang="en-US" dirty="0" smtClean="0"/>
          </a:p>
        </p:txBody>
      </p:sp>
      <p:sp>
        <p:nvSpPr>
          <p:cNvPr id="7475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6461460-F9F7-45B1-9856-85DD7B75EC47}" type="slidenum">
              <a:rPr lang="en-US"/>
              <a:pPr fontAlgn="base">
                <a:spcBef>
                  <a:spcPct val="0"/>
                </a:spcBef>
                <a:spcAft>
                  <a:spcPct val="0"/>
                </a:spcAft>
                <a:defRPr/>
              </a:pPr>
              <a:t>16</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wrap="square" numCol="1" anchor="t" anchorCtr="0" compatLnSpc="1">
            <a:prstTxWarp prst="textNoShape">
              <a:avLst/>
            </a:prstTxWarp>
          </a:bodyPr>
          <a:lstStyle/>
          <a:p>
            <a:pPr eaLnBrk="1" hangingPunct="1">
              <a:spcBef>
                <a:spcPct val="0"/>
              </a:spcBef>
              <a:buFontTx/>
              <a:buNone/>
            </a:pPr>
            <a:r>
              <a:rPr lang="en-US" dirty="0" smtClean="0"/>
              <a:t>By definition, a disaster overwhelms existing resources in an area. A mass casualty incident is having more casualties than available resources can take care of without additional support. This requires responders to triage patients to decide who needs the most immediate care and the allocation of available limited resources. </a:t>
            </a:r>
          </a:p>
          <a:p>
            <a:pPr eaLnBrk="1" hangingPunct="1">
              <a:spcBef>
                <a:spcPct val="0"/>
              </a:spcBef>
              <a:buFontTx/>
              <a:buNone/>
            </a:pPr>
            <a:endParaRPr lang="en-US" dirty="0" smtClean="0"/>
          </a:p>
          <a:p>
            <a:pPr eaLnBrk="1" hangingPunct="1">
              <a:spcBef>
                <a:spcPct val="0"/>
              </a:spcBef>
              <a:buFontTx/>
              <a:buNone/>
            </a:pPr>
            <a:r>
              <a:rPr lang="en-US" dirty="0" smtClean="0"/>
              <a:t>The goal of triage is to do the greatest good for the greatest number of people. We do that by appropriately utilizing our limited resources and staff.</a:t>
            </a:r>
          </a:p>
          <a:p>
            <a:pPr eaLnBrk="1" hangingPunct="1">
              <a:spcBef>
                <a:spcPct val="0"/>
              </a:spcBef>
              <a:buFontTx/>
              <a:buNone/>
            </a:pPr>
            <a:endParaRPr lang="en-US" dirty="0" smtClean="0"/>
          </a:p>
          <a:p>
            <a:pPr eaLnBrk="1" hangingPunct="1">
              <a:spcBef>
                <a:spcPct val="0"/>
              </a:spcBef>
              <a:buFontTx/>
              <a:buNone/>
            </a:pPr>
            <a:r>
              <a:rPr lang="en-US" dirty="0" smtClean="0"/>
              <a:t>The “ID-ME” acronym refers to the phrase “ID (identify) Me” and is used to both remind the triage personnel of the action (to identify the most serious casualties first) and to reinforce memory of the proper order assignment of all the categories for triage of live casualties. </a:t>
            </a:r>
          </a:p>
          <a:p>
            <a:pPr eaLnBrk="1" hangingPunct="1">
              <a:spcBef>
                <a:spcPct val="0"/>
              </a:spcBef>
              <a:buFontTx/>
              <a:buNone/>
            </a:pPr>
            <a:endParaRPr lang="en-US" dirty="0" smtClean="0"/>
          </a:p>
          <a:p>
            <a:pPr eaLnBrk="1" hangingPunct="1">
              <a:spcBef>
                <a:spcPct val="0"/>
              </a:spcBef>
              <a:buFontTx/>
              <a:buNone/>
            </a:pPr>
            <a:r>
              <a:rPr lang="en-US" dirty="0" smtClean="0"/>
              <a:t>It is always best to refer to the triage categories by name (immediate, delayed, etc), rather than by color or letter, as the latter can be confusing or even perceived as culturally insensitive if taken out of context by those not familiar with this process.</a:t>
            </a:r>
          </a:p>
          <a:p>
            <a:pPr eaLnBrk="1" hangingPunct="1">
              <a:spcBef>
                <a:spcPct val="0"/>
              </a:spcBef>
            </a:pPr>
            <a:endParaRPr lang="en-US" dirty="0" smtClean="0"/>
          </a:p>
          <a:p>
            <a:pPr eaLnBrk="1" hangingPunct="1">
              <a:spcBef>
                <a:spcPct val="0"/>
              </a:spcBef>
            </a:pPr>
            <a:r>
              <a:rPr lang="en-US" dirty="0" smtClean="0"/>
              <a:t>Animation: With sequential clicks the NDLS triage color bar, followed by the word description, and then followed by the first letter of the “IDME” acronym is presented. Note that the last category “dead” remains spelled out, as once a casualty is identified as dead, no further triage category or reassessment component is needed.  </a:t>
            </a:r>
          </a:p>
        </p:txBody>
      </p:sp>
      <p:sp>
        <p:nvSpPr>
          <p:cNvPr id="686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92EEF84-CC29-4B4D-A8C1-4E1E6E32EFBE}" type="slidenum">
              <a:rPr lang="en-US"/>
              <a:pPr fontAlgn="base">
                <a:spcBef>
                  <a:spcPct val="0"/>
                </a:spcBef>
                <a:spcAft>
                  <a:spcPct val="0"/>
                </a:spcAft>
                <a:defRPr/>
              </a:pPr>
              <a:t>17</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wrap="square" numCol="1" anchor="t" anchorCtr="0" compatLnSpc="1">
            <a:prstTxWarp prst="textNoShape">
              <a:avLst/>
            </a:prstTxWarp>
            <a:normAutofit/>
          </a:bodyPr>
          <a:lstStyle/>
          <a:p>
            <a:pPr eaLnBrk="1" hangingPunct="1">
              <a:spcBef>
                <a:spcPct val="0"/>
              </a:spcBef>
            </a:pPr>
            <a:r>
              <a:rPr lang="en-US" i="1" dirty="0" smtClean="0"/>
              <a:t>Immediate</a:t>
            </a:r>
            <a:r>
              <a:rPr lang="en-US" dirty="0" smtClean="0"/>
              <a:t> casualties are those classified as the highest priority to receive care. These are casualties with a life-threatening condition that requires immediate management in order to survive. </a:t>
            </a:r>
          </a:p>
          <a:p>
            <a:pPr eaLnBrk="1" hangingPunct="1">
              <a:spcBef>
                <a:spcPct val="0"/>
              </a:spcBef>
            </a:pPr>
            <a:endParaRPr lang="en-US" dirty="0" smtClean="0"/>
          </a:p>
          <a:p>
            <a:pPr eaLnBrk="1" hangingPunct="1">
              <a:spcBef>
                <a:spcPct val="0"/>
              </a:spcBef>
            </a:pPr>
            <a:r>
              <a:rPr lang="en-US" dirty="0" smtClean="0"/>
              <a:t>Examples of immediate casualties include the following:</a:t>
            </a:r>
          </a:p>
          <a:p>
            <a:pPr eaLnBrk="1" hangingPunct="1">
              <a:spcBef>
                <a:spcPct val="0"/>
              </a:spcBef>
            </a:pPr>
            <a:endParaRPr lang="en-US" dirty="0" smtClean="0"/>
          </a:p>
          <a:p>
            <a:pPr eaLnBrk="1" hangingPunct="1">
              <a:spcBef>
                <a:spcPct val="0"/>
              </a:spcBef>
              <a:buFontTx/>
              <a:buChar char="•"/>
            </a:pPr>
            <a:r>
              <a:rPr lang="en-US" dirty="0" smtClean="0"/>
              <a:t> A 30-year-old man with a large laceration to his left thigh that has uncontrolled, pulsatile bleeding</a:t>
            </a:r>
          </a:p>
          <a:p>
            <a:pPr eaLnBrk="1" hangingPunct="1">
              <a:spcBef>
                <a:spcPct val="0"/>
              </a:spcBef>
              <a:buFontTx/>
              <a:buChar char="•"/>
            </a:pPr>
            <a:r>
              <a:rPr lang="en-US" dirty="0" smtClean="0"/>
              <a:t> A 64-year-old woman who is breathing but has no palpable radial pulse</a:t>
            </a:r>
          </a:p>
          <a:p>
            <a:pPr eaLnBrk="1" hangingPunct="1">
              <a:spcBef>
                <a:spcPct val="0"/>
              </a:spcBef>
              <a:buFontTx/>
              <a:buChar char="•"/>
            </a:pPr>
            <a:r>
              <a:rPr lang="en-US" dirty="0" smtClean="0"/>
              <a:t> A 4-year-old girl with a fever and acute respiratory distress</a:t>
            </a:r>
          </a:p>
          <a:p>
            <a:pPr eaLnBrk="1" hangingPunct="1">
              <a:spcBef>
                <a:spcPct val="0"/>
              </a:spcBef>
              <a:buFontTx/>
              <a:buChar char="•"/>
            </a:pPr>
            <a:r>
              <a:rPr lang="en-US" dirty="0" smtClean="0"/>
              <a:t> A 34-year-old man who is found wandering around after an explosion and now can neither tell his name or where he is nor follow simple commands</a:t>
            </a:r>
          </a:p>
          <a:p>
            <a:pPr eaLnBrk="1" hangingPunct="1">
              <a:spcBef>
                <a:spcPct val="0"/>
              </a:spcBef>
            </a:pPr>
            <a:endParaRPr lang="en-US" dirty="0" smtClean="0"/>
          </a:p>
          <a:p>
            <a:pPr eaLnBrk="1" hangingPunct="1">
              <a:spcBef>
                <a:spcPct val="0"/>
              </a:spcBef>
            </a:pPr>
            <a:endParaRPr lang="en-US" dirty="0" smtClean="0"/>
          </a:p>
        </p:txBody>
      </p:sp>
      <p:sp>
        <p:nvSpPr>
          <p:cNvPr id="7680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F9A61C-44FE-484E-A7F2-6F685883CC22}" type="slidenum">
              <a:rPr lang="en-US"/>
              <a:pPr fontAlgn="base">
                <a:spcBef>
                  <a:spcPct val="0"/>
                </a:spcBef>
                <a:spcAft>
                  <a:spcPct val="0"/>
                </a:spcAft>
                <a:defRPr/>
              </a:pPr>
              <a:t>18</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wrap="square" numCol="1" anchor="t" anchorCtr="0" compatLnSpc="1">
            <a:prstTxWarp prst="textNoShape">
              <a:avLst/>
            </a:prstTxWarp>
            <a:normAutofit/>
          </a:bodyPr>
          <a:lstStyle/>
          <a:p>
            <a:pPr eaLnBrk="1" hangingPunct="1">
              <a:spcBef>
                <a:spcPct val="0"/>
              </a:spcBef>
            </a:pPr>
            <a:r>
              <a:rPr lang="en-US" dirty="0" smtClean="0"/>
              <a:t>The </a:t>
            </a:r>
            <a:r>
              <a:rPr lang="en-US" i="1" dirty="0" smtClean="0"/>
              <a:t>delayed</a:t>
            </a:r>
            <a:r>
              <a:rPr lang="en-US" dirty="0" smtClean="0"/>
              <a:t> category is used for casualties requiring medical intervention for survival, but who have a condition that can wait for a short time without affecting their probability of survival.</a:t>
            </a:r>
          </a:p>
          <a:p>
            <a:pPr eaLnBrk="1" hangingPunct="1">
              <a:spcBef>
                <a:spcPct val="0"/>
              </a:spcBef>
            </a:pPr>
            <a:endParaRPr lang="en-US" dirty="0" smtClean="0"/>
          </a:p>
          <a:p>
            <a:pPr eaLnBrk="1" hangingPunct="1">
              <a:spcBef>
                <a:spcPct val="0"/>
              </a:spcBef>
            </a:pPr>
            <a:r>
              <a:rPr lang="en-US" dirty="0" smtClean="0"/>
              <a:t>Examples of delayed casualties include the following: </a:t>
            </a:r>
          </a:p>
          <a:p>
            <a:pPr eaLnBrk="1" hangingPunct="1">
              <a:spcBef>
                <a:spcPct val="0"/>
              </a:spcBef>
            </a:pPr>
            <a:endParaRPr lang="en-US" dirty="0" smtClean="0"/>
          </a:p>
          <a:p>
            <a:pPr eaLnBrk="1" hangingPunct="1">
              <a:spcBef>
                <a:spcPct val="0"/>
              </a:spcBef>
              <a:buFontTx/>
              <a:buChar char="•"/>
            </a:pPr>
            <a:r>
              <a:rPr lang="en-US" dirty="0" smtClean="0"/>
              <a:t> An 18-year-old woman who is having abdominal pain but is alert with normal vital signs</a:t>
            </a:r>
          </a:p>
          <a:p>
            <a:pPr eaLnBrk="1" hangingPunct="1">
              <a:spcBef>
                <a:spcPct val="0"/>
              </a:spcBef>
              <a:buFontTx/>
              <a:buChar char="•"/>
            </a:pPr>
            <a:r>
              <a:rPr lang="en-US" dirty="0" smtClean="0"/>
              <a:t> A 5-year-old boy with a laceration and deformity to his right forearm, but who is able to move his right hand while crying, “My arm hurts—I want my mommy!”</a:t>
            </a:r>
          </a:p>
        </p:txBody>
      </p:sp>
      <p:sp>
        <p:nvSpPr>
          <p:cNvPr id="8089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02532A7-6BD8-427C-940B-F7766CCB1C20}" type="slidenum">
              <a:rPr lang="en-US"/>
              <a:pPr fontAlgn="base">
                <a:spcBef>
                  <a:spcPct val="0"/>
                </a:spcBef>
                <a:spcAft>
                  <a:spcPct val="0"/>
                </a:spcAft>
                <a:defRPr/>
              </a:pPr>
              <a:t>19</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Slide Image Placeholder 1"/>
          <p:cNvSpPr>
            <a:spLocks noGrp="1" noRot="1" noChangeAspect="1"/>
          </p:cNvSpPr>
          <p:nvPr>
            <p:ph type="sldImg"/>
          </p:nvPr>
        </p:nvSpPr>
        <p:spPr bwMode="auto">
          <a:noFill/>
          <a:ln>
            <a:solidFill>
              <a:srgbClr val="000000"/>
            </a:solidFill>
            <a:miter lim="800000"/>
            <a:headEnd/>
            <a:tailEnd/>
          </a:ln>
        </p:spPr>
      </p:sp>
      <p:sp>
        <p:nvSpPr>
          <p:cNvPr id="8294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The </a:t>
            </a:r>
            <a:r>
              <a:rPr lang="en-US" i="1" dirty="0" smtClean="0"/>
              <a:t>minimal</a:t>
            </a:r>
            <a:r>
              <a:rPr lang="en-US" dirty="0" smtClean="0"/>
              <a:t> category is used for casualties who have minor injuries or illness and are expected to survive even if they do not receive medical attention. This casualty group should ideally be managed definitively in a manner that prevents them from overloading a nearby hospital that is vital to the management of more acute-severity casualties.  For example, they may go to outlying facilities or treatment facilities </a:t>
            </a:r>
            <a:r>
              <a:rPr lang="en-US" baseline="0" dirty="0" smtClean="0"/>
              <a:t>stood-up for the incident</a:t>
            </a:r>
            <a:endParaRPr lang="en-US" dirty="0" smtClean="0"/>
          </a:p>
        </p:txBody>
      </p:sp>
      <p:sp>
        <p:nvSpPr>
          <p:cNvPr id="8294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09F80CB-42B4-4D0E-9CDA-1C720ED8BEC5}" type="slidenum">
              <a:rPr lang="en-US"/>
              <a:pPr fontAlgn="base">
                <a:spcBef>
                  <a:spcPct val="0"/>
                </a:spcBef>
                <a:spcAft>
                  <a:spcPct val="0"/>
                </a:spcAft>
                <a:defRPr/>
              </a:pPr>
              <a:t>20</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wrap="square" numCol="1" anchor="t" anchorCtr="0" compatLnSpc="1">
            <a:prstTxWarp prst="textNoShape">
              <a:avLst/>
            </a:prstTxWarp>
            <a:normAutofit/>
          </a:bodyPr>
          <a:lstStyle/>
          <a:p>
            <a:pPr eaLnBrk="1" hangingPunct="1">
              <a:spcBef>
                <a:spcPct val="0"/>
              </a:spcBef>
            </a:pPr>
            <a:r>
              <a:rPr lang="en-US" dirty="0" smtClean="0"/>
              <a:t>Casualties who are triaged to the </a:t>
            </a:r>
            <a:r>
              <a:rPr lang="en-US" i="1" dirty="0" smtClean="0"/>
              <a:t>expectant</a:t>
            </a:r>
            <a:r>
              <a:rPr lang="en-US" dirty="0" smtClean="0"/>
              <a:t> category are those who are considered to have a low probability of survival with the currently available medical resources. </a:t>
            </a:r>
          </a:p>
          <a:p>
            <a:pPr eaLnBrk="1" hangingPunct="1">
              <a:spcBef>
                <a:spcPct val="0"/>
              </a:spcBef>
            </a:pPr>
            <a:r>
              <a:rPr lang="en-US" dirty="0" smtClean="0"/>
              <a:t>Remember: </a:t>
            </a:r>
            <a:r>
              <a:rPr lang="en-US" i="1" dirty="0" smtClean="0"/>
              <a:t>Triage is dynamic!</a:t>
            </a:r>
          </a:p>
          <a:p>
            <a:pPr eaLnBrk="1" hangingPunct="1">
              <a:spcBef>
                <a:spcPct val="0"/>
              </a:spcBef>
            </a:pPr>
            <a:endParaRPr lang="en-US" i="1" dirty="0" smtClean="0"/>
          </a:p>
          <a:p>
            <a:pPr eaLnBrk="1" hangingPunct="1">
              <a:spcBef>
                <a:spcPct val="0"/>
              </a:spcBef>
              <a:buFontTx/>
              <a:buNone/>
            </a:pPr>
            <a:r>
              <a:rPr lang="en-US" dirty="0" smtClean="0"/>
              <a:t>It is entirely possible that a casualty initially triaged as expectant (gray) might actually be triaged as immediate (red) were there greater availability of resources. </a:t>
            </a:r>
          </a:p>
          <a:p>
            <a:pPr eaLnBrk="1" hangingPunct="1">
              <a:spcBef>
                <a:spcPct val="0"/>
              </a:spcBef>
            </a:pPr>
            <a:endParaRPr lang="en-US" dirty="0" smtClean="0"/>
          </a:p>
          <a:p>
            <a:pPr eaLnBrk="1" hangingPunct="1">
              <a:spcBef>
                <a:spcPct val="0"/>
              </a:spcBef>
            </a:pPr>
            <a:r>
              <a:rPr lang="en-US" dirty="0" smtClean="0"/>
              <a:t>Examples of expectant casualties include the following:</a:t>
            </a:r>
          </a:p>
          <a:p>
            <a:pPr eaLnBrk="1" hangingPunct="1">
              <a:spcBef>
                <a:spcPct val="0"/>
              </a:spcBef>
            </a:pPr>
            <a:endParaRPr lang="en-US" dirty="0" smtClean="0"/>
          </a:p>
          <a:p>
            <a:pPr eaLnBrk="1" hangingPunct="1">
              <a:spcBef>
                <a:spcPct val="0"/>
              </a:spcBef>
              <a:buFontTx/>
              <a:buChar char="•"/>
            </a:pPr>
            <a:r>
              <a:rPr lang="en-US" dirty="0" smtClean="0"/>
              <a:t> A 16-year-old boy with third-degree full-thickness burns over 80% of the body</a:t>
            </a:r>
          </a:p>
          <a:p>
            <a:pPr eaLnBrk="1" hangingPunct="1">
              <a:spcBef>
                <a:spcPct val="0"/>
              </a:spcBef>
              <a:buFontTx/>
              <a:buChar char="•"/>
            </a:pPr>
            <a:r>
              <a:rPr lang="en-US" dirty="0" smtClean="0"/>
              <a:t> A 25-year-old man exposed to a known source of ionizing radiation, who reports vomiting and headache starting approximately 15 minutes after the exposure</a:t>
            </a:r>
          </a:p>
          <a:p>
            <a:pPr eaLnBrk="1" hangingPunct="1">
              <a:spcBef>
                <a:spcPct val="0"/>
              </a:spcBef>
              <a:buFontTx/>
              <a:buChar char="•"/>
            </a:pPr>
            <a:r>
              <a:rPr lang="en-US" dirty="0" smtClean="0"/>
              <a:t> A 30-year-old woman with a through-and-through gunshot wound to the head with exposed brain matter</a:t>
            </a:r>
          </a:p>
          <a:p>
            <a:pPr eaLnBrk="1" hangingPunct="1">
              <a:spcBef>
                <a:spcPct val="0"/>
              </a:spcBef>
            </a:pPr>
            <a:endParaRPr lang="en-US" dirty="0" smtClean="0"/>
          </a:p>
        </p:txBody>
      </p:sp>
      <p:sp>
        <p:nvSpPr>
          <p:cNvPr id="7885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4F65959-B11F-4463-A7C8-D00DCBAD0B52}" type="slidenum">
              <a:rPr lang="en-US"/>
              <a:pPr fontAlgn="base">
                <a:spcBef>
                  <a:spcPct val="0"/>
                </a:spcBef>
                <a:spcAft>
                  <a:spcPct val="0"/>
                </a:spcAft>
                <a:defRPr/>
              </a:pPr>
              <a:t>21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wrap="square" numCol="1" anchor="t" anchorCtr="0" compatLnSpc="1">
            <a:prstTxWarp prst="textNoShape">
              <a:avLst/>
            </a:prstTxWarp>
          </a:bodyPr>
          <a:lstStyle/>
          <a:p>
            <a:pPr marL="285750" indent="-285750" eaLnBrk="1" hangingPunct="1">
              <a:spcBef>
                <a:spcPct val="0"/>
              </a:spcBef>
              <a:buFontTx/>
              <a:buNone/>
            </a:pPr>
            <a:r>
              <a:rPr lang="en-US" i="0" dirty="0" smtClean="0"/>
              <a:t>When disaster strikes, emergency medical needs at the scene may quickly overwhelm local resources. </a:t>
            </a:r>
          </a:p>
          <a:p>
            <a:pPr marL="285750" indent="-285750" eaLnBrk="1" hangingPunct="1">
              <a:spcBef>
                <a:spcPct val="0"/>
              </a:spcBef>
              <a:buFontTx/>
              <a:buNone/>
            </a:pPr>
            <a:endParaRPr lang="en-US" i="0" dirty="0" smtClean="0"/>
          </a:p>
          <a:p>
            <a:pPr marL="285750" indent="-285750" eaLnBrk="1" hangingPunct="1">
              <a:spcBef>
                <a:spcPct val="0"/>
              </a:spcBef>
              <a:buFontTx/>
              <a:buNone/>
            </a:pPr>
            <a:r>
              <a:rPr lang="en-US" i="0" dirty="0" smtClean="0"/>
              <a:t>To save the most lives possible, quick </a:t>
            </a:r>
            <a:r>
              <a:rPr lang="en-US" dirty="0" smtClean="0"/>
              <a:t>decisions must be made for the efficient use of immediately available resources.</a:t>
            </a:r>
          </a:p>
          <a:p>
            <a:pPr marL="285750" indent="-285750" eaLnBrk="1" hangingPunct="1">
              <a:spcBef>
                <a:spcPct val="0"/>
              </a:spcBef>
            </a:pPr>
            <a:endParaRPr lang="en-US" dirty="0" smtClean="0"/>
          </a:p>
        </p:txBody>
      </p:sp>
      <p:sp>
        <p:nvSpPr>
          <p:cNvPr id="409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FB8E92D-A9FB-476A-A4D8-1A9DECD7DF08}" type="slidenum">
              <a:rPr lang="en-US"/>
              <a:pPr fontAlgn="base">
                <a:spcBef>
                  <a:spcPct val="0"/>
                </a:spcBef>
                <a:spcAft>
                  <a:spcPct val="0"/>
                </a:spcAft>
                <a:defRPr/>
              </a:pPr>
              <a:t>4</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Slide Image Placeholder 1"/>
          <p:cNvSpPr>
            <a:spLocks noGrp="1" noRot="1" noChangeAspect="1"/>
          </p:cNvSpPr>
          <p:nvPr>
            <p:ph type="sldImg"/>
          </p:nvPr>
        </p:nvSpPr>
        <p:spPr bwMode="auto">
          <a:noFill/>
          <a:ln>
            <a:solidFill>
              <a:srgbClr val="000000"/>
            </a:solidFill>
            <a:miter lim="800000"/>
            <a:headEnd/>
            <a:tailEnd/>
          </a:ln>
        </p:spPr>
      </p:sp>
      <p:sp>
        <p:nvSpPr>
          <p:cNvPr id="8601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A casualty triaged to this category manifests complete absence of the signs of life (ie, detectable life-sustaining cardiopulmonary function). </a:t>
            </a:r>
          </a:p>
          <a:p>
            <a:pPr eaLnBrk="1" hangingPunct="1">
              <a:spcBef>
                <a:spcPct val="0"/>
              </a:spcBef>
            </a:pPr>
            <a:endParaRPr lang="en-US" dirty="0" smtClean="0"/>
          </a:p>
          <a:p>
            <a:pPr eaLnBrk="1" hangingPunct="1">
              <a:spcBef>
                <a:spcPct val="0"/>
              </a:spcBef>
            </a:pPr>
            <a:r>
              <a:rPr lang="en-US" dirty="0" smtClean="0"/>
              <a:t>Casualties categorized as dead (black) are those who are not breathing after basic airway-opening maneuvers are attempted. In children, providers may also attempt to give two rescue breaths, ideally using a bag-valve-mask device. However, if there is still no respiratory effort, they too must be considered dead. </a:t>
            </a:r>
          </a:p>
          <a:p>
            <a:pPr eaLnBrk="1" hangingPunct="1">
              <a:spcBef>
                <a:spcPct val="0"/>
              </a:spcBef>
            </a:pPr>
            <a:endParaRPr lang="en-US" dirty="0" smtClean="0"/>
          </a:p>
          <a:p>
            <a:pPr eaLnBrk="1" hangingPunct="1">
              <a:spcBef>
                <a:spcPct val="0"/>
              </a:spcBef>
            </a:pPr>
            <a:r>
              <a:rPr lang="en-US" dirty="0" smtClean="0"/>
              <a:t>Attempts at basic life-sustaining interventions may be initiated, but only if sufficient personnel are available; such efforts are highly unlikely to be successful and should never detract from the care of other casualties with higher chances of survival.</a:t>
            </a:r>
          </a:p>
          <a:p>
            <a:pPr eaLnBrk="1" hangingPunct="1">
              <a:spcBef>
                <a:spcPct val="0"/>
              </a:spcBef>
            </a:pPr>
            <a:endParaRPr lang="en-US" dirty="0" smtClean="0"/>
          </a:p>
          <a:p>
            <a:pPr eaLnBrk="1" hangingPunct="1">
              <a:spcBef>
                <a:spcPct val="0"/>
              </a:spcBef>
            </a:pPr>
            <a:endParaRPr lang="en-US" dirty="0" smtClean="0"/>
          </a:p>
        </p:txBody>
      </p:sp>
      <p:sp>
        <p:nvSpPr>
          <p:cNvPr id="8499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9FF039A-CCEB-4E4C-8431-F7498C6467FF}" type="slidenum">
              <a:rPr lang="en-US"/>
              <a:pPr fontAlgn="base">
                <a:spcBef>
                  <a:spcPct val="0"/>
                </a:spcBef>
                <a:spcAft>
                  <a:spcPct val="0"/>
                </a:spcAft>
                <a:defRPr/>
              </a:pPr>
              <a:t>22</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Slide Image Placeholder 1"/>
          <p:cNvSpPr>
            <a:spLocks noGrp="1" noRot="1" noChangeAspect="1"/>
          </p:cNvSpPr>
          <p:nvPr>
            <p:ph type="sldImg"/>
          </p:nvPr>
        </p:nvSpPr>
        <p:spPr bwMode="auto">
          <a:noFill/>
          <a:ln>
            <a:solidFill>
              <a:srgbClr val="000000"/>
            </a:solidFill>
            <a:miter lim="800000"/>
            <a:headEnd/>
            <a:tailEnd/>
          </a:ln>
        </p:spPr>
      </p:sp>
      <p:sp>
        <p:nvSpPr>
          <p:cNvPr id="706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This summary slide introduces the logic based on survival likelihood of using triage categories.  </a:t>
            </a:r>
          </a:p>
          <a:p>
            <a:pPr eaLnBrk="1" hangingPunct="1">
              <a:spcBef>
                <a:spcPct val="0"/>
              </a:spcBef>
            </a:pPr>
            <a:endParaRPr lang="en-US" dirty="0" smtClean="0"/>
          </a:p>
          <a:p>
            <a:pPr eaLnBrk="1" hangingPunct="1">
              <a:spcBef>
                <a:spcPct val="0"/>
              </a:spcBef>
            </a:pPr>
            <a:r>
              <a:rPr lang="en-US" dirty="0" smtClean="0"/>
              <a:t>We will apply this logic using the SALT algorithm of LSI response assessment and available resources to assign a triage category now during the individual assessment phase. </a:t>
            </a:r>
          </a:p>
          <a:p>
            <a:pPr eaLnBrk="1" hangingPunct="1">
              <a:spcBef>
                <a:spcPct val="0"/>
              </a:spcBef>
            </a:pPr>
            <a:endParaRPr lang="en-US" dirty="0" smtClean="0"/>
          </a:p>
          <a:p>
            <a:pPr eaLnBrk="1" hangingPunct="1">
              <a:spcBef>
                <a:spcPct val="0"/>
              </a:spcBef>
            </a:pPr>
            <a:r>
              <a:rPr lang="en-US" dirty="0" smtClean="0"/>
              <a:t>The Expectant category may be new to students it is important to emphasize</a:t>
            </a:r>
            <a:r>
              <a:rPr lang="en-US" baseline="0" dirty="0" smtClean="0"/>
              <a:t> that using it keeps those unlikely to survive from using resources as an immediate and allows rescuers to provide comfort care or resuscitation when resources allow.</a:t>
            </a:r>
          </a:p>
          <a:p>
            <a:pPr eaLnBrk="1" hangingPunct="1">
              <a:spcBef>
                <a:spcPct val="0"/>
              </a:spcBef>
            </a:pPr>
            <a:endParaRPr lang="en-US" baseline="0" dirty="0" smtClean="0"/>
          </a:p>
          <a:p>
            <a:pPr eaLnBrk="1" hangingPunct="1">
              <a:spcBef>
                <a:spcPct val="0"/>
              </a:spcBef>
            </a:pPr>
            <a:r>
              <a:rPr lang="en-US" baseline="0" dirty="0" smtClean="0"/>
              <a:t>Reminder that this could be considered the transport order but that assets will need to be used to their maximum benefit.  For example, busing minimal patients, putting patients with different triage levels in a single ambulance (immediate on cot, delayed in jump seat, minimal in passenger seat)</a:t>
            </a:r>
            <a:endParaRPr lang="en-US" dirty="0" smtClean="0"/>
          </a:p>
          <a:p>
            <a:pPr eaLnBrk="1" hangingPunct="1">
              <a:spcBef>
                <a:spcPct val="0"/>
              </a:spcBef>
            </a:pPr>
            <a:endParaRPr lang="en-US" dirty="0" smtClean="0"/>
          </a:p>
          <a:p>
            <a:pPr eaLnBrk="1" hangingPunct="1">
              <a:spcBef>
                <a:spcPct val="0"/>
              </a:spcBef>
            </a:pPr>
            <a:endParaRPr lang="en-US" dirty="0" smtClean="0"/>
          </a:p>
        </p:txBody>
      </p:sp>
      <p:sp>
        <p:nvSpPr>
          <p:cNvPr id="7065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730B9CA-448E-46AE-A2BC-CBF9261FC2D0}" type="slidenum">
              <a:rPr lang="en-US"/>
              <a:pPr fontAlgn="base">
                <a:spcBef>
                  <a:spcPct val="0"/>
                </a:spcBef>
                <a:spcAft>
                  <a:spcPct val="0"/>
                </a:spcAft>
                <a:defRPr/>
              </a:pPr>
              <a:t>23</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wrap="square" numCol="1" anchor="t" anchorCtr="0" compatLnSpc="1">
            <a:prstTxWarp prst="textNoShape">
              <a:avLst/>
            </a:prstTxWarp>
          </a:bodyPr>
          <a:lstStyle/>
          <a:p>
            <a:pPr eaLnBrk="1" hangingPunct="1">
              <a:spcBef>
                <a:spcPct val="0"/>
              </a:spcBef>
              <a:buFontTx/>
              <a:buNone/>
            </a:pPr>
            <a:r>
              <a:rPr lang="en-US" dirty="0" smtClean="0"/>
              <a:t>Once a casualty has been assessed, it is important for a rescuer to clearly and concisely communicate his or her findings to other rescue personnel.</a:t>
            </a:r>
          </a:p>
          <a:p>
            <a:pPr eaLnBrk="1" hangingPunct="1">
              <a:spcBef>
                <a:spcPct val="0"/>
              </a:spcBef>
              <a:buFontTx/>
              <a:buNone/>
            </a:pPr>
            <a:endParaRPr lang="en-US" dirty="0" smtClean="0"/>
          </a:p>
          <a:p>
            <a:pPr eaLnBrk="1" hangingPunct="1">
              <a:spcBef>
                <a:spcPct val="0"/>
              </a:spcBef>
              <a:buFontTx/>
              <a:buNone/>
            </a:pPr>
            <a:r>
              <a:rPr lang="en-US" dirty="0" smtClean="0"/>
              <a:t>This is typically done by attaching a triage tag to the casualty that identifies the category to which he or she has been assigned.</a:t>
            </a:r>
          </a:p>
          <a:p>
            <a:pPr eaLnBrk="1" hangingPunct="1">
              <a:spcBef>
                <a:spcPct val="0"/>
              </a:spcBef>
              <a:buFontTx/>
              <a:buNone/>
            </a:pPr>
            <a:endParaRPr lang="en-US" dirty="0" smtClean="0"/>
          </a:p>
          <a:p>
            <a:pPr eaLnBrk="1" hangingPunct="1">
              <a:spcBef>
                <a:spcPct val="0"/>
              </a:spcBef>
              <a:buFontTx/>
              <a:buNone/>
            </a:pPr>
            <a:r>
              <a:rPr lang="en-US" dirty="0" smtClean="0"/>
              <a:t>This will help avoid duplication of effort, since subsequent personnel who have contact with that casualty will immediately know the category to which he or she had previously been assigned.</a:t>
            </a:r>
          </a:p>
          <a:p>
            <a:pPr eaLnBrk="1" hangingPunct="1">
              <a:spcBef>
                <a:spcPct val="0"/>
              </a:spcBef>
              <a:buFontTx/>
              <a:buNone/>
            </a:pPr>
            <a:endParaRPr lang="en-US" dirty="0" smtClean="0"/>
          </a:p>
          <a:p>
            <a:pPr eaLnBrk="1" hangingPunct="1">
              <a:spcBef>
                <a:spcPct val="0"/>
              </a:spcBef>
              <a:buFontTx/>
              <a:buNone/>
            </a:pPr>
            <a:r>
              <a:rPr lang="en-US" dirty="0" smtClean="0"/>
              <a:t>Tags should account for the dynamic nature of triage and should allow for a casualty’s triage category to be changed if his or her condition changes.</a:t>
            </a:r>
          </a:p>
          <a:p>
            <a:pPr eaLnBrk="1" hangingPunct="1">
              <a:spcBef>
                <a:spcPct val="0"/>
              </a:spcBef>
              <a:buFontTx/>
              <a:buNone/>
            </a:pPr>
            <a:endParaRPr lang="en-US" dirty="0" smtClean="0"/>
          </a:p>
          <a:p>
            <a:pPr eaLnBrk="1" hangingPunct="1">
              <a:spcBef>
                <a:spcPct val="0"/>
              </a:spcBef>
              <a:buFontTx/>
              <a:buNone/>
            </a:pPr>
            <a:r>
              <a:rPr lang="en-US" dirty="0" smtClean="0"/>
              <a:t>It is important that triage tags provide a system for tracking patients, but they are not expected to provide the same level of recordkeeping that is generated during single-patient interactions.</a:t>
            </a:r>
          </a:p>
          <a:p>
            <a:pPr eaLnBrk="1" hangingPunct="1">
              <a:spcBef>
                <a:spcPct val="0"/>
              </a:spcBef>
            </a:pPr>
            <a:endParaRPr lang="en-US" dirty="0" smtClean="0"/>
          </a:p>
          <a:p>
            <a:pPr eaLnBrk="1" hangingPunct="1">
              <a:spcBef>
                <a:spcPct val="0"/>
              </a:spcBef>
            </a:pPr>
            <a:r>
              <a:rPr lang="en-US" dirty="0" smtClean="0"/>
              <a:t>IMAGE -- http://maxcdn.nexternal.com/medtech/images/triagetagNEW1.jpg.</a:t>
            </a:r>
          </a:p>
        </p:txBody>
      </p:sp>
      <p:sp>
        <p:nvSpPr>
          <p:cNvPr id="5632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D1D2052-A1E7-44BE-995F-1385F4456DBD}" type="slidenum">
              <a:rPr lang="en-US"/>
              <a:pPr fontAlgn="base">
                <a:spcBef>
                  <a:spcPct val="0"/>
                </a:spcBef>
                <a:spcAft>
                  <a:spcPct val="0"/>
                </a:spcAft>
                <a:defRPr/>
              </a:pPr>
              <a:t>24</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Slide Image Placeholder 1"/>
          <p:cNvSpPr>
            <a:spLocks noGrp="1" noRot="1" noChangeAspect="1"/>
          </p:cNvSpPr>
          <p:nvPr>
            <p:ph type="sldImg"/>
          </p:nvPr>
        </p:nvSpPr>
        <p:spPr bwMode="auto">
          <a:noFill/>
          <a:ln>
            <a:solidFill>
              <a:srgbClr val="000000"/>
            </a:solidFill>
            <a:miter lim="800000"/>
            <a:headEnd/>
            <a:tailEnd/>
          </a:ln>
        </p:spPr>
      </p:sp>
      <p:sp>
        <p:nvSpPr>
          <p:cNvPr id="8704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Triage is both dynamic and continuous</a:t>
            </a:r>
            <a:r>
              <a:rPr lang="en-US" i="1" dirty="0" smtClean="0"/>
              <a:t>.</a:t>
            </a:r>
          </a:p>
          <a:p>
            <a:pPr eaLnBrk="1" hangingPunct="1">
              <a:spcBef>
                <a:spcPct val="0"/>
              </a:spcBef>
            </a:pPr>
            <a:endParaRPr lang="en-US" i="1" dirty="0" smtClean="0"/>
          </a:p>
          <a:p>
            <a:pPr eaLnBrk="1" hangingPunct="1">
              <a:spcBef>
                <a:spcPct val="0"/>
              </a:spcBef>
            </a:pPr>
            <a:r>
              <a:rPr lang="en-US" i="1" dirty="0" smtClean="0"/>
              <a:t>Dynamic:</a:t>
            </a:r>
          </a:p>
          <a:p>
            <a:pPr eaLnBrk="1" hangingPunct="1">
              <a:spcBef>
                <a:spcPct val="0"/>
              </a:spcBef>
            </a:pPr>
            <a:endParaRPr lang="en-US" i="1" dirty="0" smtClean="0"/>
          </a:p>
          <a:p>
            <a:pPr eaLnBrk="1" hangingPunct="1">
              <a:spcBef>
                <a:spcPct val="0"/>
              </a:spcBef>
              <a:buFont typeface="Arial" pitchFamily="34" charset="0"/>
              <a:buChar char="•"/>
            </a:pPr>
            <a:r>
              <a:rPr lang="en-US" dirty="0" smtClean="0"/>
              <a:t> For example, a casualty triaged as immediate at one time might improve considerably or perhaps deteriorate further at a later time </a:t>
            </a:r>
          </a:p>
          <a:p>
            <a:pPr eaLnBrk="1" hangingPunct="1">
              <a:spcBef>
                <a:spcPct val="0"/>
              </a:spcBef>
              <a:buFont typeface="Arial" pitchFamily="34" charset="0"/>
              <a:buChar char="•"/>
            </a:pPr>
            <a:r>
              <a:rPr lang="en-US" dirty="0" smtClean="0"/>
              <a:t> As another example, a victim of a gunshot to a long bone is normally triaged to a trauma center; however, if </a:t>
            </a:r>
            <a:r>
              <a:rPr lang="en-US" i="1" dirty="0" smtClean="0"/>
              <a:t>demand</a:t>
            </a:r>
            <a:r>
              <a:rPr lang="en-US" dirty="0" smtClean="0"/>
              <a:t> (number of casualties) is high and/or </a:t>
            </a:r>
            <a:r>
              <a:rPr lang="en-US" i="1" dirty="0" smtClean="0"/>
              <a:t>supply</a:t>
            </a:r>
            <a:r>
              <a:rPr lang="en-US" dirty="0" smtClean="0"/>
              <a:t> (trauma center capacity) is low, that same patient may need to be managed at a local hospital, freeing the trauma center for more complex cases (eg, head, chest, abdomen)</a:t>
            </a:r>
          </a:p>
          <a:p>
            <a:pPr eaLnBrk="1" hangingPunct="1">
              <a:spcBef>
                <a:spcPct val="0"/>
              </a:spcBef>
            </a:pPr>
            <a:endParaRPr lang="en-US" dirty="0" smtClean="0"/>
          </a:p>
          <a:p>
            <a:pPr eaLnBrk="1" hangingPunct="1">
              <a:spcBef>
                <a:spcPct val="0"/>
              </a:spcBef>
            </a:pPr>
            <a:endParaRPr lang="en-US" dirty="0" smtClean="0"/>
          </a:p>
        </p:txBody>
      </p:sp>
      <p:sp>
        <p:nvSpPr>
          <p:cNvPr id="870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F9FC76C-6290-498E-B812-B6ABC3BC3E36}" type="slidenum">
              <a:rPr lang="en-US"/>
              <a:pPr fontAlgn="base">
                <a:spcBef>
                  <a:spcPct val="0"/>
                </a:spcBef>
                <a:spcAft>
                  <a:spcPct val="0"/>
                </a:spcAft>
                <a:defRPr/>
              </a:pPr>
              <a:t>25</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wrap="square" numCol="1" anchor="t" anchorCtr="0" compatLnSpc="1">
            <a:prstTxWarp prst="textNoShape">
              <a:avLst/>
            </a:prstTxWarp>
          </a:bodyPr>
          <a:lstStyle/>
          <a:p>
            <a:pPr eaLnBrk="1" hangingPunct="1">
              <a:spcBef>
                <a:spcPct val="0"/>
              </a:spcBef>
            </a:pPr>
            <a:r>
              <a:rPr lang="en-US" dirty="0" smtClean="0"/>
              <a:t>Triage is both dynamic and continuous.</a:t>
            </a:r>
            <a:endParaRPr lang="en-US" i="1" dirty="0" smtClean="0"/>
          </a:p>
          <a:p>
            <a:pPr eaLnBrk="1" hangingPunct="1">
              <a:spcBef>
                <a:spcPct val="0"/>
              </a:spcBef>
            </a:pPr>
            <a:endParaRPr lang="en-US" i="1" dirty="0" smtClean="0"/>
          </a:p>
          <a:p>
            <a:pPr eaLnBrk="1" hangingPunct="1">
              <a:spcBef>
                <a:spcPct val="0"/>
              </a:spcBef>
            </a:pPr>
            <a:r>
              <a:rPr lang="en-US" i="1" dirty="0" smtClean="0"/>
              <a:t>Continuous:</a:t>
            </a:r>
          </a:p>
          <a:p>
            <a:pPr eaLnBrk="1" hangingPunct="1">
              <a:spcBef>
                <a:spcPct val="0"/>
              </a:spcBef>
            </a:pPr>
            <a:endParaRPr lang="en-US" i="1" dirty="0" smtClean="0"/>
          </a:p>
          <a:p>
            <a:pPr eaLnBrk="1" hangingPunct="1">
              <a:spcBef>
                <a:spcPct val="0"/>
              </a:spcBef>
              <a:buFontTx/>
              <a:buChar char="•"/>
            </a:pPr>
            <a:r>
              <a:rPr lang="en-US" i="1" dirty="0" smtClean="0"/>
              <a:t> Primary </a:t>
            </a:r>
            <a:r>
              <a:rPr lang="en-US" dirty="0" smtClean="0"/>
              <a:t>triage guides initial treatment and transport decisions </a:t>
            </a:r>
          </a:p>
          <a:p>
            <a:pPr eaLnBrk="1" hangingPunct="1">
              <a:spcBef>
                <a:spcPct val="0"/>
              </a:spcBef>
              <a:buFontTx/>
              <a:buChar char="•"/>
            </a:pPr>
            <a:endParaRPr lang="en-US" dirty="0" smtClean="0"/>
          </a:p>
          <a:p>
            <a:pPr eaLnBrk="1" hangingPunct="1">
              <a:spcBef>
                <a:spcPct val="0"/>
              </a:spcBef>
              <a:buFontTx/>
              <a:buChar char="•"/>
            </a:pPr>
            <a:r>
              <a:rPr lang="en-US" i="1" dirty="0" smtClean="0"/>
              <a:t> Secondary </a:t>
            </a:r>
            <a:r>
              <a:rPr lang="en-US" dirty="0" smtClean="0"/>
              <a:t>triage further prioritizes casualties</a:t>
            </a:r>
            <a:r>
              <a:rPr lang="en-US" baseline="0" dirty="0" smtClean="0"/>
              <a:t> within their triage groups based on clinical assessment of urgency of need.  There is insufficient scientific evidence to support this process, will have to be clinician judgment based.</a:t>
            </a:r>
            <a:endParaRPr lang="en-US" dirty="0" smtClean="0"/>
          </a:p>
          <a:p>
            <a:pPr eaLnBrk="1" hangingPunct="1">
              <a:spcBef>
                <a:spcPct val="0"/>
              </a:spcBef>
              <a:buFontTx/>
              <a:buChar char="•"/>
            </a:pPr>
            <a:endParaRPr lang="en-US" i="1" dirty="0" smtClean="0"/>
          </a:p>
          <a:p>
            <a:pPr eaLnBrk="1" hangingPunct="1">
              <a:spcBef>
                <a:spcPct val="0"/>
              </a:spcBef>
              <a:buFontTx/>
              <a:buChar char="•"/>
            </a:pPr>
            <a:r>
              <a:rPr lang="en-US" i="1" dirty="0" smtClean="0"/>
              <a:t>Tertiary </a:t>
            </a:r>
            <a:r>
              <a:rPr lang="en-US" dirty="0" smtClean="0"/>
              <a:t>triage, is</a:t>
            </a:r>
            <a:r>
              <a:rPr lang="en-US" baseline="0" dirty="0" smtClean="0"/>
              <a:t> the process of providing limited resources within the treatment setting (e.g.,  more patients need ventilators then are available or surgical suites)</a:t>
            </a:r>
            <a:endParaRPr lang="en-US" dirty="0" smtClean="0"/>
          </a:p>
        </p:txBody>
      </p:sp>
      <p:sp>
        <p:nvSpPr>
          <p:cNvPr id="8909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6FD4160-1A8C-414F-8444-7C933F1C8074}" type="slidenum">
              <a:rPr lang="en-US"/>
              <a:pPr fontAlgn="base">
                <a:spcBef>
                  <a:spcPct val="0"/>
                </a:spcBef>
                <a:spcAft>
                  <a:spcPct val="0"/>
                </a:spcAft>
                <a:defRPr/>
              </a:pPr>
              <a:t>26</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wrap="square" numCol="1" anchor="t" anchorCtr="0" compatLnSpc="1">
            <a:prstTxWarp prst="textNoShape">
              <a:avLst/>
            </a:prstTxWarp>
            <a:normAutofit/>
          </a:bodyPr>
          <a:lstStyle/>
          <a:p>
            <a:pPr eaLnBrk="1" hangingPunct="1">
              <a:spcBef>
                <a:spcPct val="0"/>
              </a:spcBef>
            </a:pPr>
            <a:r>
              <a:rPr lang="en-US" dirty="0" smtClean="0"/>
              <a:t>Casualties must be prioritized for treatment as well as transport to definitive care.</a:t>
            </a:r>
          </a:p>
          <a:p>
            <a:pPr eaLnBrk="1" hangingPunct="1">
              <a:spcBef>
                <a:spcPct val="0"/>
              </a:spcBef>
            </a:pPr>
            <a:endParaRPr lang="en-US" dirty="0" smtClean="0"/>
          </a:p>
          <a:p>
            <a:pPr marL="285750" lvl="1" indent="-285750" eaLnBrk="1" hangingPunct="1">
              <a:spcBef>
                <a:spcPct val="0"/>
              </a:spcBef>
              <a:buFont typeface="Arial" pitchFamily="34" charset="0"/>
              <a:buChar char="•"/>
            </a:pPr>
            <a:r>
              <a:rPr lang="en-US" dirty="0" smtClean="0"/>
              <a:t>A top priority is to avoid overwhelming the closest hospitals</a:t>
            </a:r>
          </a:p>
          <a:p>
            <a:pPr eaLnBrk="1" hangingPunct="1">
              <a:spcBef>
                <a:spcPct val="0"/>
              </a:spcBef>
              <a:buFont typeface="Arial" pitchFamily="34" charset="0"/>
              <a:buChar char="•"/>
            </a:pPr>
            <a:r>
              <a:rPr lang="en-US" dirty="0" smtClean="0"/>
              <a:t>    The disposition options for injured and ill people include:</a:t>
            </a:r>
          </a:p>
          <a:p>
            <a:pPr marL="914400" lvl="1" indent="-285750" eaLnBrk="1" hangingPunct="1">
              <a:spcBef>
                <a:spcPct val="0"/>
              </a:spcBef>
              <a:buFont typeface="Wingdings" pitchFamily="2" charset="2"/>
              <a:buChar char="q"/>
            </a:pPr>
            <a:r>
              <a:rPr lang="en-US" dirty="0" smtClean="0"/>
              <a:t>Transportation of priority patients to local hospitals</a:t>
            </a:r>
          </a:p>
          <a:p>
            <a:pPr marL="914400" lvl="1" indent="-285750" eaLnBrk="1" hangingPunct="1">
              <a:spcBef>
                <a:spcPct val="0"/>
              </a:spcBef>
              <a:buFont typeface="Wingdings" pitchFamily="2" charset="2"/>
              <a:buChar char="q"/>
            </a:pPr>
            <a:r>
              <a:rPr lang="en-US" dirty="0" smtClean="0"/>
              <a:t>Transportation of stable patients to more distance hospitals or other treatment</a:t>
            </a:r>
            <a:r>
              <a:rPr lang="en-US" baseline="0" dirty="0" smtClean="0"/>
              <a:t> facilities stood-up for the event</a:t>
            </a:r>
            <a:endParaRPr lang="en-US" dirty="0" smtClean="0"/>
          </a:p>
          <a:p>
            <a:pPr marL="914400" lvl="1" indent="-285750" eaLnBrk="1" hangingPunct="1">
              <a:spcBef>
                <a:spcPct val="0"/>
              </a:spcBef>
              <a:buFont typeface="Wingdings" pitchFamily="2" charset="2"/>
              <a:buChar char="q"/>
            </a:pPr>
            <a:r>
              <a:rPr lang="en-US" dirty="0" smtClean="0"/>
              <a:t>Treatment of minor injuries and release from the scene</a:t>
            </a:r>
          </a:p>
          <a:p>
            <a:pPr marL="0" eaLnBrk="1" hangingPunct="1">
              <a:spcBef>
                <a:spcPct val="0"/>
              </a:spcBef>
              <a:buFontTx/>
              <a:buChar char="•"/>
            </a:pPr>
            <a:r>
              <a:rPr lang="en-US" dirty="0" smtClean="0"/>
              <a:t>    Transport officials should have a good working knowledge of local and regional hospital and transport capabilities to distribute casualties         throughout the area </a:t>
            </a:r>
          </a:p>
          <a:p>
            <a:pPr marL="0" eaLnBrk="1" hangingPunct="1">
              <a:spcBef>
                <a:spcPct val="0"/>
              </a:spcBef>
              <a:buFontTx/>
              <a:buChar char="•"/>
            </a:pPr>
            <a:r>
              <a:rPr lang="en-US" dirty="0" smtClean="0"/>
              <a:t>      Ideally, balanced casualty distribution will be achieved via a centrally controlled EMS system working with incident command in collaboration  with a regional Emergency Operations Center</a:t>
            </a:r>
          </a:p>
          <a:p>
            <a:pPr eaLnBrk="1" hangingPunct="1">
              <a:spcBef>
                <a:spcPct val="0"/>
              </a:spcBef>
            </a:pPr>
            <a:endParaRPr lang="en-US" dirty="0" smtClean="0"/>
          </a:p>
          <a:p>
            <a:pPr eaLnBrk="1" hangingPunct="1">
              <a:spcBef>
                <a:spcPct val="0"/>
              </a:spcBef>
            </a:pPr>
            <a:endParaRPr lang="en-US" dirty="0" smtClean="0"/>
          </a:p>
        </p:txBody>
      </p:sp>
      <p:sp>
        <p:nvSpPr>
          <p:cNvPr id="942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91C83DC-AE1C-4053-ACF0-8F286D0D7AA5}" type="slidenum">
              <a:rPr lang="en-US"/>
              <a:pPr fontAlgn="base">
                <a:spcBef>
                  <a:spcPct val="0"/>
                </a:spcBef>
                <a:spcAft>
                  <a:spcPct val="0"/>
                </a:spcAft>
                <a:defRPr/>
              </a:pPr>
              <a:t>27</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Slide Image Placeholder 1"/>
          <p:cNvSpPr>
            <a:spLocks noGrp="1" noRot="1" noChangeAspect="1"/>
          </p:cNvSpPr>
          <p:nvPr>
            <p:ph type="sldImg"/>
          </p:nvPr>
        </p:nvSpPr>
        <p:spPr bwMode="auto">
          <a:noFill/>
          <a:ln>
            <a:solidFill>
              <a:srgbClr val="000000"/>
            </a:solidFill>
            <a:miter lim="800000"/>
            <a:headEnd/>
            <a:tailEnd/>
          </a:ln>
        </p:spPr>
      </p:sp>
      <p:sp>
        <p:nvSpPr>
          <p:cNvPr id="98306" name="Notes Placeholder 2"/>
          <p:cNvSpPr>
            <a:spLocks noGrp="1"/>
          </p:cNvSpPr>
          <p:nvPr>
            <p:ph type="body" idx="1"/>
          </p:nvPr>
        </p:nvSpPr>
        <p:spPr bwMode="auto">
          <a:noFill/>
        </p:spPr>
        <p:txBody>
          <a:bodyPr wrap="square" numCol="1" anchor="t" anchorCtr="0" compatLnSpc="1">
            <a:prstTxWarp prst="textNoShape">
              <a:avLst/>
            </a:prstTxWarp>
          </a:bodyPr>
          <a:lstStyle/>
          <a:p>
            <a:pPr marL="0" indent="-285750" eaLnBrk="1" hangingPunct="1">
              <a:spcBef>
                <a:spcPct val="0"/>
              </a:spcBef>
              <a:buFontTx/>
              <a:buNone/>
            </a:pPr>
            <a:endParaRPr lang="en-US" dirty="0" smtClean="0"/>
          </a:p>
          <a:p>
            <a:pPr marL="0" indent="-285750" eaLnBrk="1" hangingPunct="1">
              <a:spcBef>
                <a:spcPct val="0"/>
              </a:spcBef>
              <a:buFontTx/>
              <a:buNone/>
            </a:pPr>
            <a:r>
              <a:rPr lang="en-US" dirty="0" smtClean="0"/>
              <a:t>Efforts to identify and track casualties should begin at the scene even if these are just simple</a:t>
            </a:r>
            <a:r>
              <a:rPr lang="en-US" baseline="0" dirty="0" smtClean="0"/>
              <a:t> coding methods for patient tracking</a:t>
            </a:r>
            <a:r>
              <a:rPr lang="en-US" dirty="0" smtClean="0"/>
              <a:t>.</a:t>
            </a:r>
          </a:p>
          <a:p>
            <a:pPr marL="0" indent="-285750" eaLnBrk="1" hangingPunct="1">
              <a:spcBef>
                <a:spcPct val="0"/>
              </a:spcBef>
              <a:buFontTx/>
              <a:buNone/>
            </a:pPr>
            <a:endParaRPr lang="en-US" dirty="0" smtClean="0"/>
          </a:p>
          <a:p>
            <a:pPr marL="0" indent="-285750" eaLnBrk="1" hangingPunct="1">
              <a:spcBef>
                <a:spcPct val="0"/>
              </a:spcBef>
              <a:buFontTx/>
              <a:buNone/>
            </a:pPr>
            <a:r>
              <a:rPr lang="en-US" dirty="0" smtClean="0"/>
              <a:t>A tracking officer must ensure no one is transported without being accounted for. </a:t>
            </a:r>
          </a:p>
          <a:p>
            <a:pPr marL="0" indent="-285750" eaLnBrk="1" hangingPunct="1">
              <a:spcBef>
                <a:spcPct val="0"/>
              </a:spcBef>
              <a:buFontTx/>
              <a:buNone/>
            </a:pPr>
            <a:endParaRPr lang="en-US" dirty="0" smtClean="0"/>
          </a:p>
          <a:p>
            <a:pPr marL="0" indent="-285750" eaLnBrk="1" hangingPunct="1">
              <a:spcBef>
                <a:spcPct val="0"/>
              </a:spcBef>
              <a:buFontTx/>
              <a:buNone/>
            </a:pPr>
            <a:r>
              <a:rPr lang="en-US" dirty="0" smtClean="0"/>
              <a:t>Systems can range from a formal electronic system, to writing information on a triage tag, to simply recording information on a piece of tape attached to a casualty’s arm.</a:t>
            </a:r>
          </a:p>
          <a:p>
            <a:pPr marL="0" indent="-285750" eaLnBrk="1" hangingPunct="1">
              <a:spcBef>
                <a:spcPct val="0"/>
              </a:spcBef>
              <a:buFontTx/>
              <a:buNone/>
            </a:pPr>
            <a:endParaRPr lang="en-US" dirty="0" smtClean="0"/>
          </a:p>
          <a:p>
            <a:pPr marL="0" indent="-285750" eaLnBrk="1" hangingPunct="1">
              <a:spcBef>
                <a:spcPct val="0"/>
              </a:spcBef>
              <a:buFontTx/>
              <a:buNone/>
            </a:pPr>
            <a:r>
              <a:rPr lang="en-US" dirty="0" smtClean="0"/>
              <a:t>Robust systems will be flexible, allowing for more information to be added to the system as it becomes available and showing the relations between patients such as parents and children. </a:t>
            </a:r>
          </a:p>
        </p:txBody>
      </p:sp>
      <p:sp>
        <p:nvSpPr>
          <p:cNvPr id="9830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6BDF556-90CA-40CA-9EA6-EA7BF5CF74B6}" type="slidenum">
              <a:rPr lang="en-US"/>
              <a:pPr fontAlgn="base">
                <a:spcBef>
                  <a:spcPct val="0"/>
                </a:spcBef>
                <a:spcAft>
                  <a:spcPct val="0"/>
                </a:spcAft>
                <a:defRPr/>
              </a:pPr>
              <a:t>28</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wrap="square" numCol="1" anchor="t" anchorCtr="0" compatLnSpc="1">
            <a:prstTxWarp prst="textNoShape">
              <a:avLst/>
            </a:prstTxWarp>
            <a:normAutofit/>
          </a:bodyPr>
          <a:lstStyle/>
          <a:p>
            <a:pPr marL="0" marR="0" indent="0" algn="l" defTabSz="914400" rtl="0" eaLnBrk="1" fontAlgn="auto" latinLnBrk="0" hangingPunct="1">
              <a:lnSpc>
                <a:spcPct val="100000"/>
              </a:lnSpc>
              <a:spcBef>
                <a:spcPct val="0"/>
              </a:spcBef>
              <a:spcAft>
                <a:spcPts val="0"/>
              </a:spcAft>
              <a:buClrTx/>
              <a:buSzTx/>
              <a:buFontTx/>
              <a:buNone/>
              <a:tabLst/>
              <a:defRPr/>
            </a:pPr>
            <a:r>
              <a:rPr lang="en-US" dirty="0" smtClean="0"/>
              <a:t>Note most of these activities are not considered medical and should be done by special</a:t>
            </a:r>
            <a:r>
              <a:rPr lang="en-US" baseline="0" dirty="0" smtClean="0"/>
              <a:t> trained individuals (DMORT)</a:t>
            </a:r>
            <a:endParaRPr lang="en-US" dirty="0" smtClean="0"/>
          </a:p>
          <a:p>
            <a:pPr eaLnBrk="1" hangingPunct="1">
              <a:spcBef>
                <a:spcPct val="0"/>
              </a:spcBef>
            </a:pPr>
            <a:endParaRPr lang="en-US" dirty="0" smtClean="0"/>
          </a:p>
          <a:p>
            <a:pPr eaLnBrk="1" hangingPunct="1">
              <a:spcBef>
                <a:spcPct val="0"/>
              </a:spcBef>
            </a:pPr>
            <a:r>
              <a:rPr lang="en-US" dirty="0" smtClean="0"/>
              <a:t>Once the scene has been cleared of live casualties, the focus can shift from casualty management to fatality management. This includes:</a:t>
            </a:r>
          </a:p>
          <a:p>
            <a:pPr eaLnBrk="1" hangingPunct="1">
              <a:spcBef>
                <a:spcPct val="0"/>
              </a:spcBef>
            </a:pPr>
            <a:endParaRPr lang="en-US" dirty="0" smtClean="0"/>
          </a:p>
          <a:p>
            <a:pPr eaLnBrk="1" hangingPunct="1">
              <a:spcBef>
                <a:spcPct val="0"/>
              </a:spcBef>
              <a:buFontTx/>
              <a:buChar char="•"/>
            </a:pPr>
            <a:r>
              <a:rPr lang="en-US" dirty="0" smtClean="0"/>
              <a:t> Identifying and examining remains</a:t>
            </a:r>
          </a:p>
          <a:p>
            <a:pPr eaLnBrk="1" hangingPunct="1">
              <a:spcBef>
                <a:spcPct val="0"/>
              </a:spcBef>
              <a:buFontTx/>
              <a:buChar char="•"/>
            </a:pPr>
            <a:r>
              <a:rPr lang="en-US" dirty="0" smtClean="0"/>
              <a:t> Moving the deceased to the morgue(s) (permanent or temporary)</a:t>
            </a:r>
          </a:p>
          <a:p>
            <a:pPr eaLnBrk="1" hangingPunct="1">
              <a:spcBef>
                <a:spcPct val="0"/>
              </a:spcBef>
              <a:buFontTx/>
              <a:buChar char="•"/>
            </a:pPr>
            <a:r>
              <a:rPr lang="en-US" dirty="0" smtClean="0"/>
              <a:t> Maintaining custody of the bodies until they are released</a:t>
            </a:r>
          </a:p>
          <a:p>
            <a:pPr eaLnBrk="1" hangingPunct="1">
              <a:spcBef>
                <a:spcPct val="0"/>
              </a:spcBef>
              <a:buFontTx/>
              <a:buChar char="•"/>
            </a:pPr>
            <a:r>
              <a:rPr lang="en-US" dirty="0" smtClean="0"/>
              <a:t> Determining cause of death</a:t>
            </a:r>
          </a:p>
          <a:p>
            <a:pPr eaLnBrk="1" hangingPunct="1">
              <a:spcBef>
                <a:spcPct val="0"/>
              </a:spcBef>
              <a:buFontTx/>
              <a:buChar char="•"/>
            </a:pPr>
            <a:r>
              <a:rPr lang="en-US" dirty="0" smtClean="0"/>
              <a:t> Returning personal items to family members</a:t>
            </a:r>
          </a:p>
          <a:p>
            <a:pPr eaLnBrk="1" hangingPunct="1">
              <a:spcBef>
                <a:spcPct val="0"/>
              </a:spcBef>
              <a:buFontTx/>
              <a:buChar char="•"/>
            </a:pPr>
            <a:r>
              <a:rPr lang="en-US" dirty="0" smtClean="0"/>
              <a:t> Making final disposition decisions for the bodies</a:t>
            </a:r>
          </a:p>
          <a:p>
            <a:pPr eaLnBrk="1" hangingPunct="1">
              <a:spcBef>
                <a:spcPct val="0"/>
              </a:spcBef>
              <a:buFontTx/>
              <a:buChar char="•"/>
            </a:pPr>
            <a:r>
              <a:rPr lang="en-US" dirty="0" smtClean="0"/>
              <a:t> Determining and recording cause of death and the circumstances surrounding the death</a:t>
            </a:r>
          </a:p>
          <a:p>
            <a:pPr eaLnBrk="1" hangingPunct="1">
              <a:spcBef>
                <a:spcPct val="0"/>
              </a:spcBef>
              <a:buFontTx/>
              <a:buChar char="•"/>
            </a:pPr>
            <a:r>
              <a:rPr lang="en-US" dirty="0" smtClean="0"/>
              <a:t> Issuing death certificates</a:t>
            </a:r>
          </a:p>
          <a:p>
            <a:pPr eaLnBrk="1" hangingPunct="1">
              <a:spcBef>
                <a:spcPct val="0"/>
              </a:spcBef>
              <a:buFontTx/>
              <a:buChar char="•"/>
            </a:pPr>
            <a:endParaRPr lang="en-US" dirty="0" smtClean="0"/>
          </a:p>
          <a:p>
            <a:pPr eaLnBrk="1" hangingPunct="1">
              <a:spcBef>
                <a:spcPct val="0"/>
              </a:spcBef>
            </a:pPr>
            <a:r>
              <a:rPr lang="en-US" dirty="0" smtClean="0"/>
              <a:t>Mass casualties are often crime scenes, and avoiding disrupting the remains of the deceased or displacing their personal belongings or other important nearby items is key. </a:t>
            </a:r>
          </a:p>
          <a:p>
            <a:pPr eaLnBrk="1" hangingPunct="1">
              <a:spcBef>
                <a:spcPct val="0"/>
              </a:spcBef>
            </a:pPr>
            <a:endParaRPr lang="en-US" dirty="0" smtClean="0"/>
          </a:p>
        </p:txBody>
      </p:sp>
      <p:sp>
        <p:nvSpPr>
          <p:cNvPr id="9625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FBAD65A-4145-4A7B-B608-C13171ECCCDF}" type="slidenum">
              <a:rPr lang="en-US"/>
              <a:pPr fontAlgn="base">
                <a:spcBef>
                  <a:spcPct val="0"/>
                </a:spcBef>
                <a:spcAft>
                  <a:spcPct val="0"/>
                </a:spcAft>
                <a:defRPr/>
              </a:pPr>
              <a:t>29</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wrap="square" numCol="1" anchor="t" anchorCtr="0" compatLnSpc="1">
            <a:prstTxWarp prst="textNoShape">
              <a:avLst/>
            </a:prstTxWarp>
            <a:normAutofit/>
          </a:bodyPr>
          <a:lstStyle/>
          <a:p>
            <a:pPr marL="285750" indent="-285750" eaLnBrk="1" hangingPunct="1">
              <a:spcBef>
                <a:spcPct val="0"/>
              </a:spcBef>
              <a:buFontTx/>
              <a:buNone/>
            </a:pPr>
            <a:r>
              <a:rPr lang="en-US" dirty="0" smtClean="0"/>
              <a:t>At a disaster scene, adherence to established health practices and professional conduct is paramount. </a:t>
            </a:r>
          </a:p>
          <a:p>
            <a:pPr marL="285750" indent="-285750" eaLnBrk="1" hangingPunct="1">
              <a:spcBef>
                <a:spcPct val="0"/>
              </a:spcBef>
              <a:buFontTx/>
              <a:buNone/>
            </a:pPr>
            <a:endParaRPr lang="en-US" dirty="0" smtClean="0"/>
          </a:p>
          <a:p>
            <a:pPr marL="285750" indent="-285750" eaLnBrk="1" hangingPunct="1">
              <a:spcBef>
                <a:spcPct val="0"/>
              </a:spcBef>
              <a:buFontTx/>
              <a:buNone/>
            </a:pPr>
            <a:r>
              <a:rPr lang="en-US" dirty="0" smtClean="0"/>
              <a:t>Clinical decision making must always be guided by defined—hence defensible—practices that are based both in science and in customary acts.</a:t>
            </a:r>
          </a:p>
          <a:p>
            <a:pPr marL="285750" indent="-285750" eaLnBrk="1" hangingPunct="1">
              <a:spcBef>
                <a:spcPct val="0"/>
              </a:spcBef>
              <a:buFontTx/>
              <a:buNone/>
            </a:pPr>
            <a:endParaRPr lang="en-US" dirty="0" smtClean="0"/>
          </a:p>
          <a:p>
            <a:pPr marL="285750" indent="-285750" eaLnBrk="1" hangingPunct="1">
              <a:spcBef>
                <a:spcPct val="0"/>
              </a:spcBef>
              <a:buFontTx/>
              <a:buNone/>
            </a:pPr>
            <a:r>
              <a:rPr lang="en-US" dirty="0" smtClean="0"/>
              <a:t>Professionalism:</a:t>
            </a:r>
          </a:p>
          <a:p>
            <a:pPr marL="285750" indent="-285750" eaLnBrk="1" hangingPunct="1">
              <a:spcBef>
                <a:spcPct val="0"/>
              </a:spcBef>
              <a:buFontTx/>
              <a:buNone/>
            </a:pPr>
            <a:endParaRPr lang="en-US" dirty="0" smtClean="0"/>
          </a:p>
          <a:p>
            <a:pPr marL="0" lvl="1" indent="-285750" eaLnBrk="1" hangingPunct="1">
              <a:spcBef>
                <a:spcPct val="0"/>
              </a:spcBef>
              <a:buFontTx/>
              <a:buChar char="•"/>
            </a:pPr>
            <a:r>
              <a:rPr lang="en-US" dirty="0" smtClean="0"/>
              <a:t>Following incident command policies on:</a:t>
            </a:r>
          </a:p>
          <a:p>
            <a:pPr marL="1200150" lvl="2" indent="-285750" eaLnBrk="1" hangingPunct="1">
              <a:spcBef>
                <a:spcPct val="0"/>
              </a:spcBef>
              <a:buFont typeface="Wingdings" pitchFamily="2" charset="2"/>
              <a:buChar char="q"/>
            </a:pPr>
            <a:r>
              <a:rPr lang="en-US" dirty="0" smtClean="0"/>
              <a:t>Privacy and confidentiality</a:t>
            </a:r>
          </a:p>
          <a:p>
            <a:pPr marL="1200150" lvl="2" indent="-285750" eaLnBrk="1" hangingPunct="1">
              <a:spcBef>
                <a:spcPct val="0"/>
              </a:spcBef>
              <a:buFont typeface="Wingdings" pitchFamily="2" charset="2"/>
              <a:buChar char="q"/>
            </a:pPr>
            <a:r>
              <a:rPr lang="en-US" dirty="0" smtClean="0"/>
              <a:t>Maintaining safety and security</a:t>
            </a:r>
          </a:p>
          <a:p>
            <a:pPr marL="1200150" lvl="2" indent="-285750" eaLnBrk="1" hangingPunct="1">
              <a:spcBef>
                <a:spcPct val="0"/>
              </a:spcBef>
              <a:buFont typeface="Wingdings" pitchFamily="2" charset="2"/>
              <a:buChar char="q"/>
            </a:pPr>
            <a:r>
              <a:rPr lang="en-US" dirty="0" smtClean="0"/>
              <a:t>Cultural and ethical issues</a:t>
            </a:r>
          </a:p>
          <a:p>
            <a:pPr marL="1200150" lvl="2" indent="-285750" eaLnBrk="1" hangingPunct="1">
              <a:spcBef>
                <a:spcPct val="0"/>
              </a:spcBef>
              <a:buFont typeface="Wingdings" pitchFamily="2" charset="2"/>
              <a:buChar char="q"/>
            </a:pPr>
            <a:r>
              <a:rPr lang="en-US" dirty="0" smtClean="0"/>
              <a:t>Separation of sexes</a:t>
            </a:r>
          </a:p>
          <a:p>
            <a:pPr marL="0" indent="-285750" eaLnBrk="1" hangingPunct="1">
              <a:spcBef>
                <a:spcPct val="0"/>
              </a:spcBef>
              <a:buFont typeface="Arial" pitchFamily="34" charset="0"/>
              <a:buChar char="•"/>
            </a:pPr>
            <a:r>
              <a:rPr lang="en-US" dirty="0" smtClean="0"/>
              <a:t>Challenging ethical dilemmas will be encountered when authorities make decisions for the distribution of scarce resources and for access to limited health care services</a:t>
            </a:r>
          </a:p>
          <a:p>
            <a:pPr marL="0" indent="-285750" eaLnBrk="1" hangingPunct="1">
              <a:spcBef>
                <a:spcPct val="0"/>
              </a:spcBef>
              <a:buFont typeface="Arial" pitchFamily="34" charset="0"/>
              <a:buChar char="•"/>
            </a:pPr>
            <a:r>
              <a:rPr lang="en-US" dirty="0" smtClean="0"/>
              <a:t>Difficult decision making is best left to a group process through seeking peer consensus whenever feasible</a:t>
            </a:r>
          </a:p>
          <a:p>
            <a:pPr marL="285750" indent="-285750" eaLnBrk="1" hangingPunct="1">
              <a:spcBef>
                <a:spcPct val="0"/>
              </a:spcBef>
            </a:pPr>
            <a:endParaRPr lang="en-US" dirty="0" smtClean="0"/>
          </a:p>
        </p:txBody>
      </p:sp>
      <p:sp>
        <p:nvSpPr>
          <p:cNvPr id="10035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1BC5BB7-1BC7-45ED-959A-D59DA6F3E9C2}" type="slidenum">
              <a:rPr lang="en-US"/>
              <a:pPr fontAlgn="base">
                <a:spcBef>
                  <a:spcPct val="0"/>
                </a:spcBef>
                <a:spcAft>
                  <a:spcPct val="0"/>
                </a:spcAft>
                <a:defRPr/>
              </a:pPr>
              <a:t>30</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wrap="square" numCol="1" anchor="t" anchorCtr="0" compatLnSpc="1">
            <a:prstTxWarp prst="textNoShape">
              <a:avLst/>
            </a:prstTxWarp>
            <a:normAutofit/>
          </a:bodyPr>
          <a:lstStyle/>
          <a:p>
            <a:pPr marL="0" indent="-285750" eaLnBrk="1" hangingPunct="1">
              <a:spcBef>
                <a:spcPct val="0"/>
              </a:spcBef>
              <a:buFontTx/>
              <a:buNone/>
            </a:pPr>
            <a:r>
              <a:rPr lang="en-US" i="0" dirty="0" smtClean="0"/>
              <a:t>A mass casualty or mass fatality event occurs when the number of victims overwhelms the resources available to care for them.</a:t>
            </a:r>
          </a:p>
          <a:p>
            <a:pPr marL="0" indent="-285750" eaLnBrk="1" hangingPunct="1">
              <a:spcBef>
                <a:spcPct val="0"/>
              </a:spcBef>
              <a:buFontTx/>
              <a:buNone/>
            </a:pPr>
            <a:endParaRPr lang="en-US" i="0" dirty="0" smtClean="0"/>
          </a:p>
          <a:p>
            <a:pPr marL="0" indent="-285750" eaLnBrk="1" hangingPunct="1">
              <a:spcBef>
                <a:spcPct val="0"/>
              </a:spcBef>
              <a:buFontTx/>
              <a:buNone/>
            </a:pPr>
            <a:r>
              <a:rPr lang="en-US" i="0" dirty="0" smtClean="0"/>
              <a:t>The initial goal of mass casualty triage is to sort and assess casualties to identify those with life-threatening injuries and initiate lifesaving treatment as soon as feasible.</a:t>
            </a:r>
          </a:p>
          <a:p>
            <a:pPr marL="0" indent="-285750" eaLnBrk="1" hangingPunct="1">
              <a:spcBef>
                <a:spcPct val="0"/>
              </a:spcBef>
              <a:buFontTx/>
              <a:buNone/>
            </a:pPr>
            <a:endParaRPr lang="en-US" i="0" dirty="0" smtClean="0"/>
          </a:p>
          <a:p>
            <a:pPr marL="0" indent="-285750" eaLnBrk="1" hangingPunct="1">
              <a:spcBef>
                <a:spcPct val="0"/>
              </a:spcBef>
              <a:buFontTx/>
              <a:buNone/>
            </a:pPr>
            <a:r>
              <a:rPr lang="en-US" i="0" dirty="0" smtClean="0"/>
              <a:t>Primary and secondary assessment, ideally performed once the casualty has been evacuated from the scene, following mass casualty triage.</a:t>
            </a:r>
          </a:p>
          <a:p>
            <a:pPr marL="0" indent="-285750" eaLnBrk="1" hangingPunct="1">
              <a:spcBef>
                <a:spcPct val="0"/>
              </a:spcBef>
              <a:buFontTx/>
              <a:buNone/>
            </a:pPr>
            <a:endParaRPr lang="en-US" i="0" dirty="0" smtClean="0"/>
          </a:p>
          <a:p>
            <a:pPr marL="0" indent="-285750" eaLnBrk="1" hangingPunct="1">
              <a:spcBef>
                <a:spcPct val="0"/>
              </a:spcBef>
              <a:buFontTx/>
              <a:buNone/>
            </a:pPr>
            <a:r>
              <a:rPr lang="en-US" i="0" dirty="0" smtClean="0"/>
              <a:t>Fatalities are an unfortunate reality of the mass casualty response. It is important that all potential responders understand the fundamentals of handling fatalities.</a:t>
            </a:r>
          </a:p>
          <a:p>
            <a:pPr marL="0" indent="-285750" eaLnBrk="1" hangingPunct="1">
              <a:spcBef>
                <a:spcPct val="0"/>
              </a:spcBef>
              <a:buFontTx/>
              <a:buNone/>
            </a:pPr>
            <a:endParaRPr lang="en-US" i="0" dirty="0" smtClean="0"/>
          </a:p>
          <a:p>
            <a:pPr marL="285750" indent="-285750" eaLnBrk="1" hangingPunct="1">
              <a:spcBef>
                <a:spcPct val="0"/>
              </a:spcBef>
            </a:pPr>
            <a:endParaRPr lang="en-US" dirty="0" smtClean="0"/>
          </a:p>
          <a:p>
            <a:pPr marL="285750" indent="-285750" eaLnBrk="1" hangingPunct="1">
              <a:spcBef>
                <a:spcPct val="0"/>
              </a:spcBef>
            </a:pPr>
            <a:endParaRPr lang="en-US" dirty="0" smtClean="0"/>
          </a:p>
        </p:txBody>
      </p:sp>
      <p:sp>
        <p:nvSpPr>
          <p:cNvPr id="10240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4493638-D1BA-4AC1-94A7-4B7DB98F2916}" type="slidenum">
              <a:rPr lang="en-US"/>
              <a:pPr fontAlgn="base">
                <a:spcBef>
                  <a:spcPct val="0"/>
                </a:spcBef>
                <a:spcAft>
                  <a:spcPct val="0"/>
                </a:spcAft>
                <a:defRPr/>
              </a:pPr>
              <a:t>31</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wrap="square" numCol="1" anchor="t" anchorCtr="0" compatLnSpc="1">
            <a:prstTxWarp prst="textNoShape">
              <a:avLst/>
            </a:prstTxWarp>
            <a:normAutofit/>
          </a:bodyPr>
          <a:lstStyle/>
          <a:p>
            <a:pPr marL="0" indent="-285750" eaLnBrk="1" hangingPunct="1">
              <a:spcBef>
                <a:spcPct val="0"/>
              </a:spcBef>
              <a:buFontTx/>
              <a:buNone/>
            </a:pPr>
            <a:r>
              <a:rPr lang="en-US" i="0" dirty="0" smtClean="0"/>
              <a:t>In day-to-day emergencies affecting limited numbers of patients, the objective is to do the greatest good for each individual patient.</a:t>
            </a:r>
          </a:p>
          <a:p>
            <a:pPr marL="0" indent="-285750" eaLnBrk="1" hangingPunct="1">
              <a:spcBef>
                <a:spcPct val="0"/>
              </a:spcBef>
              <a:buFontTx/>
              <a:buNone/>
            </a:pPr>
            <a:endParaRPr lang="en-US" i="0" dirty="0" smtClean="0"/>
          </a:p>
          <a:p>
            <a:pPr marL="0" indent="-285750" eaLnBrk="1" hangingPunct="1">
              <a:spcBef>
                <a:spcPct val="0"/>
              </a:spcBef>
              <a:buFontTx/>
              <a:buNone/>
            </a:pPr>
            <a:r>
              <a:rPr lang="en-US" i="0" dirty="0" smtClean="0"/>
              <a:t>In large-scale disasters or public health emergencies involving multiple casualties, the objective is to do the greatest good for the greatest number of possible survivors.</a:t>
            </a:r>
          </a:p>
          <a:p>
            <a:pPr marL="285750" indent="-285750" eaLnBrk="1" hangingPunct="1">
              <a:spcBef>
                <a:spcPct val="0"/>
              </a:spcBef>
            </a:pPr>
            <a:endParaRPr lang="en-US" i="1" dirty="0" smtClean="0"/>
          </a:p>
        </p:txBody>
      </p:sp>
      <p:sp>
        <p:nvSpPr>
          <p:cNvPr id="430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BA7950-0B3E-4EA9-9D5C-D66A1CD0FE64}" type="slidenum">
              <a:rPr lang="en-US"/>
              <a:pPr fontAlgn="base">
                <a:spcBef>
                  <a:spcPct val="0"/>
                </a:spcBef>
                <a:spcAft>
                  <a:spcPct val="0"/>
                </a:spcAft>
                <a:defRPr/>
              </a:pPr>
              <a:t>5</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wrap="square" numCol="1" anchor="t" anchorCtr="0" compatLnSpc="1">
            <a:prstTxWarp prst="textNoShape">
              <a:avLst/>
            </a:prstTxWarp>
            <a:normAutofit/>
          </a:bodyPr>
          <a:lstStyle/>
          <a:p>
            <a:pPr eaLnBrk="1" hangingPunct="1">
              <a:spcBef>
                <a:spcPct val="0"/>
              </a:spcBef>
            </a:pPr>
            <a:r>
              <a:rPr lang="en-US" i="0" dirty="0" smtClean="0"/>
              <a:t>The goal of mass casualty triage is to create a formal, reproducible process for sorting casualties, so that: (1) those who are treated first will be those among the most seriously ill or injured who have a reasonable possibility of survival and (2) those who are treated last have the least severe illnesses or injuries or are very unlikely to survive, while (3) those who require minimal or no treatment can be separated from the others, so that scarce medical resources can first be directed to those with the greatest needs.</a:t>
            </a:r>
          </a:p>
          <a:p>
            <a:pPr eaLnBrk="1" hangingPunct="1">
              <a:spcBef>
                <a:spcPct val="0"/>
              </a:spcBef>
            </a:pPr>
            <a:endParaRPr lang="en-US" dirty="0" smtClean="0"/>
          </a:p>
        </p:txBody>
      </p:sp>
      <p:sp>
        <p:nvSpPr>
          <p:cNvPr id="4505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24E7E72-0D0D-4729-989A-75A04A3817AD}" type="slidenum">
              <a:rPr lang="en-US"/>
              <a:pPr fontAlgn="base">
                <a:spcBef>
                  <a:spcPct val="0"/>
                </a:spcBef>
                <a:spcAft>
                  <a:spcPct val="0"/>
                </a:spcAft>
                <a:defRPr/>
              </a:pPr>
              <a:t>6</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wrap="square" numCol="1" anchor="t" anchorCtr="0" compatLnSpc="1">
            <a:prstTxWarp prst="textNoShape">
              <a:avLst/>
            </a:prstTxWarp>
            <a:normAutofit/>
          </a:bodyPr>
          <a:lstStyle/>
          <a:p>
            <a:pPr eaLnBrk="1" hangingPunct="1">
              <a:spcBef>
                <a:spcPct val="0"/>
              </a:spcBef>
            </a:pPr>
            <a:r>
              <a:rPr lang="en-US" dirty="0" smtClean="0"/>
              <a:t>Mass casualty triage is a systematic method for organizing casualties at the scene of a mass casualty event. Mass casualty triage decision making encompasses three important considerations when determining an ordered prioritization:</a:t>
            </a:r>
          </a:p>
          <a:p>
            <a:pPr eaLnBrk="1" hangingPunct="1">
              <a:spcBef>
                <a:spcPct val="0"/>
              </a:spcBef>
              <a:buFont typeface="Arial" pitchFamily="34" charset="0"/>
              <a:buChar char="•"/>
            </a:pPr>
            <a:endParaRPr lang="en-US" dirty="0" smtClean="0"/>
          </a:p>
          <a:p>
            <a:pPr eaLnBrk="1" hangingPunct="1">
              <a:spcBef>
                <a:spcPct val="0"/>
              </a:spcBef>
              <a:buFont typeface="Arial" pitchFamily="34" charset="0"/>
              <a:buChar char="•"/>
            </a:pPr>
            <a:r>
              <a:rPr lang="en-US" dirty="0" smtClean="0"/>
              <a:t> The presence of a life-threatening, limb-threatening, or vision-threatening condition</a:t>
            </a:r>
          </a:p>
          <a:p>
            <a:pPr eaLnBrk="1" hangingPunct="1">
              <a:spcBef>
                <a:spcPct val="0"/>
              </a:spcBef>
              <a:buFont typeface="Arial" pitchFamily="34" charset="0"/>
              <a:buChar char="•"/>
            </a:pPr>
            <a:r>
              <a:rPr lang="en-US" dirty="0" smtClean="0"/>
              <a:t> The immediately available lifesaving and similarly emergent medical and surgical interventions that can be delivered</a:t>
            </a:r>
          </a:p>
          <a:p>
            <a:pPr eaLnBrk="1" hangingPunct="1">
              <a:spcBef>
                <a:spcPct val="0"/>
              </a:spcBef>
              <a:buFont typeface="Arial" pitchFamily="34" charset="0"/>
              <a:buChar char="•"/>
            </a:pPr>
            <a:r>
              <a:rPr lang="en-US" dirty="0" smtClean="0"/>
              <a:t> The availability of transportation assets, including their capabilities and capacities, and their timely access to arrival at health care facilities</a:t>
            </a:r>
          </a:p>
          <a:p>
            <a:pPr eaLnBrk="1" hangingPunct="1">
              <a:spcBef>
                <a:spcPct val="0"/>
              </a:spcBef>
            </a:pPr>
            <a:endParaRPr lang="en-US" dirty="0" smtClean="0"/>
          </a:p>
          <a:p>
            <a:pPr eaLnBrk="1" hangingPunct="1">
              <a:spcBef>
                <a:spcPct val="0"/>
              </a:spcBef>
            </a:pPr>
            <a:endParaRPr lang="en-US" dirty="0" smtClean="0"/>
          </a:p>
        </p:txBody>
      </p:sp>
      <p:sp>
        <p:nvSpPr>
          <p:cNvPr id="4710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01F0490-D7BE-466E-B160-FAC9CC480DFA}" type="slidenum">
              <a:rPr lang="en-US"/>
              <a:pPr fontAlgn="base">
                <a:spcBef>
                  <a:spcPct val="0"/>
                </a:spcBef>
                <a:spcAft>
                  <a:spcPct val="0"/>
                </a:spcAft>
                <a:defRPr/>
              </a:pPr>
              <a:t>7</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p:cNvSpPr>
          <p:nvPr>
            <p:ph type="sldImg"/>
          </p:nvPr>
        </p:nvSpPr>
        <p:spPr bwMode="auto">
          <a:noFill/>
          <a:ln>
            <a:solidFill>
              <a:srgbClr val="000000"/>
            </a:solidFill>
            <a:miter lim="800000"/>
            <a:headEnd/>
            <a:tailEnd/>
          </a:ln>
        </p:spPr>
      </p:sp>
      <p:sp>
        <p:nvSpPr>
          <p:cNvPr id="501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z="1200" b="0" i="0" kern="1200" dirty="0" smtClean="0">
                <a:solidFill>
                  <a:schemeClr val="tx1"/>
                </a:solidFill>
                <a:latin typeface="+mn-lt"/>
                <a:ea typeface="+mn-ea"/>
                <a:cs typeface="+mn-cs"/>
              </a:rPr>
              <a:t>This slide lists in alphabetical order several of the most commonly used triage systems. The strengths and weaknesses of each are beyond the scope of this discussion, but highlights can be reviewed within the </a:t>
            </a:r>
            <a:r>
              <a:rPr lang="en-US" sz="1200" b="0" i="1" kern="1200" dirty="0" smtClean="0">
                <a:solidFill>
                  <a:schemeClr val="tx1"/>
                </a:solidFill>
                <a:latin typeface="+mn-lt"/>
                <a:ea typeface="+mn-ea"/>
                <a:cs typeface="+mn-cs"/>
              </a:rPr>
              <a:t>BDLS 3.0 Course Manual</a:t>
            </a:r>
            <a:r>
              <a:rPr lang="en-US" sz="1200" b="0" i="0" kern="1200" dirty="0" smtClean="0">
                <a:solidFill>
                  <a:schemeClr val="tx1"/>
                </a:solidFill>
                <a:latin typeface="+mn-lt"/>
                <a:ea typeface="+mn-ea"/>
                <a:cs typeface="+mn-cs"/>
              </a:rPr>
              <a:t>. </a:t>
            </a:r>
          </a:p>
          <a:p>
            <a:pPr eaLnBrk="1" hangingPunct="1">
              <a:spcBef>
                <a:spcPct val="0"/>
              </a:spcBef>
            </a:pPr>
            <a:r>
              <a:rPr lang="en-US" dirty="0" smtClean="0"/>
              <a:t> NDLS teaches the SALT triage system,</a:t>
            </a:r>
            <a:r>
              <a:rPr lang="en-US" baseline="0" dirty="0" smtClean="0"/>
              <a:t> which we will review today.</a:t>
            </a:r>
          </a:p>
          <a:p>
            <a:pPr eaLnBrk="1" hangingPunct="1">
              <a:spcBef>
                <a:spcPct val="0"/>
              </a:spcBef>
            </a:pPr>
            <a:endParaRPr lang="en-US" dirty="0" smtClean="0"/>
          </a:p>
          <a:p>
            <a:pPr eaLnBrk="1" hangingPunct="1">
              <a:spcBef>
                <a:spcPct val="0"/>
              </a:spcBef>
            </a:pPr>
            <a:r>
              <a:rPr lang="en-US" dirty="0" smtClean="0"/>
              <a:t>IMAGE -- New Orleans, LA, September 3, 2005: A member of Texas Disaster Medical Assistance Team 4, assigned to evacuee escort duty at the helicopter landing site, helps a rescued woman to a place on one of the many baggage wagons used to transport them from landing site to triage area inside the New Orleans Airport. Hurricane Katrina left hundreds of thousands of city residents homeless. New Orleans continues to be evacuated as the city works to remove the flood waters brought by hurricane Katrina. Win Henderson/FEMA. </a:t>
            </a:r>
          </a:p>
        </p:txBody>
      </p:sp>
      <p:sp>
        <p:nvSpPr>
          <p:cNvPr id="5017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980DA94-9B0B-4A99-ADAC-8C2005EFC6E9}" type="slidenum">
              <a:rPr lang="en-US"/>
              <a:pPr fontAlgn="base">
                <a:spcBef>
                  <a:spcPct val="0"/>
                </a:spcBef>
                <a:spcAft>
                  <a:spcPct val="0"/>
                </a:spcAft>
                <a:defRPr/>
              </a:pPr>
              <a:t>8</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wrap="square" numCol="1" anchor="t" anchorCtr="0" compatLnSpc="1">
            <a:prstTxWarp prst="textNoShape">
              <a:avLst/>
            </a:prstTxWarp>
            <a:normAutofit/>
          </a:bodyPr>
          <a:lstStyle/>
          <a:p>
            <a:pPr marL="0" indent="-285750" eaLnBrk="1" hangingPunct="1">
              <a:spcBef>
                <a:spcPct val="0"/>
              </a:spcBef>
              <a:buFontTx/>
              <a:buNone/>
            </a:pPr>
            <a:r>
              <a:rPr lang="en-US" dirty="0" smtClean="0"/>
              <a:t>In the United States,</a:t>
            </a:r>
            <a:r>
              <a:rPr lang="en-US" baseline="0" dirty="0" smtClean="0"/>
              <a:t> </a:t>
            </a:r>
            <a:r>
              <a:rPr lang="en-US" dirty="0" smtClean="0"/>
              <a:t>there has been a lack of national standardization in mass casualty triage. </a:t>
            </a:r>
          </a:p>
          <a:p>
            <a:pPr marL="285750" marR="0" indent="-285750" algn="l" defTabSz="914400" rtl="0" eaLnBrk="1" fontAlgn="auto" latinLnBrk="0" hangingPunct="1">
              <a:lnSpc>
                <a:spcPct val="100000"/>
              </a:lnSpc>
              <a:spcBef>
                <a:spcPct val="0"/>
              </a:spcBef>
              <a:spcAft>
                <a:spcPts val="0"/>
              </a:spcAft>
              <a:buClrTx/>
              <a:buSzTx/>
              <a:buFontTx/>
              <a:buNone/>
              <a:tabLst/>
              <a:defRPr/>
            </a:pPr>
            <a:r>
              <a:rPr lang="en-US" dirty="0" smtClean="0"/>
              <a:t>The</a:t>
            </a:r>
            <a:r>
              <a:rPr lang="en-US" baseline="0" dirty="0" smtClean="0"/>
              <a:t> Federal interagency Committee on EMS has recommend more standardization across agencies to improve interoperability.  They are currently implementing the Model Uniform Core Criteria as the national standard for Mass </a:t>
            </a:r>
            <a:r>
              <a:rPr lang="en-US" baseline="0" dirty="0" err="1" smtClean="0"/>
              <a:t>Casulaty</a:t>
            </a:r>
            <a:r>
              <a:rPr lang="en-US" baseline="0" dirty="0" smtClean="0"/>
              <a:t> Triage.  Salt </a:t>
            </a:r>
            <a:r>
              <a:rPr lang="en-US" baseline="0" dirty="0" err="1" smtClean="0"/>
              <a:t>Traige</a:t>
            </a:r>
            <a:r>
              <a:rPr lang="en-US" baseline="0" dirty="0" smtClean="0"/>
              <a:t> which we will review is compliant with the MUCC criteria.  You</a:t>
            </a:r>
            <a:r>
              <a:rPr lang="en-US" sz="1200" dirty="0" smtClean="0">
                <a:cs typeface="Helvetica"/>
              </a:rPr>
              <a:t>r agency should use a MUCC compliant triage system which will be interoperable with SALT</a:t>
            </a:r>
            <a:endParaRPr lang="en-US" dirty="0" smtClean="0">
              <a:cs typeface="Helvetica"/>
            </a:endParaRPr>
          </a:p>
          <a:p>
            <a:pPr marL="285750" indent="-285750" eaLnBrk="1" hangingPunct="1">
              <a:spcBef>
                <a:spcPct val="0"/>
              </a:spcBef>
            </a:pPr>
            <a:endParaRPr lang="en-US" dirty="0" smtClean="0"/>
          </a:p>
          <a:p>
            <a:pPr marL="285750" indent="-285750" eaLnBrk="1" hangingPunct="1">
              <a:spcBef>
                <a:spcPct val="0"/>
              </a:spcBef>
            </a:pPr>
            <a:r>
              <a:rPr lang="en-US" dirty="0" smtClean="0"/>
              <a:t>IMAGE -- New Orleans, LA, September 2, 2005: Members of the Louisiana National Guard and the Dallas, TX, Disaster Medical Assistance Team ferry litter-borne evacuees from a truck for transport to a triage area inside the New Orleans Airport. Thousands of rescued residents stranded by Hurricane Katrina are being evacuated to cities around the nation. New Orleans is being evacuated due to flooding caused by hurricane Katrina. Win Henderson/FEMA. </a:t>
            </a:r>
          </a:p>
        </p:txBody>
      </p:sp>
      <p:sp>
        <p:nvSpPr>
          <p:cNvPr id="5222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79660D0-DB59-4643-8187-E6F9DC9209F5}" type="slidenum">
              <a:rPr lang="en-US"/>
              <a:pPr fontAlgn="base">
                <a:spcBef>
                  <a:spcPct val="0"/>
                </a:spcBef>
                <a:spcAft>
                  <a:spcPct val="0"/>
                </a:spcAft>
                <a:defRPr/>
              </a:pPr>
              <a:t>9</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wrap="square" numCol="1" anchor="t" anchorCtr="0" compatLnSpc="1">
            <a:prstTxWarp prst="textNoShape">
              <a:avLst/>
            </a:prstTxWarp>
            <a:normAutofit/>
          </a:bodyPr>
          <a:lstStyle/>
          <a:p>
            <a:pPr eaLnBrk="1" hangingPunct="1">
              <a:spcBef>
                <a:spcPct val="0"/>
              </a:spcBef>
            </a:pPr>
            <a:r>
              <a:rPr lang="en-US" dirty="0" smtClean="0"/>
              <a:t>The SALT triage methodology is a national consensus-based mass casualty triage model that was developed by using the best scientific evidence available. It is simple to use and easy to remember. </a:t>
            </a:r>
          </a:p>
          <a:p>
            <a:pPr eaLnBrk="1" hangingPunct="1">
              <a:spcBef>
                <a:spcPct val="0"/>
              </a:spcBef>
            </a:pPr>
            <a:endParaRPr lang="en-US" dirty="0" smtClean="0"/>
          </a:p>
          <a:p>
            <a:pPr eaLnBrk="1" hangingPunct="1">
              <a:spcBef>
                <a:spcPct val="0"/>
              </a:spcBef>
            </a:pPr>
            <a:r>
              <a:rPr lang="en-US" dirty="0" smtClean="0"/>
              <a:t>SALT instructs providers to globally:</a:t>
            </a:r>
          </a:p>
          <a:p>
            <a:pPr eaLnBrk="1" hangingPunct="1">
              <a:spcBef>
                <a:spcPct val="0"/>
              </a:spcBef>
            </a:pPr>
            <a:endParaRPr lang="en-US" dirty="0" smtClean="0"/>
          </a:p>
          <a:p>
            <a:pPr eaLnBrk="1" hangingPunct="1">
              <a:spcBef>
                <a:spcPct val="0"/>
              </a:spcBef>
              <a:buFontTx/>
              <a:buChar char="•"/>
            </a:pPr>
            <a:r>
              <a:rPr lang="en-US" b="1" i="1" dirty="0" smtClean="0"/>
              <a:t> S</a:t>
            </a:r>
            <a:r>
              <a:rPr lang="en-US" i="1" dirty="0" smtClean="0"/>
              <a:t>ort </a:t>
            </a:r>
            <a:r>
              <a:rPr lang="en-US" dirty="0" smtClean="0"/>
              <a:t>casualties into priority tiers by their ability to follow simple commands, then to individually </a:t>
            </a:r>
          </a:p>
          <a:p>
            <a:pPr eaLnBrk="1" hangingPunct="1">
              <a:spcBef>
                <a:spcPct val="0"/>
              </a:spcBef>
              <a:buFontTx/>
              <a:buChar char="•"/>
            </a:pPr>
            <a:r>
              <a:rPr lang="en-US" b="1" i="1" dirty="0" smtClean="0"/>
              <a:t> A</a:t>
            </a:r>
            <a:r>
              <a:rPr lang="en-US" i="1" dirty="0" smtClean="0"/>
              <a:t>ssess </a:t>
            </a:r>
            <a:r>
              <a:rPr lang="en-US" dirty="0" smtClean="0"/>
              <a:t>casualties within each tier, while applying </a:t>
            </a:r>
          </a:p>
          <a:p>
            <a:pPr eaLnBrk="1" hangingPunct="1">
              <a:spcBef>
                <a:spcPct val="0"/>
              </a:spcBef>
              <a:buFontTx/>
              <a:buChar char="•"/>
            </a:pPr>
            <a:r>
              <a:rPr lang="en-US" i="1" dirty="0" smtClean="0"/>
              <a:t> </a:t>
            </a:r>
            <a:r>
              <a:rPr lang="en-US" b="1" i="1" dirty="0" smtClean="0"/>
              <a:t>L</a:t>
            </a:r>
            <a:r>
              <a:rPr lang="en-US" b="0" i="1" dirty="0" smtClean="0"/>
              <a:t>if</a:t>
            </a:r>
            <a:r>
              <a:rPr lang="en-US" i="1" dirty="0" smtClean="0"/>
              <a:t>esaving interventions </a:t>
            </a:r>
            <a:r>
              <a:rPr lang="en-US" dirty="0" smtClean="0"/>
              <a:t>and assigning priority for </a:t>
            </a:r>
          </a:p>
          <a:p>
            <a:pPr eaLnBrk="1" hangingPunct="1">
              <a:spcBef>
                <a:spcPct val="0"/>
              </a:spcBef>
              <a:buFontTx/>
              <a:buChar char="•"/>
            </a:pPr>
            <a:r>
              <a:rPr lang="en-US" b="1" i="1" dirty="0" smtClean="0"/>
              <a:t>T</a:t>
            </a:r>
            <a:r>
              <a:rPr lang="en-US" i="1" dirty="0" smtClean="0"/>
              <a:t>reatment and/or transport</a:t>
            </a:r>
            <a:endParaRPr lang="en-US" dirty="0" smtClean="0"/>
          </a:p>
          <a:p>
            <a:pPr eaLnBrk="1" hangingPunct="1">
              <a:spcBef>
                <a:spcPct val="0"/>
              </a:spcBef>
              <a:buFontTx/>
              <a:buChar char="•"/>
            </a:pPr>
            <a:endParaRPr lang="en-US" dirty="0" smtClean="0"/>
          </a:p>
          <a:p>
            <a:pPr eaLnBrk="1" hangingPunct="1">
              <a:spcBef>
                <a:spcPct val="0"/>
              </a:spcBef>
            </a:pPr>
            <a:r>
              <a:rPr lang="en-US" dirty="0" smtClean="0"/>
              <a:t>SALT is fully compliant with the Model Uniform Core Criteria for Mass Casualty Triage that recently were identified to ensure interoperability and standardization when responding to mass casualty events.</a:t>
            </a:r>
          </a:p>
          <a:p>
            <a:pPr eaLnBrk="1" hangingPunct="1">
              <a:spcBef>
                <a:spcPct val="0"/>
              </a:spcBef>
            </a:pPr>
            <a:endParaRPr lang="en-US" dirty="0" smtClean="0"/>
          </a:p>
          <a:p>
            <a:pPr eaLnBrk="1" hangingPunct="1">
              <a:spcBef>
                <a:spcPct val="0"/>
              </a:spcBef>
            </a:pPr>
            <a:endParaRPr lang="en-US" dirty="0" smtClean="0"/>
          </a:p>
        </p:txBody>
      </p:sp>
      <p:sp>
        <p:nvSpPr>
          <p:cNvPr id="5427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F9CB1C0-94DD-4384-8A66-CAF5CD610A6A}" type="slidenum">
              <a:rPr lang="en-US"/>
              <a:pPr fontAlgn="base">
                <a:spcBef>
                  <a:spcPct val="0"/>
                </a:spcBef>
                <a:spcAft>
                  <a:spcPct val="0"/>
                </a:spcAft>
                <a:defRPr/>
              </a:pPr>
              <a:t>10</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Image Placeholder 1"/>
          <p:cNvSpPr>
            <a:spLocks noGrp="1" noRot="1" noChangeAspect="1"/>
          </p:cNvSpPr>
          <p:nvPr>
            <p:ph type="sldImg"/>
          </p:nvPr>
        </p:nvSpPr>
        <p:spPr bwMode="auto">
          <a:noFill/>
          <a:ln>
            <a:solidFill>
              <a:srgbClr val="000000"/>
            </a:solidFill>
            <a:miter lim="800000"/>
            <a:headEnd/>
            <a:tailEnd/>
          </a:ln>
        </p:spPr>
      </p:sp>
      <p:sp>
        <p:nvSpPr>
          <p:cNvPr id="583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This is an overview of the SALT Mass Casualty Triage methodologies. For now the key is to recognize that there are two steps.  </a:t>
            </a:r>
          </a:p>
          <a:p>
            <a:pPr eaLnBrk="1" hangingPunct="1">
              <a:spcBef>
                <a:spcPct val="0"/>
              </a:spcBef>
            </a:pPr>
            <a:endParaRPr lang="en-US" dirty="0" smtClean="0"/>
          </a:p>
          <a:p>
            <a:pPr eaLnBrk="1" hangingPunct="1">
              <a:spcBef>
                <a:spcPct val="0"/>
              </a:spcBef>
            </a:pPr>
            <a:r>
              <a:rPr lang="en-US" dirty="0" smtClean="0"/>
              <a:t>Step 1 is global sorting</a:t>
            </a:r>
          </a:p>
          <a:p>
            <a:pPr eaLnBrk="1" hangingPunct="1">
              <a:spcBef>
                <a:spcPct val="0"/>
              </a:spcBef>
            </a:pPr>
            <a:r>
              <a:rPr lang="en-US" dirty="0" smtClean="0"/>
              <a:t>Step 2 is individual assessment</a:t>
            </a:r>
          </a:p>
        </p:txBody>
      </p:sp>
      <p:sp>
        <p:nvSpPr>
          <p:cNvPr id="5837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DFDE73C-B959-4E96-9BFE-117CCCE90DFE}" type="slidenum">
              <a:rPr lang="en-US"/>
              <a:pPr fontAlgn="base">
                <a:spcBef>
                  <a:spcPct val="0"/>
                </a:spcBef>
                <a:spcAft>
                  <a:spcPct val="0"/>
                </a:spcAft>
                <a:defRPr/>
              </a:pPr>
              <a:t>11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2" name="TextBox 1"/>
          <p:cNvSpPr txBox="1"/>
          <p:nvPr userDrawn="1"/>
        </p:nvSpPr>
        <p:spPr>
          <a:xfrm>
            <a:off x="6022542" y="6220779"/>
            <a:ext cx="2647666" cy="461665"/>
          </a:xfrm>
          <a:prstGeom prst="rect">
            <a:avLst/>
          </a:prstGeom>
          <a:noFill/>
        </p:spPr>
        <p:txBody>
          <a:bodyPr wrap="square" rtlCol="0">
            <a:spAutoFit/>
          </a:bodyPr>
          <a:lstStyle/>
          <a:p>
            <a:pPr algn="ctr"/>
            <a:r>
              <a:rPr lang="en-US" sz="2400" b="1" dirty="0" smtClean="0">
                <a:solidFill>
                  <a:schemeClr val="bg1"/>
                </a:solidFill>
              </a:rPr>
              <a:t>BDLS® v.3.2</a:t>
            </a:r>
            <a:endParaRPr lang="en-US" sz="2400" b="1" dirty="0">
              <a:solidFill>
                <a:schemeClr val="bg1"/>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chemeClr val="accent6">
                    <a:lumMod val="50000"/>
                  </a:schemeClr>
                </a:solidFill>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marL="463550" indent="-463550">
              <a:lnSpc>
                <a:spcPct val="114000"/>
              </a:lnSpc>
              <a:spcBef>
                <a:spcPts val="1200"/>
              </a:spcBef>
              <a:buSzPct val="85000"/>
              <a:buFont typeface="Wingdings" pitchFamily="2" charset="2"/>
              <a:buChar char="§"/>
              <a:defRPr sz="2400">
                <a:latin typeface="+mn-lt"/>
                <a:cs typeface="Bernard MT Condensed"/>
              </a:defRPr>
            </a:lvl1pPr>
            <a:lvl2pPr marL="914400" indent="-457200">
              <a:lnSpc>
                <a:spcPct val="114000"/>
              </a:lnSpc>
              <a:spcBef>
                <a:spcPts val="1200"/>
              </a:spcBef>
              <a:defRPr sz="2400">
                <a:latin typeface="+mn-lt"/>
                <a:cs typeface="Bernard MT Condensed"/>
              </a:defRPr>
            </a:lvl2pPr>
            <a:lvl3pPr>
              <a:defRPr>
                <a:latin typeface="+mn-lt"/>
                <a:cs typeface="Bernard MT Condensed"/>
              </a:defRPr>
            </a:lvl3pPr>
            <a:lvl4pPr>
              <a:defRPr>
                <a:latin typeface="+mn-lt"/>
                <a:cs typeface="Bernard MT Condensed"/>
              </a:defRPr>
            </a:lvl4pPr>
            <a:lvl5pPr>
              <a:defRPr>
                <a:latin typeface="+mn-lt"/>
                <a:cs typeface="Bernard MT Condensed"/>
              </a:defRPr>
            </a:lvl5pPr>
          </a:lstStyle>
          <a:p>
            <a:pPr lvl="0"/>
            <a:r>
              <a:rPr lang="en-US" dirty="0" smtClean="0"/>
              <a:t>Click to edit Master text styles</a:t>
            </a:r>
          </a:p>
          <a:p>
            <a:pPr lvl="1"/>
            <a:r>
              <a:rPr lang="en-US" dirty="0" smtClean="0"/>
              <a:t>Second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22D55BEC-AE8A-4644-991E-E2DBF6C548B6}" type="datetimeFigureOut">
              <a:rPr lang="en-US"/>
              <a:pPr>
                <a:defRPr/>
              </a:pPr>
              <a:t>4/5/2017</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AEB9DE18-1EC6-495D-998F-DF21536EB0FA}"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6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atin typeface="+mj-lt"/>
              </a:defRPr>
            </a:lvl1pPr>
          </a:lstStyle>
          <a:p>
            <a:r>
              <a:rPr lang="en-US" dirty="0" smtClean="0"/>
              <a:t>Click to edit Master title style</a:t>
            </a:r>
            <a:endParaRPr lang="en-US" dirty="0"/>
          </a:p>
        </p:txBody>
      </p:sp>
      <p:sp>
        <p:nvSpPr>
          <p:cNvPr id="4" name="Text Placeholder 3"/>
          <p:cNvSpPr>
            <a:spLocks noGrp="1"/>
          </p:cNvSpPr>
          <p:nvPr>
            <p:ph type="body" sz="quarter" idx="10"/>
          </p:nvPr>
        </p:nvSpPr>
        <p:spPr>
          <a:xfrm>
            <a:off x="714374" y="1866899"/>
            <a:ext cx="7972425" cy="3579743"/>
          </a:xfrm>
        </p:spPr>
        <p:txBody>
          <a:bodyPr/>
          <a:lstStyle/>
          <a:p>
            <a:pPr lvl="0"/>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6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Text Placeholder 3"/>
          <p:cNvSpPr>
            <a:spLocks noGrp="1"/>
          </p:cNvSpPr>
          <p:nvPr>
            <p:ph type="body" sz="quarter" idx="10"/>
          </p:nvPr>
        </p:nvSpPr>
        <p:spPr>
          <a:xfrm>
            <a:off x="714375" y="1866900"/>
            <a:ext cx="9144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BDLSpptBkgrd_noLogo-3.png"/>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Box 4"/>
          <p:cNvSpPr txBox="1"/>
          <p:nvPr userDrawn="1"/>
        </p:nvSpPr>
        <p:spPr>
          <a:xfrm>
            <a:off x="-41996" y="6295152"/>
            <a:ext cx="4077477" cy="215444"/>
          </a:xfrm>
          <a:prstGeom prst="rect">
            <a:avLst/>
          </a:prstGeom>
          <a:noFill/>
        </p:spPr>
        <p:txBody>
          <a:bodyPr wrap="square" rtlCol="0">
            <a:spAutoFit/>
          </a:bodyPr>
          <a:lstStyle/>
          <a:p>
            <a:pPr algn="ctr"/>
            <a:r>
              <a:rPr lang="en-US" sz="800" dirty="0" smtClean="0"/>
              <a:t>©  2015 National Disaster</a:t>
            </a:r>
            <a:r>
              <a:rPr lang="en-US" sz="800" baseline="0" dirty="0" smtClean="0"/>
              <a:t> Life Support Foundation, Inc. All rights reserved.</a:t>
            </a:r>
            <a:endParaRPr lang="en-US" sz="800" dirty="0"/>
          </a:p>
        </p:txBody>
      </p:sp>
      <p:sp>
        <p:nvSpPr>
          <p:cNvPr id="6" name="TextBox 5"/>
          <p:cNvSpPr txBox="1"/>
          <p:nvPr userDrawn="1"/>
        </p:nvSpPr>
        <p:spPr>
          <a:xfrm>
            <a:off x="6022542" y="6220779"/>
            <a:ext cx="2647666" cy="461665"/>
          </a:xfrm>
          <a:prstGeom prst="rect">
            <a:avLst/>
          </a:prstGeom>
          <a:noFill/>
        </p:spPr>
        <p:txBody>
          <a:bodyPr wrap="square" rtlCol="0">
            <a:spAutoFit/>
          </a:bodyPr>
          <a:lstStyle/>
          <a:p>
            <a:pPr algn="ctr"/>
            <a:r>
              <a:rPr lang="en-US" sz="2400" b="1" dirty="0" smtClean="0">
                <a:solidFill>
                  <a:schemeClr val="bg1"/>
                </a:solidFill>
              </a:rPr>
              <a:t>BDLS® v.3.2</a:t>
            </a:r>
            <a:endParaRPr lang="en-US" sz="2400" b="1"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Lst>
  <p:txStyles>
    <p:titleStyle>
      <a:lvl1pPr algn="l" defTabSz="457200" rtl="0" eaLnBrk="1" latinLnBrk="0" hangingPunct="1">
        <a:spcBef>
          <a:spcPct val="0"/>
        </a:spcBef>
        <a:buNone/>
        <a:defRPr sz="4400" b="1" i="0" kern="1200">
          <a:solidFill>
            <a:schemeClr val="tx1"/>
          </a:solidFill>
          <a:latin typeface="Helvetica"/>
          <a:ea typeface="+mj-ea"/>
          <a:cs typeface="Helvetica"/>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Helvetica"/>
          <a:ea typeface="+mn-ea"/>
          <a:cs typeface="Helvetica"/>
        </a:defRPr>
      </a:lvl1pPr>
      <a:lvl2pPr marL="742950" indent="-285750" algn="l" defTabSz="457200" rtl="0" eaLnBrk="1" latinLnBrk="0" hangingPunct="1">
        <a:spcBef>
          <a:spcPct val="20000"/>
        </a:spcBef>
        <a:buFont typeface="Arial"/>
        <a:buChar char="–"/>
        <a:defRPr sz="2800" kern="1200">
          <a:solidFill>
            <a:schemeClr val="tx1"/>
          </a:solidFill>
          <a:latin typeface="Helvetica"/>
          <a:ea typeface="+mn-ea"/>
          <a:cs typeface="Helvetica"/>
        </a:defRPr>
      </a:lvl2pPr>
      <a:lvl3pPr marL="1143000" indent="-228600" algn="l" defTabSz="457200" rtl="0" eaLnBrk="1" latinLnBrk="0" hangingPunct="1">
        <a:spcBef>
          <a:spcPct val="20000"/>
        </a:spcBef>
        <a:buFont typeface="Arial"/>
        <a:buChar char="•"/>
        <a:defRPr sz="2400" kern="1200">
          <a:solidFill>
            <a:schemeClr val="tx1"/>
          </a:solidFill>
          <a:latin typeface="Helvetica"/>
          <a:ea typeface="+mn-ea"/>
          <a:cs typeface="Helvetica"/>
        </a:defRPr>
      </a:lvl3pPr>
      <a:lvl4pPr marL="1600200" indent="-228600" algn="l" defTabSz="457200" rtl="0" eaLnBrk="1" latinLnBrk="0" hangingPunct="1">
        <a:spcBef>
          <a:spcPct val="20000"/>
        </a:spcBef>
        <a:buFont typeface="Arial"/>
        <a:buChar char="–"/>
        <a:defRPr sz="2000" kern="1200">
          <a:solidFill>
            <a:schemeClr val="tx1"/>
          </a:solidFill>
          <a:latin typeface="Helvetica"/>
          <a:ea typeface="+mn-ea"/>
          <a:cs typeface="Helvetica"/>
        </a:defRPr>
      </a:lvl4pPr>
      <a:lvl5pPr marL="2057400" indent="-228600" algn="l" defTabSz="457200" rtl="0" eaLnBrk="1" latinLnBrk="0" hangingPunct="1">
        <a:spcBef>
          <a:spcPct val="20000"/>
        </a:spcBef>
        <a:buFont typeface="Arial"/>
        <a:buChar char="»"/>
        <a:defRPr sz="2000" kern="1200">
          <a:solidFill>
            <a:schemeClr val="tx1"/>
          </a:solidFill>
          <a:latin typeface="Helvetica"/>
          <a:ea typeface="+mn-ea"/>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4.xml"/><Relationship Id="rId1" Type="http://schemas.openxmlformats.org/officeDocument/2006/relationships/tags" Target="../tags/tag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4.xml"/><Relationship Id="rId1" Type="http://schemas.openxmlformats.org/officeDocument/2006/relationships/tags" Target="../tags/tag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file://localhost/Users/dfox/Documents/Dan's%20WIP/2012/12-0278%20DLS_ppt/BDLS/BDLSpptBkgrd_noLogo-2.png" TargetMode="External"/><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file://localhost/Users/dfox/Documents/Dan's%20WIP/2012/12-0278%20DLS_ppt/NDLSF_logo_rgb.png" TargetMode="Externa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3.xml"/><Relationship Id="rId4" Type="http://schemas.openxmlformats.org/officeDocument/2006/relationships/image" Target="../media/image9.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file://localhost/Users/dfox/Documents/Dan's%20WIP/2012/12-0278%20DLS_ppt/BDLS/BDLSpptBkgrd_noLogo-2.png" TargetMode="External"/><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file://localhost/Users/dfox/Documents/Dan's%20WIP/2012/12-0278%20DLS_ppt/NDLSF_logo_rgb.png" TargetMode="Externa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9144000" cy="68580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p:nvPr>
        </p:nvSpPr>
        <p:spPr/>
        <p:txBody>
          <a:bodyPr>
            <a:normAutofit/>
          </a:bodyPr>
          <a:lstStyle/>
          <a:p>
            <a:pPr algn="ctr" eaLnBrk="1" hangingPunct="1"/>
            <a:r>
              <a:rPr lang="en-US" sz="2800" dirty="0" smtClean="0">
                <a:solidFill>
                  <a:schemeClr val="accent6">
                    <a:lumMod val="50000"/>
                  </a:schemeClr>
                </a:solidFill>
                <a:cs typeface="Helvetica" pitchFamily="34" charset="0"/>
              </a:rPr>
              <a:t>SALT Triage</a:t>
            </a:r>
          </a:p>
        </p:txBody>
      </p:sp>
      <p:sp>
        <p:nvSpPr>
          <p:cNvPr id="3" name="Content Placeholder 2"/>
          <p:cNvSpPr>
            <a:spLocks noGrp="1"/>
          </p:cNvSpPr>
          <p:nvPr>
            <p:ph idx="1"/>
          </p:nvPr>
        </p:nvSpPr>
        <p:spPr/>
        <p:txBody>
          <a:bodyPr>
            <a:normAutofit/>
          </a:bodyPr>
          <a:lstStyle/>
          <a:p>
            <a:pPr eaLnBrk="1" hangingPunct="1"/>
            <a:r>
              <a:rPr lang="en-US" dirty="0" smtClean="0">
                <a:cs typeface="Helvetica" pitchFamily="34" charset="0"/>
              </a:rPr>
              <a:t>SALT Triage designed based on the best scientific evidence</a:t>
            </a:r>
          </a:p>
        </p:txBody>
      </p:sp>
      <p:graphicFrame>
        <p:nvGraphicFramePr>
          <p:cNvPr id="4" name="Table 3"/>
          <p:cNvGraphicFramePr>
            <a:graphicFrameLocks noGrp="1"/>
          </p:cNvGraphicFramePr>
          <p:nvPr>
            <p:extLst>
              <p:ext uri="{D42A27DB-BD31-4B8C-83A1-F6EECF244321}">
                <p14:modId xmlns:p14="http://schemas.microsoft.com/office/powerpoint/2010/main" val="831078862"/>
              </p:ext>
            </p:extLst>
          </p:nvPr>
        </p:nvGraphicFramePr>
        <p:xfrm>
          <a:off x="1191996" y="2739292"/>
          <a:ext cx="4094328" cy="2361064"/>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454925">
                  <a:extLst>
                    <a:ext uri="{9D8B030D-6E8A-4147-A177-3AD203B41FA5}">
                      <a16:colId xmlns:a16="http://schemas.microsoft.com/office/drawing/2014/main" val="20000"/>
                    </a:ext>
                  </a:extLst>
                </a:gridCol>
                <a:gridCol w="3639403">
                  <a:extLst>
                    <a:ext uri="{9D8B030D-6E8A-4147-A177-3AD203B41FA5}">
                      <a16:colId xmlns:a16="http://schemas.microsoft.com/office/drawing/2014/main" val="20001"/>
                    </a:ext>
                  </a:extLst>
                </a:gridCol>
              </a:tblGrid>
              <a:tr h="590266">
                <a:tc>
                  <a:txBody>
                    <a:bodyPr/>
                    <a:lstStyle/>
                    <a:p>
                      <a:pPr algn="ctr"/>
                      <a:r>
                        <a:rPr lang="en-US" sz="2500" b="1" dirty="0" smtClean="0">
                          <a:solidFill>
                            <a:schemeClr val="tx1"/>
                          </a:solidFill>
                        </a:rPr>
                        <a:t>S</a:t>
                      </a:r>
                      <a:endParaRPr lang="en-US" sz="2500" b="1" dirty="0">
                        <a:solidFill>
                          <a:schemeClr val="tx1"/>
                        </a:solidFill>
                      </a:endParaRPr>
                    </a:p>
                  </a:txBody>
                  <a:tcPr anchor="ct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solidFill>
                      <a:schemeClr val="bg1"/>
                    </a:solidFill>
                  </a:tcPr>
                </a:tc>
                <a:tc>
                  <a:txBody>
                    <a:bodyPr/>
                    <a:lstStyle/>
                    <a:p>
                      <a:r>
                        <a:rPr lang="en-US" sz="2400" b="0" dirty="0" smtClean="0">
                          <a:solidFill>
                            <a:schemeClr val="tx1"/>
                          </a:solidFill>
                        </a:rPr>
                        <a:t>ort</a:t>
                      </a:r>
                      <a:endParaRPr lang="en-US" sz="2400" b="0" dirty="0">
                        <a:solidFill>
                          <a:schemeClr val="tx1"/>
                        </a:solidFill>
                      </a:endParaRPr>
                    </a:p>
                  </a:txBody>
                  <a:tcPr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590266">
                <a:tc>
                  <a:txBody>
                    <a:bodyPr/>
                    <a:lstStyle/>
                    <a:p>
                      <a:pPr algn="ctr"/>
                      <a:r>
                        <a:rPr lang="en-US" sz="2500" b="1" dirty="0" smtClean="0"/>
                        <a:t>A</a:t>
                      </a:r>
                      <a:endParaRPr lang="en-US" sz="2500" b="1" dirty="0"/>
                    </a:p>
                  </a:txBody>
                  <a:tcPr anchor="ctr">
                    <a:lnL w="12700" cap="flat" cmpd="sng" algn="ctr">
                      <a:solidFill>
                        <a:schemeClr val="tx1"/>
                      </a:solidFill>
                      <a:prstDash val="solid"/>
                      <a:round/>
                      <a:headEnd type="none" w="med" len="med"/>
                      <a:tailEnd type="none" w="med" len="med"/>
                    </a:lnL>
                    <a:lnR w="12700" cmpd="sng">
                      <a:noFill/>
                    </a:lnR>
                    <a:lnT w="381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r>
                        <a:rPr lang="en-US" sz="2400" dirty="0" smtClean="0"/>
                        <a:t>ssess</a:t>
                      </a:r>
                      <a:endParaRPr lang="en-US" sz="2400" dirty="0"/>
                    </a:p>
                  </a:txBody>
                  <a:tcPr anchor="ctr">
                    <a:lnL w="12700" cmpd="sng">
                      <a:noFill/>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0001"/>
                  </a:ext>
                </a:extLst>
              </a:tr>
              <a:tr h="590266">
                <a:tc>
                  <a:txBody>
                    <a:bodyPr/>
                    <a:lstStyle/>
                    <a:p>
                      <a:pPr algn="ctr"/>
                      <a:r>
                        <a:rPr lang="en-US" sz="2500" b="1" dirty="0" smtClean="0"/>
                        <a:t>L</a:t>
                      </a:r>
                      <a:endParaRPr lang="en-US" sz="2500" b="1" dirty="0"/>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en-US" sz="2400" dirty="0" smtClean="0"/>
                        <a:t>ifesaving interventions</a:t>
                      </a:r>
                      <a:endParaRPr lang="en-US" sz="2400" dirty="0"/>
                    </a:p>
                  </a:txBody>
                  <a:tcPr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590266">
                <a:tc>
                  <a:txBody>
                    <a:bodyPr/>
                    <a:lstStyle/>
                    <a:p>
                      <a:pPr algn="ctr"/>
                      <a:r>
                        <a:rPr lang="en-US" sz="2500" b="1" dirty="0" smtClean="0"/>
                        <a:t>T</a:t>
                      </a:r>
                      <a:endParaRPr lang="en-US" sz="2500" b="1" dirty="0"/>
                    </a:p>
                  </a:txBody>
                  <a:tcPr anchor="ct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r>
                        <a:rPr lang="en-US" sz="2400" dirty="0" smtClean="0"/>
                        <a:t>reatment/transport</a:t>
                      </a:r>
                      <a:endParaRPr lang="en-US" sz="2400" dirty="0"/>
                    </a:p>
                  </a:txBody>
                  <a:tcPr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txBox="1">
            <a:spLocks/>
          </p:cNvSpPr>
          <p:nvPr/>
        </p:nvSpPr>
        <p:spPr bwMode="auto">
          <a:xfrm>
            <a:off x="4903788" y="82550"/>
            <a:ext cx="4178300" cy="1841500"/>
          </a:xfrm>
          <a:prstGeom prst="rect">
            <a:avLst/>
          </a:prstGeom>
          <a:noFill/>
          <a:ln w="9525">
            <a:noFill/>
            <a:miter lim="800000"/>
            <a:headEnd/>
            <a:tailEnd/>
          </a:ln>
        </p:spPr>
        <p:txBody>
          <a:bodyPr anchor="ctr"/>
          <a:lstStyle/>
          <a:p>
            <a:pPr algn="ctr"/>
            <a:r>
              <a:rPr lang="en-US" sz="6000" b="1" dirty="0">
                <a:solidFill>
                  <a:schemeClr val="accent6">
                    <a:lumMod val="50000"/>
                  </a:schemeClr>
                </a:solidFill>
                <a:latin typeface="+mj-lt"/>
                <a:cs typeface="Helvetica" pitchFamily="34" charset="0"/>
              </a:rPr>
              <a:t>SALT </a:t>
            </a:r>
          </a:p>
          <a:p>
            <a:pPr algn="ctr"/>
            <a:r>
              <a:rPr lang="en-US" sz="2800" b="1" dirty="0">
                <a:solidFill>
                  <a:schemeClr val="accent6">
                    <a:lumMod val="50000"/>
                  </a:schemeClr>
                </a:solidFill>
                <a:latin typeface="+mj-lt"/>
                <a:cs typeface="Helvetica" pitchFamily="34" charset="0"/>
              </a:rPr>
              <a:t>Mass Casualty Triage </a:t>
            </a:r>
          </a:p>
        </p:txBody>
      </p:sp>
      <p:sp>
        <p:nvSpPr>
          <p:cNvPr id="57346" name="Text Box 12"/>
          <p:cNvSpPr txBox="1">
            <a:spLocks noChangeArrowheads="1"/>
          </p:cNvSpPr>
          <p:nvPr/>
        </p:nvSpPr>
        <p:spPr bwMode="auto">
          <a:xfrm>
            <a:off x="215900" y="989013"/>
            <a:ext cx="1965325" cy="557212"/>
          </a:xfrm>
          <a:prstGeom prst="rect">
            <a:avLst/>
          </a:prstGeom>
          <a:solidFill>
            <a:schemeClr val="bg2"/>
          </a:solidFill>
          <a:ln w="9525">
            <a:solidFill>
              <a:schemeClr val="tx1"/>
            </a:solidFill>
            <a:miter lim="800000"/>
            <a:headEnd/>
            <a:tailEnd/>
          </a:ln>
        </p:spPr>
        <p:txBody>
          <a:bodyPr/>
          <a:lstStyle/>
          <a:p>
            <a:r>
              <a:rPr lang="en-US" sz="1500" dirty="0">
                <a:latin typeface="Calibri" pitchFamily="34" charset="0"/>
              </a:rPr>
              <a:t>Step 1 – Sort:</a:t>
            </a:r>
          </a:p>
          <a:p>
            <a:r>
              <a:rPr lang="en-US" sz="1500" dirty="0">
                <a:latin typeface="Calibri" pitchFamily="34" charset="0"/>
              </a:rPr>
              <a:t>Global Sorting</a:t>
            </a:r>
          </a:p>
        </p:txBody>
      </p:sp>
      <p:sp>
        <p:nvSpPr>
          <p:cNvPr id="57347" name="Text Box 13"/>
          <p:cNvSpPr txBox="1">
            <a:spLocks noChangeArrowheads="1"/>
          </p:cNvSpPr>
          <p:nvPr/>
        </p:nvSpPr>
        <p:spPr bwMode="auto">
          <a:xfrm>
            <a:off x="2603500" y="303213"/>
            <a:ext cx="2247900" cy="503237"/>
          </a:xfrm>
          <a:prstGeom prst="rect">
            <a:avLst/>
          </a:prstGeom>
          <a:solidFill>
            <a:schemeClr val="bg2"/>
          </a:solidFill>
          <a:ln w="9525">
            <a:solidFill>
              <a:schemeClr val="tx1"/>
            </a:solidFill>
            <a:miter lim="800000"/>
            <a:headEnd/>
            <a:tailEnd/>
          </a:ln>
        </p:spPr>
        <p:txBody>
          <a:bodyPr/>
          <a:lstStyle/>
          <a:p>
            <a:r>
              <a:rPr lang="en-US" sz="1300" dirty="0">
                <a:latin typeface="Calibri" pitchFamily="34" charset="0"/>
              </a:rPr>
              <a:t>Walk</a:t>
            </a:r>
          </a:p>
          <a:p>
            <a:r>
              <a:rPr lang="en-US" sz="1300" dirty="0">
                <a:latin typeface="Calibri" pitchFamily="34" charset="0"/>
              </a:rPr>
              <a:t>Assess 3</a:t>
            </a:r>
            <a:r>
              <a:rPr lang="en-US" sz="1300" baseline="30000" dirty="0">
                <a:latin typeface="Calibri" pitchFamily="34" charset="0"/>
              </a:rPr>
              <a:t>rd</a:t>
            </a:r>
            <a:r>
              <a:rPr lang="en-US" sz="1300" dirty="0">
                <a:latin typeface="Calibri" pitchFamily="34" charset="0"/>
              </a:rPr>
              <a:t> </a:t>
            </a:r>
            <a:endParaRPr lang="en-US" sz="1500" dirty="0">
              <a:latin typeface="Calibri" pitchFamily="34" charset="0"/>
            </a:endParaRPr>
          </a:p>
        </p:txBody>
      </p:sp>
      <p:sp>
        <p:nvSpPr>
          <p:cNvPr id="57348" name="Text Box 14"/>
          <p:cNvSpPr txBox="1">
            <a:spLocks noChangeArrowheads="1"/>
          </p:cNvSpPr>
          <p:nvPr/>
        </p:nvSpPr>
        <p:spPr bwMode="auto">
          <a:xfrm>
            <a:off x="2616200" y="1000125"/>
            <a:ext cx="2235200" cy="503238"/>
          </a:xfrm>
          <a:prstGeom prst="rect">
            <a:avLst/>
          </a:prstGeom>
          <a:solidFill>
            <a:schemeClr val="bg2"/>
          </a:solidFill>
          <a:ln w="9525">
            <a:solidFill>
              <a:schemeClr val="tx1"/>
            </a:solidFill>
            <a:miter lim="800000"/>
            <a:headEnd/>
            <a:tailEnd/>
          </a:ln>
        </p:spPr>
        <p:txBody>
          <a:bodyPr/>
          <a:lstStyle/>
          <a:p>
            <a:r>
              <a:rPr lang="en-US" sz="1300" dirty="0">
                <a:latin typeface="Calibri" pitchFamily="34" charset="0"/>
              </a:rPr>
              <a:t>Wave/Purposeful Movement</a:t>
            </a:r>
          </a:p>
          <a:p>
            <a:r>
              <a:rPr lang="en-US" sz="1300" dirty="0">
                <a:latin typeface="Calibri" pitchFamily="34" charset="0"/>
              </a:rPr>
              <a:t>Assess 2</a:t>
            </a:r>
            <a:r>
              <a:rPr lang="en-US" sz="1300" baseline="30000" dirty="0">
                <a:latin typeface="Calibri" pitchFamily="34" charset="0"/>
              </a:rPr>
              <a:t>nd</a:t>
            </a:r>
            <a:r>
              <a:rPr lang="en-US" sz="1300" dirty="0">
                <a:latin typeface="Calibri" pitchFamily="34" charset="0"/>
              </a:rPr>
              <a:t> </a:t>
            </a:r>
          </a:p>
        </p:txBody>
      </p:sp>
      <p:sp>
        <p:nvSpPr>
          <p:cNvPr id="57349" name="Text Box 15"/>
          <p:cNvSpPr txBox="1">
            <a:spLocks noChangeArrowheads="1"/>
          </p:cNvSpPr>
          <p:nvPr/>
        </p:nvSpPr>
        <p:spPr bwMode="auto">
          <a:xfrm>
            <a:off x="2616200" y="1671638"/>
            <a:ext cx="2235200" cy="503237"/>
          </a:xfrm>
          <a:prstGeom prst="rect">
            <a:avLst/>
          </a:prstGeom>
          <a:solidFill>
            <a:schemeClr val="bg2"/>
          </a:solidFill>
          <a:ln w="9525">
            <a:solidFill>
              <a:schemeClr val="tx1"/>
            </a:solidFill>
            <a:miter lim="800000"/>
            <a:headEnd/>
            <a:tailEnd/>
          </a:ln>
        </p:spPr>
        <p:txBody>
          <a:bodyPr/>
          <a:lstStyle/>
          <a:p>
            <a:r>
              <a:rPr lang="en-US" sz="1300" dirty="0">
                <a:latin typeface="Calibri" pitchFamily="34" charset="0"/>
              </a:rPr>
              <a:t>Still/Obvious Life Threat</a:t>
            </a:r>
          </a:p>
          <a:p>
            <a:r>
              <a:rPr lang="en-US" sz="1300" dirty="0">
                <a:latin typeface="Calibri" pitchFamily="34" charset="0"/>
              </a:rPr>
              <a:t>Assess 1</a:t>
            </a:r>
            <a:r>
              <a:rPr lang="en-US" sz="1300" baseline="30000" dirty="0">
                <a:latin typeface="Calibri" pitchFamily="34" charset="0"/>
              </a:rPr>
              <a:t>st</a:t>
            </a:r>
            <a:r>
              <a:rPr lang="en-US" sz="1300" dirty="0">
                <a:latin typeface="Calibri" pitchFamily="34" charset="0"/>
              </a:rPr>
              <a:t> </a:t>
            </a:r>
          </a:p>
        </p:txBody>
      </p:sp>
      <p:cxnSp>
        <p:nvCxnSpPr>
          <p:cNvPr id="57350" name="AutoShape 16"/>
          <p:cNvCxnSpPr>
            <a:cxnSpLocks noChangeShapeType="1"/>
            <a:stCxn id="57346" idx="3"/>
            <a:endCxn id="57347" idx="1"/>
          </p:cNvCxnSpPr>
          <p:nvPr/>
        </p:nvCxnSpPr>
        <p:spPr bwMode="auto">
          <a:xfrm flipV="1">
            <a:off x="2181225" y="555625"/>
            <a:ext cx="422275" cy="712788"/>
          </a:xfrm>
          <a:prstGeom prst="straightConnector1">
            <a:avLst/>
          </a:prstGeom>
          <a:noFill/>
          <a:ln w="9525">
            <a:solidFill>
              <a:schemeClr val="tx1"/>
            </a:solidFill>
            <a:round/>
            <a:headEnd/>
            <a:tailEnd type="triangle" w="med" len="med"/>
          </a:ln>
        </p:spPr>
      </p:cxnSp>
      <p:cxnSp>
        <p:nvCxnSpPr>
          <p:cNvPr id="57351" name="AutoShape 17"/>
          <p:cNvCxnSpPr>
            <a:cxnSpLocks noChangeShapeType="1"/>
            <a:stCxn id="57346" idx="3"/>
            <a:endCxn id="57348" idx="1"/>
          </p:cNvCxnSpPr>
          <p:nvPr/>
        </p:nvCxnSpPr>
        <p:spPr bwMode="auto">
          <a:xfrm flipV="1">
            <a:off x="2181225" y="1252538"/>
            <a:ext cx="434975" cy="15875"/>
          </a:xfrm>
          <a:prstGeom prst="straightConnector1">
            <a:avLst/>
          </a:prstGeom>
          <a:noFill/>
          <a:ln w="9525">
            <a:solidFill>
              <a:schemeClr val="tx1"/>
            </a:solidFill>
            <a:round/>
            <a:headEnd/>
            <a:tailEnd type="triangle" w="med" len="med"/>
          </a:ln>
        </p:spPr>
      </p:cxnSp>
      <p:cxnSp>
        <p:nvCxnSpPr>
          <p:cNvPr id="57352" name="AutoShape 18"/>
          <p:cNvCxnSpPr>
            <a:cxnSpLocks noChangeShapeType="1"/>
            <a:stCxn id="57346" idx="3"/>
            <a:endCxn id="57349" idx="1"/>
          </p:cNvCxnSpPr>
          <p:nvPr/>
        </p:nvCxnSpPr>
        <p:spPr bwMode="auto">
          <a:xfrm>
            <a:off x="2181225" y="1268413"/>
            <a:ext cx="434975" cy="655637"/>
          </a:xfrm>
          <a:prstGeom prst="straightConnector1">
            <a:avLst/>
          </a:prstGeom>
          <a:noFill/>
          <a:ln w="9525">
            <a:solidFill>
              <a:schemeClr val="tx1"/>
            </a:solidFill>
            <a:round/>
            <a:headEnd/>
            <a:tailEnd type="triangle" w="med" len="med"/>
          </a:ln>
        </p:spPr>
      </p:cxnSp>
      <p:sp>
        <p:nvSpPr>
          <p:cNvPr id="57353" name="Text Box 19"/>
          <p:cNvSpPr txBox="1">
            <a:spLocks noChangeArrowheads="1"/>
          </p:cNvSpPr>
          <p:nvPr/>
        </p:nvSpPr>
        <p:spPr bwMode="auto">
          <a:xfrm>
            <a:off x="241300" y="2273300"/>
            <a:ext cx="1965325" cy="557213"/>
          </a:xfrm>
          <a:prstGeom prst="rect">
            <a:avLst/>
          </a:prstGeom>
          <a:solidFill>
            <a:schemeClr val="bg2"/>
          </a:solidFill>
          <a:ln w="9525">
            <a:solidFill>
              <a:schemeClr val="tx1"/>
            </a:solidFill>
            <a:miter lim="800000"/>
            <a:headEnd/>
            <a:tailEnd/>
          </a:ln>
        </p:spPr>
        <p:txBody>
          <a:bodyPr/>
          <a:lstStyle/>
          <a:p>
            <a:r>
              <a:rPr lang="en-US" sz="1500" dirty="0">
                <a:latin typeface="Calibri" pitchFamily="34" charset="0"/>
              </a:rPr>
              <a:t>Step 2 – Assess:</a:t>
            </a:r>
          </a:p>
          <a:p>
            <a:r>
              <a:rPr lang="en-US" sz="1500" dirty="0">
                <a:latin typeface="Calibri" pitchFamily="34" charset="0"/>
              </a:rPr>
              <a:t>Individual Assessment </a:t>
            </a:r>
          </a:p>
        </p:txBody>
      </p:sp>
      <p:sp>
        <p:nvSpPr>
          <p:cNvPr id="57354" name="AutoShape 21"/>
          <p:cNvSpPr>
            <a:spLocks noChangeArrowheads="1"/>
          </p:cNvSpPr>
          <p:nvPr/>
        </p:nvSpPr>
        <p:spPr bwMode="auto">
          <a:xfrm>
            <a:off x="215900" y="3097213"/>
            <a:ext cx="2011363" cy="2011362"/>
          </a:xfrm>
          <a:prstGeom prst="plus">
            <a:avLst>
              <a:gd name="adj" fmla="val 25000"/>
            </a:avLst>
          </a:prstGeom>
          <a:solidFill>
            <a:schemeClr val="bg2"/>
          </a:solidFill>
          <a:ln w="9525">
            <a:solidFill>
              <a:schemeClr val="tx1"/>
            </a:solidFill>
            <a:miter lim="800000"/>
            <a:headEnd/>
            <a:tailEnd/>
          </a:ln>
        </p:spPr>
        <p:txBody>
          <a:bodyPr wrap="none" anchor="ctr"/>
          <a:lstStyle/>
          <a:p>
            <a:endParaRPr lang="en-US" dirty="0">
              <a:latin typeface="Calibri" pitchFamily="34" charset="0"/>
            </a:endParaRPr>
          </a:p>
        </p:txBody>
      </p:sp>
      <p:sp>
        <p:nvSpPr>
          <p:cNvPr id="57355" name="Text Box 22"/>
          <p:cNvSpPr txBox="1">
            <a:spLocks noChangeArrowheads="1"/>
          </p:cNvSpPr>
          <p:nvPr/>
        </p:nvSpPr>
        <p:spPr bwMode="auto">
          <a:xfrm>
            <a:off x="774700" y="3230563"/>
            <a:ext cx="889000" cy="366712"/>
          </a:xfrm>
          <a:prstGeom prst="rect">
            <a:avLst/>
          </a:prstGeom>
          <a:noFill/>
          <a:ln w="9525">
            <a:noFill/>
            <a:miter lim="800000"/>
            <a:headEnd/>
            <a:tailEnd/>
          </a:ln>
        </p:spPr>
        <p:txBody>
          <a:bodyPr>
            <a:spAutoFit/>
          </a:bodyPr>
          <a:lstStyle/>
          <a:p>
            <a:pPr algn="ctr">
              <a:spcBef>
                <a:spcPct val="50000"/>
              </a:spcBef>
            </a:pPr>
            <a:r>
              <a:rPr lang="en-US" dirty="0">
                <a:latin typeface="Calibri" pitchFamily="34" charset="0"/>
              </a:rPr>
              <a:t>LSI*</a:t>
            </a:r>
          </a:p>
        </p:txBody>
      </p:sp>
      <p:sp>
        <p:nvSpPr>
          <p:cNvPr id="57356" name="Text Box 23"/>
          <p:cNvSpPr txBox="1">
            <a:spLocks noChangeArrowheads="1"/>
          </p:cNvSpPr>
          <p:nvPr/>
        </p:nvSpPr>
        <p:spPr bwMode="auto">
          <a:xfrm>
            <a:off x="182563" y="3609975"/>
            <a:ext cx="2028825" cy="1004888"/>
          </a:xfrm>
          <a:prstGeom prst="rect">
            <a:avLst/>
          </a:prstGeom>
          <a:noFill/>
          <a:ln w="9525">
            <a:noFill/>
            <a:miter lim="800000"/>
            <a:headEnd/>
            <a:tailEnd/>
          </a:ln>
        </p:spPr>
        <p:txBody>
          <a:bodyPr/>
          <a:lstStyle/>
          <a:p>
            <a:pPr marL="114300" indent="-114300">
              <a:buFont typeface="Calibri" pitchFamily="34" charset="0"/>
              <a:buChar char="–"/>
            </a:pPr>
            <a:r>
              <a:rPr lang="en-US" sz="1200" dirty="0">
                <a:latin typeface="Calibri" pitchFamily="34" charset="0"/>
              </a:rPr>
              <a:t>Control major hemorrhage</a:t>
            </a:r>
          </a:p>
          <a:p>
            <a:pPr marL="114300" indent="-114300">
              <a:buFont typeface="Calibri" pitchFamily="34" charset="0"/>
              <a:buChar char="–"/>
            </a:pPr>
            <a:r>
              <a:rPr lang="en-US" sz="1200" dirty="0">
                <a:latin typeface="Calibri" pitchFamily="34" charset="0"/>
              </a:rPr>
              <a:t>Open airway (if child, consider 2 rescue breaths)</a:t>
            </a:r>
          </a:p>
          <a:p>
            <a:pPr marL="114300" indent="-114300">
              <a:buFont typeface="Calibri" pitchFamily="34" charset="0"/>
              <a:buChar char="–"/>
            </a:pPr>
            <a:r>
              <a:rPr lang="en-US" sz="1200" dirty="0">
                <a:latin typeface="Calibri" pitchFamily="34" charset="0"/>
              </a:rPr>
              <a:t>Chest decompression</a:t>
            </a:r>
          </a:p>
          <a:p>
            <a:pPr marL="114300" indent="-114300">
              <a:buFont typeface="Calibri" pitchFamily="34" charset="0"/>
              <a:buChar char="–"/>
            </a:pPr>
            <a:r>
              <a:rPr lang="en-US" sz="1200" dirty="0">
                <a:latin typeface="Calibri" pitchFamily="34" charset="0"/>
              </a:rPr>
              <a:t>Autoinjector antidotes</a:t>
            </a:r>
          </a:p>
        </p:txBody>
      </p:sp>
      <p:sp>
        <p:nvSpPr>
          <p:cNvPr id="57357" name="Text Box 25"/>
          <p:cNvSpPr txBox="1">
            <a:spLocks noChangeArrowheads="1"/>
          </p:cNvSpPr>
          <p:nvPr/>
        </p:nvSpPr>
        <p:spPr bwMode="auto">
          <a:xfrm>
            <a:off x="2527300" y="3702050"/>
            <a:ext cx="822325" cy="822325"/>
          </a:xfrm>
          <a:prstGeom prst="rect">
            <a:avLst/>
          </a:prstGeom>
          <a:solidFill>
            <a:schemeClr val="bg2"/>
          </a:solidFill>
          <a:ln w="9525">
            <a:solidFill>
              <a:schemeClr val="tx1"/>
            </a:solidFill>
            <a:miter lim="800000"/>
            <a:headEnd/>
            <a:tailEnd/>
          </a:ln>
        </p:spPr>
        <p:txBody>
          <a:bodyPr lIns="45720" rIns="45720"/>
          <a:lstStyle/>
          <a:p>
            <a:pPr>
              <a:spcBef>
                <a:spcPct val="50000"/>
              </a:spcBef>
            </a:pPr>
            <a:endParaRPr lang="en-US" sz="900" dirty="0">
              <a:latin typeface="Calibri" pitchFamily="34" charset="0"/>
            </a:endParaRPr>
          </a:p>
          <a:p>
            <a:pPr algn="ctr">
              <a:spcBef>
                <a:spcPct val="50000"/>
              </a:spcBef>
            </a:pPr>
            <a:r>
              <a:rPr lang="en-US" sz="1300" dirty="0">
                <a:latin typeface="Calibri" pitchFamily="34" charset="0"/>
              </a:rPr>
              <a:t>Breathing</a:t>
            </a:r>
          </a:p>
        </p:txBody>
      </p:sp>
      <p:sp>
        <p:nvSpPr>
          <p:cNvPr id="57358" name="Text Box 26"/>
          <p:cNvSpPr txBox="1">
            <a:spLocks noChangeArrowheads="1"/>
          </p:cNvSpPr>
          <p:nvPr/>
        </p:nvSpPr>
        <p:spPr bwMode="auto">
          <a:xfrm>
            <a:off x="3848100" y="3609975"/>
            <a:ext cx="2349500" cy="1004888"/>
          </a:xfrm>
          <a:prstGeom prst="rect">
            <a:avLst/>
          </a:prstGeom>
          <a:solidFill>
            <a:schemeClr val="bg2"/>
          </a:solidFill>
          <a:ln w="9525">
            <a:solidFill>
              <a:schemeClr val="tx1"/>
            </a:solidFill>
            <a:miter lim="800000"/>
            <a:headEnd/>
            <a:tailEnd/>
          </a:ln>
        </p:spPr>
        <p:txBody>
          <a:bodyPr/>
          <a:lstStyle/>
          <a:p>
            <a:pPr marL="114300" indent="-114300">
              <a:buFont typeface="Calibri" pitchFamily="34" charset="0"/>
              <a:buChar char="–"/>
            </a:pPr>
            <a:r>
              <a:rPr lang="en-US" sz="1200" dirty="0">
                <a:latin typeface="Calibri" pitchFamily="34" charset="0"/>
              </a:rPr>
              <a:t>Obeys commands or makes purposeful movement?</a:t>
            </a:r>
          </a:p>
          <a:p>
            <a:pPr marL="114300" indent="-114300">
              <a:buFont typeface="Calibri" pitchFamily="34" charset="0"/>
              <a:buChar char="–"/>
            </a:pPr>
            <a:r>
              <a:rPr lang="en-US" sz="1200" dirty="0">
                <a:latin typeface="Calibri" pitchFamily="34" charset="0"/>
              </a:rPr>
              <a:t>Has peripheral pulse?</a:t>
            </a:r>
          </a:p>
          <a:p>
            <a:pPr marL="114300" indent="-114300">
              <a:buFont typeface="Calibri" pitchFamily="34" charset="0"/>
              <a:buChar char="–"/>
            </a:pPr>
            <a:r>
              <a:rPr lang="en-US" sz="1200" dirty="0">
                <a:latin typeface="Calibri" pitchFamily="34" charset="0"/>
              </a:rPr>
              <a:t>Not in respiratory distress?</a:t>
            </a:r>
          </a:p>
          <a:p>
            <a:pPr marL="114300" indent="-114300">
              <a:buFont typeface="Calibri" pitchFamily="34" charset="0"/>
              <a:buChar char="–"/>
            </a:pPr>
            <a:r>
              <a:rPr lang="en-US" sz="1200" dirty="0">
                <a:latin typeface="Calibri" pitchFamily="34" charset="0"/>
              </a:rPr>
              <a:t>Major hemorrhage in control?</a:t>
            </a:r>
          </a:p>
        </p:txBody>
      </p:sp>
      <p:sp>
        <p:nvSpPr>
          <p:cNvPr id="57359" name="Text Box 28"/>
          <p:cNvSpPr txBox="1">
            <a:spLocks noChangeArrowheads="1"/>
          </p:cNvSpPr>
          <p:nvPr/>
        </p:nvSpPr>
        <p:spPr bwMode="auto">
          <a:xfrm>
            <a:off x="6883400" y="3702050"/>
            <a:ext cx="822325" cy="822325"/>
          </a:xfrm>
          <a:prstGeom prst="rect">
            <a:avLst/>
          </a:prstGeom>
          <a:solidFill>
            <a:schemeClr val="bg2"/>
          </a:solidFill>
          <a:ln w="9525">
            <a:solidFill>
              <a:schemeClr val="tx1"/>
            </a:solidFill>
            <a:miter lim="800000"/>
            <a:headEnd/>
            <a:tailEnd/>
          </a:ln>
        </p:spPr>
        <p:txBody>
          <a:bodyPr lIns="45720" rIns="45720"/>
          <a:lstStyle/>
          <a:p>
            <a:pPr algn="ctr">
              <a:spcBef>
                <a:spcPct val="50000"/>
              </a:spcBef>
            </a:pPr>
            <a:endParaRPr lang="en-US" sz="400" dirty="0">
              <a:latin typeface="Calibri" pitchFamily="34" charset="0"/>
            </a:endParaRPr>
          </a:p>
          <a:p>
            <a:pPr algn="ctr"/>
            <a:r>
              <a:rPr lang="en-US" sz="1300" dirty="0">
                <a:latin typeface="Calibri" pitchFamily="34" charset="0"/>
              </a:rPr>
              <a:t>Minor injuries only?</a:t>
            </a:r>
          </a:p>
        </p:txBody>
      </p:sp>
      <p:cxnSp>
        <p:nvCxnSpPr>
          <p:cNvPr id="57360" name="AutoShape 29"/>
          <p:cNvCxnSpPr>
            <a:cxnSpLocks noChangeShapeType="1"/>
          </p:cNvCxnSpPr>
          <p:nvPr/>
        </p:nvCxnSpPr>
        <p:spPr bwMode="auto">
          <a:xfrm>
            <a:off x="2227263" y="4227513"/>
            <a:ext cx="0" cy="0"/>
          </a:xfrm>
          <a:prstGeom prst="straightConnector1">
            <a:avLst/>
          </a:prstGeom>
          <a:noFill/>
          <a:ln w="9525">
            <a:solidFill>
              <a:schemeClr val="tx1"/>
            </a:solidFill>
            <a:round/>
            <a:headEnd/>
            <a:tailEnd type="triangle" w="med" len="med"/>
          </a:ln>
        </p:spPr>
      </p:cxnSp>
      <p:cxnSp>
        <p:nvCxnSpPr>
          <p:cNvPr id="57361" name="AutoShape 30"/>
          <p:cNvCxnSpPr>
            <a:cxnSpLocks noChangeShapeType="1"/>
            <a:stCxn id="57358" idx="3"/>
            <a:endCxn id="57359" idx="1"/>
          </p:cNvCxnSpPr>
          <p:nvPr/>
        </p:nvCxnSpPr>
        <p:spPr bwMode="auto">
          <a:xfrm>
            <a:off x="6197600" y="4113213"/>
            <a:ext cx="685800" cy="0"/>
          </a:xfrm>
          <a:prstGeom prst="straightConnector1">
            <a:avLst/>
          </a:prstGeom>
          <a:noFill/>
          <a:ln w="9525">
            <a:solidFill>
              <a:schemeClr val="tx1"/>
            </a:solidFill>
            <a:round/>
            <a:headEnd/>
            <a:tailEnd type="triangle" w="med" len="med"/>
          </a:ln>
        </p:spPr>
      </p:cxnSp>
      <p:cxnSp>
        <p:nvCxnSpPr>
          <p:cNvPr id="57362" name="AutoShape 31"/>
          <p:cNvCxnSpPr>
            <a:cxnSpLocks noChangeShapeType="1"/>
            <a:stCxn id="57357" idx="3"/>
            <a:endCxn id="57358" idx="1"/>
          </p:cNvCxnSpPr>
          <p:nvPr/>
        </p:nvCxnSpPr>
        <p:spPr bwMode="auto">
          <a:xfrm>
            <a:off x="3349625" y="4113213"/>
            <a:ext cx="498475" cy="0"/>
          </a:xfrm>
          <a:prstGeom prst="straightConnector1">
            <a:avLst/>
          </a:prstGeom>
          <a:noFill/>
          <a:ln w="9525">
            <a:solidFill>
              <a:schemeClr val="tx1"/>
            </a:solidFill>
            <a:round/>
            <a:headEnd/>
            <a:tailEnd type="triangle" w="med" len="med"/>
          </a:ln>
        </p:spPr>
      </p:cxnSp>
      <p:cxnSp>
        <p:nvCxnSpPr>
          <p:cNvPr id="57363" name="AutoShape 32"/>
          <p:cNvCxnSpPr>
            <a:cxnSpLocks noChangeShapeType="1"/>
            <a:stCxn id="57356" idx="3"/>
            <a:endCxn id="57357" idx="1"/>
          </p:cNvCxnSpPr>
          <p:nvPr/>
        </p:nvCxnSpPr>
        <p:spPr bwMode="auto">
          <a:xfrm>
            <a:off x="2211388" y="4113213"/>
            <a:ext cx="315912" cy="0"/>
          </a:xfrm>
          <a:prstGeom prst="straightConnector1">
            <a:avLst/>
          </a:prstGeom>
          <a:noFill/>
          <a:ln w="9525">
            <a:solidFill>
              <a:schemeClr val="tx1"/>
            </a:solidFill>
            <a:round/>
            <a:headEnd/>
            <a:tailEnd type="triangle" w="med" len="med"/>
          </a:ln>
        </p:spPr>
      </p:cxnSp>
      <p:sp>
        <p:nvSpPr>
          <p:cNvPr id="21" name="Text Box 33"/>
          <p:cNvSpPr txBox="1">
            <a:spLocks noChangeArrowheads="1"/>
          </p:cNvSpPr>
          <p:nvPr/>
        </p:nvSpPr>
        <p:spPr bwMode="auto">
          <a:xfrm>
            <a:off x="8129588" y="3986213"/>
            <a:ext cx="952500" cy="254000"/>
          </a:xfrm>
          <a:prstGeom prst="rect">
            <a:avLst/>
          </a:prstGeom>
          <a:noFill/>
          <a:ln w="9525">
            <a:noFill/>
            <a:miter lim="800000"/>
            <a:headEnd/>
            <a:tailEnd/>
          </a:ln>
        </p:spPr>
        <p:txBody>
          <a:bodyPr lIns="45720" rIns="45720">
            <a:spAutoFit/>
          </a:bodyPr>
          <a:lstStyle/>
          <a:p>
            <a:pPr algn="ctr" fontAlgn="auto">
              <a:lnSpc>
                <a:spcPct val="50000"/>
              </a:lnSpc>
              <a:spcBef>
                <a:spcPct val="50000"/>
              </a:spcBef>
              <a:spcAft>
                <a:spcPts val="0"/>
              </a:spcAft>
              <a:defRPr/>
            </a:pPr>
            <a:r>
              <a:rPr lang="en-US" dirty="0">
                <a:solidFill>
                  <a:srgbClr val="008000"/>
                </a:solidFill>
                <a:effectLst>
                  <a:outerShdw blurRad="38100" dist="38100" dir="2700000" algn="tl">
                    <a:srgbClr val="C0C0C0"/>
                  </a:outerShdw>
                </a:effectLst>
                <a:latin typeface="Calibri" pitchFamily="34" charset="0"/>
                <a:cs typeface="+mn-cs"/>
              </a:rPr>
              <a:t>Minimal</a:t>
            </a:r>
          </a:p>
        </p:txBody>
      </p:sp>
      <p:sp>
        <p:nvSpPr>
          <p:cNvPr id="22" name="Text Box 34"/>
          <p:cNvSpPr txBox="1">
            <a:spLocks noChangeArrowheads="1"/>
          </p:cNvSpPr>
          <p:nvPr/>
        </p:nvSpPr>
        <p:spPr bwMode="auto">
          <a:xfrm>
            <a:off x="6794500" y="4689475"/>
            <a:ext cx="1000125" cy="330200"/>
          </a:xfrm>
          <a:prstGeom prst="rect">
            <a:avLst/>
          </a:prstGeom>
          <a:noFill/>
          <a:ln w="9525">
            <a:noFill/>
            <a:miter lim="800000"/>
            <a:headEnd/>
            <a:tailEnd/>
          </a:ln>
        </p:spPr>
        <p:txBody>
          <a:bodyPr lIns="45720" tIns="9144" rIns="45720">
            <a:spAutoFit/>
          </a:bodyPr>
          <a:lstStyle/>
          <a:p>
            <a:pPr algn="ctr" fontAlgn="auto">
              <a:spcBef>
                <a:spcPct val="50000"/>
              </a:spcBef>
              <a:spcAft>
                <a:spcPts val="0"/>
              </a:spcAft>
              <a:defRPr/>
            </a:pPr>
            <a:r>
              <a:rPr lang="en-US" dirty="0">
                <a:solidFill>
                  <a:srgbClr val="FFFF00"/>
                </a:solidFill>
                <a:effectLst>
                  <a:outerShdw blurRad="38100" dist="38100" dir="2700000" algn="tl">
                    <a:srgbClr val="C0C0C0"/>
                  </a:outerShdw>
                </a:effectLst>
                <a:latin typeface="Calibri" pitchFamily="34" charset="0"/>
                <a:cs typeface="+mn-cs"/>
              </a:rPr>
              <a:t>Delayed</a:t>
            </a:r>
          </a:p>
        </p:txBody>
      </p:sp>
      <p:cxnSp>
        <p:nvCxnSpPr>
          <p:cNvPr id="57366" name="AutoShape 35"/>
          <p:cNvCxnSpPr>
            <a:cxnSpLocks noChangeShapeType="1"/>
            <a:stCxn id="57359" idx="3"/>
            <a:endCxn id="21" idx="1"/>
          </p:cNvCxnSpPr>
          <p:nvPr/>
        </p:nvCxnSpPr>
        <p:spPr bwMode="auto">
          <a:xfrm flipV="1">
            <a:off x="7705725" y="4113213"/>
            <a:ext cx="423863" cy="0"/>
          </a:xfrm>
          <a:prstGeom prst="straightConnector1">
            <a:avLst/>
          </a:prstGeom>
          <a:noFill/>
          <a:ln w="9525">
            <a:solidFill>
              <a:schemeClr val="tx1"/>
            </a:solidFill>
            <a:round/>
            <a:headEnd/>
            <a:tailEnd type="triangle" w="med" len="med"/>
          </a:ln>
        </p:spPr>
      </p:cxnSp>
      <p:cxnSp>
        <p:nvCxnSpPr>
          <p:cNvPr id="57367" name="AutoShape 36"/>
          <p:cNvCxnSpPr>
            <a:cxnSpLocks noChangeShapeType="1"/>
            <a:stCxn id="57359" idx="2"/>
            <a:endCxn id="22" idx="0"/>
          </p:cNvCxnSpPr>
          <p:nvPr/>
        </p:nvCxnSpPr>
        <p:spPr bwMode="auto">
          <a:xfrm>
            <a:off x="7294563" y="4524375"/>
            <a:ext cx="0" cy="165100"/>
          </a:xfrm>
          <a:prstGeom prst="straightConnector1">
            <a:avLst/>
          </a:prstGeom>
          <a:noFill/>
          <a:ln w="9525">
            <a:solidFill>
              <a:schemeClr val="tx1"/>
            </a:solidFill>
            <a:round/>
            <a:headEnd/>
            <a:tailEnd type="triangle" w="med" len="med"/>
          </a:ln>
        </p:spPr>
      </p:cxnSp>
      <p:sp>
        <p:nvSpPr>
          <p:cNvPr id="57368" name="Text Box 37"/>
          <p:cNvSpPr txBox="1">
            <a:spLocks noChangeArrowheads="1"/>
          </p:cNvSpPr>
          <p:nvPr/>
        </p:nvSpPr>
        <p:spPr bwMode="auto">
          <a:xfrm>
            <a:off x="7672388" y="3841750"/>
            <a:ext cx="457200" cy="290513"/>
          </a:xfrm>
          <a:prstGeom prst="rect">
            <a:avLst/>
          </a:prstGeom>
          <a:noFill/>
          <a:ln w="9525">
            <a:noFill/>
            <a:miter lim="800000"/>
            <a:headEnd/>
            <a:tailEnd/>
          </a:ln>
        </p:spPr>
        <p:txBody>
          <a:bodyPr/>
          <a:lstStyle/>
          <a:p>
            <a:pPr>
              <a:spcBef>
                <a:spcPct val="50000"/>
              </a:spcBef>
            </a:pPr>
            <a:r>
              <a:rPr lang="en-US" sz="1300" dirty="0">
                <a:latin typeface="Calibri" pitchFamily="34" charset="0"/>
              </a:rPr>
              <a:t>Yes</a:t>
            </a:r>
          </a:p>
        </p:txBody>
      </p:sp>
      <p:sp>
        <p:nvSpPr>
          <p:cNvPr id="57369" name="Text Box 38"/>
          <p:cNvSpPr txBox="1">
            <a:spLocks noChangeArrowheads="1"/>
          </p:cNvSpPr>
          <p:nvPr/>
        </p:nvSpPr>
        <p:spPr bwMode="auto">
          <a:xfrm>
            <a:off x="7269163" y="4473575"/>
            <a:ext cx="457200" cy="290513"/>
          </a:xfrm>
          <a:prstGeom prst="rect">
            <a:avLst/>
          </a:prstGeom>
          <a:noFill/>
          <a:ln w="9525">
            <a:noFill/>
            <a:miter lim="800000"/>
            <a:headEnd/>
            <a:tailEnd/>
          </a:ln>
        </p:spPr>
        <p:txBody>
          <a:bodyPr/>
          <a:lstStyle/>
          <a:p>
            <a:pPr>
              <a:spcBef>
                <a:spcPct val="50000"/>
              </a:spcBef>
            </a:pPr>
            <a:r>
              <a:rPr lang="en-US" sz="1300" dirty="0">
                <a:latin typeface="Calibri" pitchFamily="34" charset="0"/>
              </a:rPr>
              <a:t>No</a:t>
            </a:r>
          </a:p>
        </p:txBody>
      </p:sp>
      <p:sp>
        <p:nvSpPr>
          <p:cNvPr id="57370" name="Text Box 39"/>
          <p:cNvSpPr txBox="1">
            <a:spLocks noChangeArrowheads="1"/>
          </p:cNvSpPr>
          <p:nvPr/>
        </p:nvSpPr>
        <p:spPr bwMode="auto">
          <a:xfrm>
            <a:off x="6007100" y="3859213"/>
            <a:ext cx="1020763" cy="290512"/>
          </a:xfrm>
          <a:prstGeom prst="rect">
            <a:avLst/>
          </a:prstGeom>
          <a:noFill/>
          <a:ln w="9525">
            <a:noFill/>
            <a:miter lim="800000"/>
            <a:headEnd/>
            <a:tailEnd/>
          </a:ln>
        </p:spPr>
        <p:txBody>
          <a:bodyPr/>
          <a:lstStyle/>
          <a:p>
            <a:pPr algn="ctr">
              <a:spcBef>
                <a:spcPct val="35000"/>
              </a:spcBef>
            </a:pPr>
            <a:r>
              <a:rPr lang="en-US" sz="1300" dirty="0">
                <a:latin typeface="Calibri" pitchFamily="34" charset="0"/>
              </a:rPr>
              <a:t>All Yes</a:t>
            </a:r>
          </a:p>
        </p:txBody>
      </p:sp>
      <p:sp>
        <p:nvSpPr>
          <p:cNvPr id="57371" name="Text Box 40"/>
          <p:cNvSpPr txBox="1">
            <a:spLocks noChangeArrowheads="1"/>
          </p:cNvSpPr>
          <p:nvPr/>
        </p:nvSpPr>
        <p:spPr bwMode="auto">
          <a:xfrm>
            <a:off x="3367088" y="3859213"/>
            <a:ext cx="457200" cy="290512"/>
          </a:xfrm>
          <a:prstGeom prst="rect">
            <a:avLst/>
          </a:prstGeom>
          <a:noFill/>
          <a:ln w="9525">
            <a:noFill/>
            <a:miter lim="800000"/>
            <a:headEnd/>
            <a:tailEnd/>
          </a:ln>
        </p:spPr>
        <p:txBody>
          <a:bodyPr/>
          <a:lstStyle/>
          <a:p>
            <a:pPr>
              <a:spcBef>
                <a:spcPct val="50000"/>
              </a:spcBef>
            </a:pPr>
            <a:r>
              <a:rPr lang="en-US" sz="1300" dirty="0">
                <a:latin typeface="Calibri" pitchFamily="34" charset="0"/>
              </a:rPr>
              <a:t>Yes</a:t>
            </a:r>
          </a:p>
        </p:txBody>
      </p:sp>
      <p:sp>
        <p:nvSpPr>
          <p:cNvPr id="29" name="Text Box 41"/>
          <p:cNvSpPr txBox="1">
            <a:spLocks noChangeArrowheads="1"/>
          </p:cNvSpPr>
          <p:nvPr/>
        </p:nvSpPr>
        <p:spPr bwMode="auto">
          <a:xfrm>
            <a:off x="2527300" y="4732338"/>
            <a:ext cx="801688" cy="366712"/>
          </a:xfrm>
          <a:prstGeom prst="rect">
            <a:avLst/>
          </a:prstGeom>
          <a:noFill/>
          <a:ln w="9525">
            <a:noFill/>
            <a:miter lim="800000"/>
            <a:headEnd/>
            <a:tailEnd/>
          </a:ln>
        </p:spPr>
        <p:txBody>
          <a:bodyPr lIns="45720" rIns="45720">
            <a:spAutoFit/>
          </a:bodyPr>
          <a:lstStyle/>
          <a:p>
            <a:pPr algn="ctr" fontAlgn="auto">
              <a:spcBef>
                <a:spcPct val="50000"/>
              </a:spcBef>
              <a:spcAft>
                <a:spcPts val="0"/>
              </a:spcAft>
              <a:defRPr/>
            </a:pPr>
            <a:r>
              <a:rPr lang="en-US" dirty="0">
                <a:effectLst>
                  <a:outerShdw blurRad="38100" dist="38100" dir="2700000" algn="tl">
                    <a:srgbClr val="C0C0C0"/>
                  </a:outerShdw>
                </a:effectLst>
                <a:latin typeface="Calibri" pitchFamily="34" charset="0"/>
                <a:cs typeface="+mn-cs"/>
              </a:rPr>
              <a:t>Dead</a:t>
            </a:r>
          </a:p>
        </p:txBody>
      </p:sp>
      <p:cxnSp>
        <p:nvCxnSpPr>
          <p:cNvPr id="57373" name="AutoShape 42"/>
          <p:cNvCxnSpPr>
            <a:cxnSpLocks noChangeShapeType="1"/>
            <a:stCxn id="57357" idx="2"/>
            <a:endCxn id="29" idx="0"/>
          </p:cNvCxnSpPr>
          <p:nvPr/>
        </p:nvCxnSpPr>
        <p:spPr bwMode="auto">
          <a:xfrm flipH="1">
            <a:off x="2928938" y="4524375"/>
            <a:ext cx="9525" cy="207963"/>
          </a:xfrm>
          <a:prstGeom prst="straightConnector1">
            <a:avLst/>
          </a:prstGeom>
          <a:noFill/>
          <a:ln w="9525">
            <a:solidFill>
              <a:schemeClr val="tx1"/>
            </a:solidFill>
            <a:round/>
            <a:headEnd/>
            <a:tailEnd type="triangle" w="med" len="med"/>
          </a:ln>
        </p:spPr>
      </p:cxnSp>
      <p:sp>
        <p:nvSpPr>
          <p:cNvPr id="57374" name="Text Box 43"/>
          <p:cNvSpPr txBox="1">
            <a:spLocks noChangeArrowheads="1"/>
          </p:cNvSpPr>
          <p:nvPr/>
        </p:nvSpPr>
        <p:spPr bwMode="auto">
          <a:xfrm>
            <a:off x="2922588" y="4473575"/>
            <a:ext cx="457200" cy="290513"/>
          </a:xfrm>
          <a:prstGeom prst="rect">
            <a:avLst/>
          </a:prstGeom>
          <a:noFill/>
          <a:ln w="9525">
            <a:noFill/>
            <a:miter lim="800000"/>
            <a:headEnd/>
            <a:tailEnd/>
          </a:ln>
        </p:spPr>
        <p:txBody>
          <a:bodyPr/>
          <a:lstStyle/>
          <a:p>
            <a:pPr>
              <a:spcBef>
                <a:spcPct val="50000"/>
              </a:spcBef>
            </a:pPr>
            <a:r>
              <a:rPr lang="en-US" sz="1300" dirty="0">
                <a:latin typeface="Calibri" pitchFamily="34" charset="0"/>
              </a:rPr>
              <a:t>No</a:t>
            </a:r>
          </a:p>
        </p:txBody>
      </p:sp>
      <p:sp>
        <p:nvSpPr>
          <p:cNvPr id="57375" name="Text Box 44"/>
          <p:cNvSpPr txBox="1">
            <a:spLocks noChangeArrowheads="1"/>
          </p:cNvSpPr>
          <p:nvPr/>
        </p:nvSpPr>
        <p:spPr bwMode="auto">
          <a:xfrm>
            <a:off x="4176713" y="4870450"/>
            <a:ext cx="1690687" cy="474663"/>
          </a:xfrm>
          <a:prstGeom prst="rect">
            <a:avLst/>
          </a:prstGeom>
          <a:solidFill>
            <a:schemeClr val="bg2"/>
          </a:solidFill>
          <a:ln w="9525">
            <a:solidFill>
              <a:schemeClr val="tx1"/>
            </a:solidFill>
            <a:miter lim="800000"/>
            <a:headEnd/>
            <a:tailEnd/>
          </a:ln>
        </p:spPr>
        <p:txBody>
          <a:bodyPr lIns="45720" rIns="45720"/>
          <a:lstStyle/>
          <a:p>
            <a:pPr algn="ctr"/>
            <a:r>
              <a:rPr lang="en-US" sz="1200" dirty="0">
                <a:latin typeface="Calibri" pitchFamily="34" charset="0"/>
              </a:rPr>
              <a:t>Likely to survive</a:t>
            </a:r>
          </a:p>
          <a:p>
            <a:pPr algn="ctr"/>
            <a:r>
              <a:rPr lang="en-US" sz="1200" dirty="0">
                <a:latin typeface="Calibri" pitchFamily="34" charset="0"/>
              </a:rPr>
              <a:t>given current resources</a:t>
            </a:r>
          </a:p>
        </p:txBody>
      </p:sp>
      <p:cxnSp>
        <p:nvCxnSpPr>
          <p:cNvPr id="57376" name="AutoShape 47"/>
          <p:cNvCxnSpPr>
            <a:cxnSpLocks noChangeShapeType="1"/>
            <a:stCxn id="57358" idx="2"/>
            <a:endCxn id="57375" idx="0"/>
          </p:cNvCxnSpPr>
          <p:nvPr/>
        </p:nvCxnSpPr>
        <p:spPr bwMode="auto">
          <a:xfrm>
            <a:off x="5022850" y="4614863"/>
            <a:ext cx="0" cy="255587"/>
          </a:xfrm>
          <a:prstGeom prst="straightConnector1">
            <a:avLst/>
          </a:prstGeom>
          <a:noFill/>
          <a:ln w="9525">
            <a:solidFill>
              <a:schemeClr val="tx1"/>
            </a:solidFill>
            <a:round/>
            <a:headEnd/>
            <a:tailEnd type="triangle" w="med" len="med"/>
          </a:ln>
        </p:spPr>
      </p:cxnSp>
      <p:sp>
        <p:nvSpPr>
          <p:cNvPr id="57377" name="Text Box 48"/>
          <p:cNvSpPr txBox="1">
            <a:spLocks noChangeArrowheads="1"/>
          </p:cNvSpPr>
          <p:nvPr/>
        </p:nvSpPr>
        <p:spPr bwMode="auto">
          <a:xfrm>
            <a:off x="4984750" y="4564063"/>
            <a:ext cx="457200" cy="290512"/>
          </a:xfrm>
          <a:prstGeom prst="rect">
            <a:avLst/>
          </a:prstGeom>
          <a:noFill/>
          <a:ln w="9525">
            <a:noFill/>
            <a:miter lim="800000"/>
            <a:headEnd/>
            <a:tailEnd/>
          </a:ln>
        </p:spPr>
        <p:txBody>
          <a:bodyPr/>
          <a:lstStyle/>
          <a:p>
            <a:pPr>
              <a:spcBef>
                <a:spcPct val="50000"/>
              </a:spcBef>
            </a:pPr>
            <a:r>
              <a:rPr lang="en-US" sz="1300" dirty="0">
                <a:latin typeface="Calibri" pitchFamily="34" charset="0"/>
              </a:rPr>
              <a:t>No</a:t>
            </a:r>
          </a:p>
        </p:txBody>
      </p:sp>
      <p:sp>
        <p:nvSpPr>
          <p:cNvPr id="35" name="Text Box 49"/>
          <p:cNvSpPr txBox="1">
            <a:spLocks noChangeArrowheads="1"/>
          </p:cNvSpPr>
          <p:nvPr/>
        </p:nvSpPr>
        <p:spPr bwMode="auto">
          <a:xfrm>
            <a:off x="4464050" y="5567363"/>
            <a:ext cx="1117600" cy="330200"/>
          </a:xfrm>
          <a:prstGeom prst="rect">
            <a:avLst/>
          </a:prstGeom>
          <a:noFill/>
          <a:ln w="9525">
            <a:noFill/>
            <a:miter lim="800000"/>
            <a:headEnd/>
            <a:tailEnd/>
          </a:ln>
        </p:spPr>
        <p:txBody>
          <a:bodyPr lIns="45720" tIns="9144" rIns="45720">
            <a:spAutoFit/>
          </a:bodyPr>
          <a:lstStyle/>
          <a:p>
            <a:pPr fontAlgn="auto">
              <a:spcBef>
                <a:spcPct val="50000"/>
              </a:spcBef>
              <a:spcAft>
                <a:spcPts val="0"/>
              </a:spcAft>
              <a:defRPr/>
            </a:pPr>
            <a:r>
              <a:rPr lang="en-US" dirty="0">
                <a:solidFill>
                  <a:srgbClr val="4D4D4D"/>
                </a:solidFill>
                <a:effectLst>
                  <a:outerShdw blurRad="38100" dist="38100" dir="2700000" algn="tl">
                    <a:srgbClr val="C0C0C0"/>
                  </a:outerShdw>
                </a:effectLst>
                <a:latin typeface="Calibri" pitchFamily="34" charset="0"/>
                <a:cs typeface="+mn-cs"/>
              </a:rPr>
              <a:t>Expectant</a:t>
            </a:r>
          </a:p>
        </p:txBody>
      </p:sp>
      <p:sp>
        <p:nvSpPr>
          <p:cNvPr id="36" name="Text Box 51"/>
          <p:cNvSpPr txBox="1">
            <a:spLocks noChangeArrowheads="1"/>
          </p:cNvSpPr>
          <p:nvPr/>
        </p:nvSpPr>
        <p:spPr bwMode="auto">
          <a:xfrm>
            <a:off x="6154738" y="4930775"/>
            <a:ext cx="1139825" cy="366713"/>
          </a:xfrm>
          <a:prstGeom prst="rect">
            <a:avLst/>
          </a:prstGeom>
          <a:noFill/>
          <a:ln w="9525">
            <a:noFill/>
            <a:miter lim="800000"/>
            <a:headEnd/>
            <a:tailEnd/>
          </a:ln>
        </p:spPr>
        <p:txBody>
          <a:bodyPr lIns="45720" rIns="45720">
            <a:spAutoFit/>
          </a:bodyPr>
          <a:lstStyle/>
          <a:p>
            <a:pPr fontAlgn="auto">
              <a:spcBef>
                <a:spcPct val="50000"/>
              </a:spcBef>
              <a:spcAft>
                <a:spcPts val="0"/>
              </a:spcAft>
              <a:defRPr/>
            </a:pPr>
            <a:r>
              <a:rPr lang="en-US" dirty="0">
                <a:solidFill>
                  <a:srgbClr val="CC0000"/>
                </a:solidFill>
                <a:effectLst>
                  <a:outerShdw blurRad="38100" dist="38100" dir="2700000" algn="tl">
                    <a:srgbClr val="C0C0C0"/>
                  </a:outerShdw>
                </a:effectLst>
                <a:latin typeface="Calibri" pitchFamily="34" charset="0"/>
                <a:cs typeface="+mn-cs"/>
              </a:rPr>
              <a:t>Immediate</a:t>
            </a:r>
          </a:p>
        </p:txBody>
      </p:sp>
      <p:cxnSp>
        <p:nvCxnSpPr>
          <p:cNvPr id="57380" name="AutoShape 52"/>
          <p:cNvCxnSpPr>
            <a:cxnSpLocks noChangeShapeType="1"/>
            <a:stCxn id="57375" idx="3"/>
            <a:endCxn id="36" idx="1"/>
          </p:cNvCxnSpPr>
          <p:nvPr/>
        </p:nvCxnSpPr>
        <p:spPr bwMode="auto">
          <a:xfrm>
            <a:off x="5867400" y="5108575"/>
            <a:ext cx="287338" cy="6350"/>
          </a:xfrm>
          <a:prstGeom prst="straightConnector1">
            <a:avLst/>
          </a:prstGeom>
          <a:noFill/>
          <a:ln w="9525">
            <a:solidFill>
              <a:schemeClr val="tx1"/>
            </a:solidFill>
            <a:round/>
            <a:headEnd/>
            <a:tailEnd type="triangle" w="med" len="med"/>
          </a:ln>
        </p:spPr>
      </p:cxnSp>
      <p:sp>
        <p:nvSpPr>
          <p:cNvPr id="57381" name="Text Box 53"/>
          <p:cNvSpPr txBox="1">
            <a:spLocks noChangeArrowheads="1"/>
          </p:cNvSpPr>
          <p:nvPr/>
        </p:nvSpPr>
        <p:spPr bwMode="auto">
          <a:xfrm>
            <a:off x="5803900" y="4845050"/>
            <a:ext cx="457200" cy="290513"/>
          </a:xfrm>
          <a:prstGeom prst="rect">
            <a:avLst/>
          </a:prstGeom>
          <a:noFill/>
          <a:ln w="9525">
            <a:noFill/>
            <a:miter lim="800000"/>
            <a:headEnd/>
            <a:tailEnd/>
          </a:ln>
        </p:spPr>
        <p:txBody>
          <a:bodyPr/>
          <a:lstStyle/>
          <a:p>
            <a:pPr>
              <a:spcBef>
                <a:spcPct val="50000"/>
              </a:spcBef>
            </a:pPr>
            <a:r>
              <a:rPr lang="en-US" sz="1300" dirty="0">
                <a:latin typeface="Calibri" pitchFamily="34" charset="0"/>
              </a:rPr>
              <a:t>Yes</a:t>
            </a:r>
          </a:p>
        </p:txBody>
      </p:sp>
      <p:cxnSp>
        <p:nvCxnSpPr>
          <p:cNvPr id="57382" name="AutoShape 54"/>
          <p:cNvCxnSpPr>
            <a:cxnSpLocks noChangeShapeType="1"/>
            <a:stCxn id="57375" idx="2"/>
            <a:endCxn id="35" idx="0"/>
          </p:cNvCxnSpPr>
          <p:nvPr/>
        </p:nvCxnSpPr>
        <p:spPr bwMode="auto">
          <a:xfrm>
            <a:off x="5022850" y="5345113"/>
            <a:ext cx="0" cy="222250"/>
          </a:xfrm>
          <a:prstGeom prst="straightConnector1">
            <a:avLst/>
          </a:prstGeom>
          <a:noFill/>
          <a:ln w="9525">
            <a:solidFill>
              <a:schemeClr val="tx1"/>
            </a:solidFill>
            <a:round/>
            <a:headEnd/>
            <a:tailEnd type="triangle" w="med" len="med"/>
          </a:ln>
        </p:spPr>
      </p:cxnSp>
      <p:sp>
        <p:nvSpPr>
          <p:cNvPr id="57383" name="Text Box 55"/>
          <p:cNvSpPr txBox="1">
            <a:spLocks noChangeArrowheads="1"/>
          </p:cNvSpPr>
          <p:nvPr/>
        </p:nvSpPr>
        <p:spPr bwMode="auto">
          <a:xfrm>
            <a:off x="5010150" y="5302250"/>
            <a:ext cx="457200" cy="290513"/>
          </a:xfrm>
          <a:prstGeom prst="rect">
            <a:avLst/>
          </a:prstGeom>
          <a:noFill/>
          <a:ln w="9525">
            <a:noFill/>
            <a:miter lim="800000"/>
            <a:headEnd/>
            <a:tailEnd/>
          </a:ln>
        </p:spPr>
        <p:txBody>
          <a:bodyPr/>
          <a:lstStyle/>
          <a:p>
            <a:pPr>
              <a:spcBef>
                <a:spcPct val="50000"/>
              </a:spcBef>
            </a:pPr>
            <a:r>
              <a:rPr lang="en-US" sz="1300" dirty="0">
                <a:latin typeface="Calibri" pitchFamily="34" charset="0"/>
              </a:rPr>
              <a:t>No</a:t>
            </a:r>
          </a:p>
        </p:txBody>
      </p:sp>
      <p:sp>
        <p:nvSpPr>
          <p:cNvPr id="57384" name="Text Box 41"/>
          <p:cNvSpPr txBox="1">
            <a:spLocks noChangeArrowheads="1"/>
          </p:cNvSpPr>
          <p:nvPr/>
        </p:nvSpPr>
        <p:spPr bwMode="auto">
          <a:xfrm>
            <a:off x="609600" y="5427663"/>
            <a:ext cx="2312988" cy="366712"/>
          </a:xfrm>
          <a:prstGeom prst="rect">
            <a:avLst/>
          </a:prstGeom>
          <a:noFill/>
          <a:ln w="9525">
            <a:noFill/>
            <a:miter lim="800000"/>
            <a:headEnd/>
            <a:tailEnd/>
          </a:ln>
        </p:spPr>
        <p:txBody>
          <a:bodyPr>
            <a:spAutoFit/>
          </a:bodyPr>
          <a:lstStyle/>
          <a:p>
            <a:pPr>
              <a:spcBef>
                <a:spcPct val="50000"/>
              </a:spcBef>
            </a:pPr>
            <a:r>
              <a:rPr lang="en-US" sz="1300" dirty="0">
                <a:latin typeface="Calibri" pitchFamily="34" charset="0"/>
              </a:rPr>
              <a:t>*LSI: Lifesaving Interventions</a:t>
            </a:r>
            <a:r>
              <a:rPr lang="en-US" dirty="0">
                <a:latin typeface="Calibri" pitchFamily="34" charset="0"/>
              </a:rPr>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p:cNvSpPr>
          <p:nvPr/>
        </p:nvSpPr>
        <p:spPr>
          <a:xfrm>
            <a:off x="457200" y="277993"/>
            <a:ext cx="8229600" cy="1143000"/>
          </a:xfrm>
          <a:prstGeom prst="rect">
            <a:avLst/>
          </a:prstGeom>
        </p:spPr>
        <p:txBody>
          <a:bodyPr anchor="ctr">
            <a:normAutofit/>
          </a:bodyPr>
          <a:lstStyle/>
          <a:p>
            <a:pPr algn="ctr"/>
            <a:r>
              <a:rPr lang="en-US" sz="2800" b="1" dirty="0">
                <a:solidFill>
                  <a:srgbClr val="984807"/>
                </a:solidFill>
                <a:latin typeface="+mj-lt"/>
                <a:cs typeface="Helvetica" pitchFamily="34" charset="0"/>
              </a:rPr>
              <a:t>SALT Triage</a:t>
            </a:r>
          </a:p>
          <a:p>
            <a:pPr algn="ctr"/>
            <a:r>
              <a:rPr lang="en-US" sz="2800" b="1" dirty="0">
                <a:latin typeface="+mj-lt"/>
                <a:cs typeface="Helvetica" pitchFamily="34" charset="0"/>
              </a:rPr>
              <a:t>Step 1: Global Sorting</a:t>
            </a:r>
          </a:p>
        </p:txBody>
      </p:sp>
      <p:sp>
        <p:nvSpPr>
          <p:cNvPr id="59394" name="Text Box 11"/>
          <p:cNvSpPr txBox="1">
            <a:spLocks noChangeArrowheads="1"/>
          </p:cNvSpPr>
          <p:nvPr/>
        </p:nvSpPr>
        <p:spPr bwMode="auto">
          <a:xfrm>
            <a:off x="914400" y="2776538"/>
            <a:ext cx="3198813" cy="446087"/>
          </a:xfrm>
          <a:prstGeom prst="rect">
            <a:avLst/>
          </a:prstGeom>
          <a:solidFill>
            <a:schemeClr val="bg2"/>
          </a:solidFill>
          <a:ln w="9525">
            <a:solidFill>
              <a:schemeClr val="tx1"/>
            </a:solidFill>
            <a:miter lim="800000"/>
            <a:headEnd/>
            <a:tailEnd/>
          </a:ln>
        </p:spPr>
        <p:txBody>
          <a:bodyPr/>
          <a:lstStyle/>
          <a:p>
            <a:pPr>
              <a:spcBef>
                <a:spcPct val="25000"/>
              </a:spcBef>
            </a:pPr>
            <a:r>
              <a:rPr lang="en-US" b="1" dirty="0">
                <a:latin typeface="Calibri" pitchFamily="34" charset="0"/>
              </a:rPr>
              <a:t>Step 1 – Sort: global sorting</a:t>
            </a:r>
          </a:p>
        </p:txBody>
      </p:sp>
      <p:cxnSp>
        <p:nvCxnSpPr>
          <p:cNvPr id="5" name="AutoShape 13"/>
          <p:cNvCxnSpPr>
            <a:cxnSpLocks noChangeShapeType="1"/>
          </p:cNvCxnSpPr>
          <p:nvPr/>
        </p:nvCxnSpPr>
        <p:spPr bwMode="auto">
          <a:xfrm flipV="1">
            <a:off x="4113213" y="1920875"/>
            <a:ext cx="915987" cy="1079500"/>
          </a:xfrm>
          <a:prstGeom prst="straightConnector1">
            <a:avLst/>
          </a:prstGeom>
          <a:noFill/>
          <a:ln w="9525">
            <a:solidFill>
              <a:schemeClr val="tx1"/>
            </a:solidFill>
            <a:round/>
            <a:headEnd/>
            <a:tailEnd type="triangle" w="med" len="med"/>
          </a:ln>
        </p:spPr>
      </p:cxnSp>
      <p:sp>
        <p:nvSpPr>
          <p:cNvPr id="59396" name="Text Box 10"/>
          <p:cNvSpPr txBox="1">
            <a:spLocks noChangeArrowheads="1"/>
          </p:cNvSpPr>
          <p:nvPr/>
        </p:nvSpPr>
        <p:spPr bwMode="auto">
          <a:xfrm>
            <a:off x="5029200" y="1560513"/>
            <a:ext cx="3198813" cy="719137"/>
          </a:xfrm>
          <a:prstGeom prst="rect">
            <a:avLst/>
          </a:prstGeom>
          <a:solidFill>
            <a:schemeClr val="bg2"/>
          </a:solidFill>
          <a:ln w="9525">
            <a:solidFill>
              <a:schemeClr val="tx1"/>
            </a:solidFill>
            <a:miter lim="800000"/>
            <a:headEnd/>
            <a:tailEnd/>
          </a:ln>
        </p:spPr>
        <p:txBody>
          <a:bodyPr/>
          <a:lstStyle/>
          <a:p>
            <a:pPr>
              <a:spcBef>
                <a:spcPct val="25000"/>
              </a:spcBef>
            </a:pPr>
            <a:r>
              <a:rPr lang="en-US" b="1" dirty="0" smtClean="0">
                <a:latin typeface="Calibri" pitchFamily="34" charset="0"/>
              </a:rPr>
              <a:t>Walk </a:t>
            </a:r>
            <a:endParaRPr lang="en-US" b="1" dirty="0">
              <a:latin typeface="Calibri" pitchFamily="34" charset="0"/>
            </a:endParaRPr>
          </a:p>
          <a:p>
            <a:pPr>
              <a:spcBef>
                <a:spcPct val="25000"/>
              </a:spcBef>
            </a:pPr>
            <a:r>
              <a:rPr lang="en-US" b="1" dirty="0">
                <a:latin typeface="Calibri" pitchFamily="34" charset="0"/>
              </a:rPr>
              <a:t>Assess 3</a:t>
            </a:r>
            <a:r>
              <a:rPr lang="en-US" b="1" baseline="30000" dirty="0">
                <a:latin typeface="Calibri" pitchFamily="34" charset="0"/>
              </a:rPr>
              <a:t>rd</a:t>
            </a:r>
            <a:r>
              <a:rPr lang="en-US" dirty="0">
                <a:latin typeface="Calibri" pitchFamily="34" charset="0"/>
              </a:rPr>
              <a:t> </a:t>
            </a:r>
          </a:p>
        </p:txBody>
      </p:sp>
      <p:cxnSp>
        <p:nvCxnSpPr>
          <p:cNvPr id="7" name="AutoShape 14"/>
          <p:cNvCxnSpPr>
            <a:cxnSpLocks noChangeShapeType="1"/>
          </p:cNvCxnSpPr>
          <p:nvPr/>
        </p:nvCxnSpPr>
        <p:spPr bwMode="auto">
          <a:xfrm flipV="1">
            <a:off x="4113213" y="2986088"/>
            <a:ext cx="915987" cy="14287"/>
          </a:xfrm>
          <a:prstGeom prst="straightConnector1">
            <a:avLst/>
          </a:prstGeom>
          <a:noFill/>
          <a:ln w="9525">
            <a:solidFill>
              <a:schemeClr val="tx1"/>
            </a:solidFill>
            <a:round/>
            <a:headEnd/>
            <a:tailEnd type="triangle" w="med" len="med"/>
          </a:ln>
        </p:spPr>
      </p:cxnSp>
      <p:sp>
        <p:nvSpPr>
          <p:cNvPr id="59398" name="Text Box 9"/>
          <p:cNvSpPr txBox="1">
            <a:spLocks noChangeArrowheads="1"/>
          </p:cNvSpPr>
          <p:nvPr/>
        </p:nvSpPr>
        <p:spPr bwMode="auto">
          <a:xfrm>
            <a:off x="5029200" y="2590800"/>
            <a:ext cx="3198813" cy="788988"/>
          </a:xfrm>
          <a:prstGeom prst="rect">
            <a:avLst/>
          </a:prstGeom>
          <a:solidFill>
            <a:schemeClr val="bg2"/>
          </a:solidFill>
          <a:ln w="9525">
            <a:solidFill>
              <a:schemeClr val="tx1"/>
            </a:solidFill>
            <a:miter lim="800000"/>
            <a:headEnd/>
            <a:tailEnd/>
          </a:ln>
        </p:spPr>
        <p:txBody>
          <a:bodyPr/>
          <a:lstStyle/>
          <a:p>
            <a:pPr>
              <a:spcBef>
                <a:spcPct val="25000"/>
              </a:spcBef>
            </a:pPr>
            <a:r>
              <a:rPr lang="en-US" b="1" dirty="0">
                <a:latin typeface="Calibri" pitchFamily="34" charset="0"/>
              </a:rPr>
              <a:t>Wave/purposeful movement</a:t>
            </a:r>
          </a:p>
          <a:p>
            <a:pPr>
              <a:spcBef>
                <a:spcPct val="25000"/>
              </a:spcBef>
            </a:pPr>
            <a:r>
              <a:rPr lang="en-US" b="1" dirty="0">
                <a:latin typeface="Calibri" pitchFamily="34" charset="0"/>
              </a:rPr>
              <a:t>Assess 2</a:t>
            </a:r>
            <a:r>
              <a:rPr lang="en-US" b="1" baseline="30000" dirty="0">
                <a:latin typeface="Calibri" pitchFamily="34" charset="0"/>
              </a:rPr>
              <a:t>nd</a:t>
            </a:r>
            <a:r>
              <a:rPr lang="en-US" dirty="0">
                <a:latin typeface="Calibri" pitchFamily="34" charset="0"/>
              </a:rPr>
              <a:t> </a:t>
            </a:r>
          </a:p>
        </p:txBody>
      </p:sp>
      <p:cxnSp>
        <p:nvCxnSpPr>
          <p:cNvPr id="9" name="AutoShape 15"/>
          <p:cNvCxnSpPr>
            <a:cxnSpLocks noChangeShapeType="1"/>
          </p:cNvCxnSpPr>
          <p:nvPr/>
        </p:nvCxnSpPr>
        <p:spPr bwMode="auto">
          <a:xfrm>
            <a:off x="4113213" y="3000375"/>
            <a:ext cx="915987" cy="1055688"/>
          </a:xfrm>
          <a:prstGeom prst="straightConnector1">
            <a:avLst/>
          </a:prstGeom>
          <a:noFill/>
          <a:ln w="9525">
            <a:solidFill>
              <a:schemeClr val="tx1"/>
            </a:solidFill>
            <a:round/>
            <a:headEnd/>
            <a:tailEnd type="triangle" w="med" len="med"/>
          </a:ln>
        </p:spPr>
      </p:cxnSp>
      <p:sp>
        <p:nvSpPr>
          <p:cNvPr id="59400" name="Text Box 8"/>
          <p:cNvSpPr txBox="1">
            <a:spLocks noChangeArrowheads="1"/>
          </p:cNvSpPr>
          <p:nvPr/>
        </p:nvSpPr>
        <p:spPr bwMode="auto">
          <a:xfrm>
            <a:off x="5029200" y="3695700"/>
            <a:ext cx="3198813" cy="719138"/>
          </a:xfrm>
          <a:prstGeom prst="rect">
            <a:avLst/>
          </a:prstGeom>
          <a:solidFill>
            <a:schemeClr val="bg2"/>
          </a:solidFill>
          <a:ln w="9525">
            <a:solidFill>
              <a:schemeClr val="tx1"/>
            </a:solidFill>
            <a:miter lim="800000"/>
            <a:headEnd/>
            <a:tailEnd/>
          </a:ln>
        </p:spPr>
        <p:txBody>
          <a:bodyPr/>
          <a:lstStyle/>
          <a:p>
            <a:pPr>
              <a:spcBef>
                <a:spcPct val="25000"/>
              </a:spcBef>
            </a:pPr>
            <a:r>
              <a:rPr lang="en-US" b="1" dirty="0">
                <a:latin typeface="Calibri" pitchFamily="34" charset="0"/>
              </a:rPr>
              <a:t>Still/obvious life threat</a:t>
            </a:r>
          </a:p>
          <a:p>
            <a:pPr>
              <a:spcBef>
                <a:spcPct val="25000"/>
              </a:spcBef>
            </a:pPr>
            <a:r>
              <a:rPr lang="en-US" b="1" dirty="0">
                <a:latin typeface="Calibri" pitchFamily="34" charset="0"/>
              </a:rPr>
              <a:t>Assess 1</a:t>
            </a:r>
            <a:r>
              <a:rPr lang="en-US" b="1" baseline="30000" dirty="0">
                <a:latin typeface="Calibri" pitchFamily="34" charset="0"/>
              </a:rPr>
              <a:t>st</a:t>
            </a:r>
            <a:r>
              <a:rPr lang="en-US" b="1" dirty="0">
                <a:latin typeface="Calibri" pitchFamily="34" charset="0"/>
              </a:rPr>
              <a:t> </a:t>
            </a:r>
            <a:endParaRPr lang="en-US" dirty="0">
              <a:latin typeface="Calibri" pitchFamily="34" charset="0"/>
            </a:endParaRPr>
          </a:p>
        </p:txBody>
      </p:sp>
      <p:sp>
        <p:nvSpPr>
          <p:cNvPr id="4" name="TextBox 3"/>
          <p:cNvSpPr txBox="1"/>
          <p:nvPr/>
        </p:nvSpPr>
        <p:spPr>
          <a:xfrm>
            <a:off x="192603" y="4721677"/>
            <a:ext cx="7022049" cy="1766637"/>
          </a:xfrm>
          <a:prstGeom prst="rect">
            <a:avLst/>
          </a:prstGeom>
          <a:noFill/>
        </p:spPr>
        <p:txBody>
          <a:bodyPr wrap="square" rtlCol="0">
            <a:spAutoFit/>
          </a:bodyPr>
          <a:lstStyle/>
          <a:p>
            <a:pPr lvl="0" eaLnBrk="0" fontAlgn="base" hangingPunct="0">
              <a:spcBef>
                <a:spcPct val="20000"/>
              </a:spcBef>
              <a:spcAft>
                <a:spcPct val="0"/>
              </a:spcAft>
            </a:pPr>
            <a:r>
              <a:rPr lang="en-US" sz="2000" dirty="0">
                <a:solidFill>
                  <a:srgbClr val="FF0000"/>
                </a:solidFill>
                <a:latin typeface="Calibri" pitchFamily="34" charset="0"/>
                <a:cs typeface="Helvetica" pitchFamily="34" charset="0"/>
              </a:rPr>
              <a:t>Rapidly identify most at-risk by sorting into groups</a:t>
            </a:r>
            <a:r>
              <a:rPr lang="en-US" sz="2000" dirty="0" smtClean="0">
                <a:solidFill>
                  <a:srgbClr val="FF0000"/>
                </a:solidFill>
                <a:latin typeface="Calibri" pitchFamily="34" charset="0"/>
                <a:cs typeface="Helvetica" pitchFamily="34" charset="0"/>
              </a:rPr>
              <a:t>!</a:t>
            </a:r>
            <a:endParaRPr lang="en-US" sz="2000" dirty="0">
              <a:solidFill>
                <a:srgbClr val="FF0000"/>
              </a:solidFill>
              <a:latin typeface="Calibri" pitchFamily="34" charset="0"/>
              <a:cs typeface="Helvetica" pitchFamily="34" charset="0"/>
            </a:endParaRPr>
          </a:p>
          <a:p>
            <a:pPr eaLnBrk="0" fontAlgn="base" hangingPunct="0">
              <a:spcBef>
                <a:spcPct val="20000"/>
              </a:spcBef>
              <a:spcAft>
                <a:spcPct val="0"/>
              </a:spcAft>
            </a:pPr>
            <a:r>
              <a:rPr lang="en-US" sz="2000" dirty="0">
                <a:solidFill>
                  <a:srgbClr val="FF0000"/>
                </a:solidFill>
                <a:latin typeface="Calibri" pitchFamily="34" charset="0"/>
                <a:cs typeface="Helvetica" pitchFamily="34" charset="0"/>
              </a:rPr>
              <a:t>Limitations:  Many… hearing, language, fear, injured family…</a:t>
            </a:r>
          </a:p>
          <a:p>
            <a:pPr lvl="0" eaLnBrk="0" fontAlgn="base" hangingPunct="0">
              <a:spcBef>
                <a:spcPct val="20000"/>
              </a:spcBef>
              <a:spcAft>
                <a:spcPct val="0"/>
              </a:spcAft>
            </a:pPr>
            <a:endParaRPr lang="en-US" dirty="0" smtClean="0">
              <a:solidFill>
                <a:srgbClr val="FF0000"/>
              </a:solidFill>
              <a:latin typeface="Calibri" pitchFamily="34" charset="0"/>
              <a:cs typeface="Helvetica" pitchFamily="34" charset="0"/>
            </a:endParaRPr>
          </a:p>
          <a:p>
            <a:pPr lvl="0" eaLnBrk="0" fontAlgn="base" hangingPunct="0">
              <a:spcBef>
                <a:spcPct val="20000"/>
              </a:spcBef>
              <a:spcAft>
                <a:spcPct val="0"/>
              </a:spcAft>
            </a:pPr>
            <a:endParaRPr lang="en-US" dirty="0">
              <a:solidFill>
                <a:srgbClr val="FF0000"/>
              </a:solidFill>
              <a:latin typeface="Calibri" pitchFamily="34" charset="0"/>
              <a:cs typeface="Helvetica" pitchFamily="34" charset="0"/>
            </a:endParaRPr>
          </a:p>
          <a:p>
            <a:pPr lvl="0" eaLnBrk="0" fontAlgn="base" hangingPunct="0">
              <a:spcBef>
                <a:spcPct val="20000"/>
              </a:spcBef>
              <a:spcAft>
                <a:spcPct val="0"/>
              </a:spcAft>
            </a:pPr>
            <a:endParaRPr lang="en-US" dirty="0">
              <a:solidFill>
                <a:srgbClr val="FF0000"/>
              </a:solidFill>
              <a:latin typeface="Calibri" pitchFamily="34" charset="0"/>
              <a:cs typeface="Helvetic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left)">
                                      <p:cBhvr>
                                        <p:cTn id="11" dur="500"/>
                                        <p:tgtEl>
                                          <p:spTgt spid="7"/>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up)">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AutoShape 21"/>
          <p:cNvSpPr>
            <a:spLocks noChangeArrowheads="1"/>
          </p:cNvSpPr>
          <p:nvPr/>
        </p:nvSpPr>
        <p:spPr bwMode="auto">
          <a:xfrm>
            <a:off x="44450" y="1766888"/>
            <a:ext cx="2305050" cy="2046287"/>
          </a:xfrm>
          <a:prstGeom prst="plus">
            <a:avLst>
              <a:gd name="adj" fmla="val 25000"/>
            </a:avLst>
          </a:prstGeom>
          <a:solidFill>
            <a:schemeClr val="bg2"/>
          </a:solidFill>
          <a:ln w="9525">
            <a:solidFill>
              <a:schemeClr val="tx1"/>
            </a:solidFill>
            <a:miter lim="800000"/>
            <a:headEnd/>
            <a:tailEnd/>
          </a:ln>
        </p:spPr>
        <p:txBody>
          <a:bodyPr wrap="none" anchor="ctr"/>
          <a:lstStyle/>
          <a:p>
            <a:endParaRPr lang="en-US" b="1" dirty="0">
              <a:latin typeface="Calibri" pitchFamily="34" charset="0"/>
            </a:endParaRPr>
          </a:p>
        </p:txBody>
      </p:sp>
      <p:sp>
        <p:nvSpPr>
          <p:cNvPr id="71682" name="Text Box 22"/>
          <p:cNvSpPr txBox="1">
            <a:spLocks noChangeArrowheads="1"/>
          </p:cNvSpPr>
          <p:nvPr/>
        </p:nvSpPr>
        <p:spPr bwMode="auto">
          <a:xfrm>
            <a:off x="800100" y="1812925"/>
            <a:ext cx="889000" cy="396875"/>
          </a:xfrm>
          <a:prstGeom prst="rect">
            <a:avLst/>
          </a:prstGeom>
          <a:noFill/>
          <a:ln w="9525">
            <a:noFill/>
            <a:miter lim="800000"/>
            <a:headEnd/>
            <a:tailEnd/>
          </a:ln>
        </p:spPr>
        <p:txBody>
          <a:bodyPr>
            <a:spAutoFit/>
          </a:bodyPr>
          <a:lstStyle/>
          <a:p>
            <a:pPr algn="ctr">
              <a:spcBef>
                <a:spcPct val="50000"/>
              </a:spcBef>
            </a:pPr>
            <a:r>
              <a:rPr lang="en-US" sz="2000" b="1" dirty="0">
                <a:latin typeface="Calibri" pitchFamily="34" charset="0"/>
              </a:rPr>
              <a:t>L S I *</a:t>
            </a:r>
          </a:p>
        </p:txBody>
      </p:sp>
      <p:sp>
        <p:nvSpPr>
          <p:cNvPr id="71683" name="Text Box 23"/>
          <p:cNvSpPr txBox="1">
            <a:spLocks noChangeArrowheads="1"/>
          </p:cNvSpPr>
          <p:nvPr/>
        </p:nvSpPr>
        <p:spPr bwMode="auto">
          <a:xfrm>
            <a:off x="44450" y="2247900"/>
            <a:ext cx="2305050" cy="1114425"/>
          </a:xfrm>
          <a:prstGeom prst="rect">
            <a:avLst/>
          </a:prstGeom>
          <a:noFill/>
          <a:ln w="9525">
            <a:noFill/>
            <a:miter lim="800000"/>
            <a:headEnd/>
            <a:tailEnd/>
          </a:ln>
        </p:spPr>
        <p:txBody>
          <a:bodyPr/>
          <a:lstStyle/>
          <a:p>
            <a:pPr marL="177800" indent="-177800">
              <a:buFont typeface="Calibri" pitchFamily="34" charset="0"/>
              <a:buChar char="–"/>
            </a:pPr>
            <a:r>
              <a:rPr lang="en-US" sz="1300" b="1" dirty="0">
                <a:latin typeface="Calibri" pitchFamily="34" charset="0"/>
              </a:rPr>
              <a:t>Control major hemorrhage</a:t>
            </a:r>
          </a:p>
          <a:p>
            <a:pPr marL="177800" indent="-177800">
              <a:buFont typeface="Calibri" pitchFamily="34" charset="0"/>
              <a:buChar char="–"/>
            </a:pPr>
            <a:r>
              <a:rPr lang="en-US" sz="1300" b="1" dirty="0">
                <a:latin typeface="Calibri" pitchFamily="34" charset="0"/>
              </a:rPr>
              <a:t>Open airway (if child, consider 2 rescue breaths)</a:t>
            </a:r>
          </a:p>
          <a:p>
            <a:pPr marL="177800" indent="-177800">
              <a:buFont typeface="Calibri" pitchFamily="34" charset="0"/>
              <a:buChar char="–"/>
            </a:pPr>
            <a:r>
              <a:rPr lang="en-US" sz="1300" b="1" dirty="0">
                <a:latin typeface="Calibri" pitchFamily="34" charset="0"/>
              </a:rPr>
              <a:t>Chest decompression</a:t>
            </a:r>
          </a:p>
          <a:p>
            <a:pPr marL="177800" indent="-177800">
              <a:buFont typeface="Calibri" pitchFamily="34" charset="0"/>
              <a:buChar char="–"/>
            </a:pPr>
            <a:r>
              <a:rPr lang="en-US" sz="1300" b="1" dirty="0">
                <a:latin typeface="Calibri" pitchFamily="34" charset="0"/>
              </a:rPr>
              <a:t>Autoinjector antidotes</a:t>
            </a:r>
          </a:p>
        </p:txBody>
      </p:sp>
      <p:sp>
        <p:nvSpPr>
          <p:cNvPr id="71684" name="Text Box 25"/>
          <p:cNvSpPr txBox="1">
            <a:spLocks noChangeArrowheads="1"/>
          </p:cNvSpPr>
          <p:nvPr/>
        </p:nvSpPr>
        <p:spPr bwMode="auto">
          <a:xfrm>
            <a:off x="2605088" y="2286000"/>
            <a:ext cx="914400" cy="995363"/>
          </a:xfrm>
          <a:prstGeom prst="rect">
            <a:avLst/>
          </a:prstGeom>
          <a:solidFill>
            <a:schemeClr val="bg2"/>
          </a:solidFill>
          <a:ln w="9525">
            <a:solidFill>
              <a:schemeClr val="tx1"/>
            </a:solidFill>
            <a:miter lim="800000"/>
            <a:headEnd/>
            <a:tailEnd/>
          </a:ln>
        </p:spPr>
        <p:txBody>
          <a:bodyPr lIns="45720" rIns="45720"/>
          <a:lstStyle/>
          <a:p>
            <a:pPr>
              <a:spcBef>
                <a:spcPct val="50000"/>
              </a:spcBef>
            </a:pPr>
            <a:endParaRPr lang="en-US" sz="1400" b="1" dirty="0">
              <a:latin typeface="Calibri" pitchFamily="34" charset="0"/>
            </a:endParaRPr>
          </a:p>
          <a:p>
            <a:pPr>
              <a:spcBef>
                <a:spcPct val="50000"/>
              </a:spcBef>
            </a:pPr>
            <a:endParaRPr lang="en-US" sz="700" b="1" dirty="0">
              <a:latin typeface="Calibri" pitchFamily="34" charset="0"/>
            </a:endParaRPr>
          </a:p>
          <a:p>
            <a:pPr algn="ctr"/>
            <a:r>
              <a:rPr lang="en-US" sz="1400" b="1" dirty="0">
                <a:latin typeface="Calibri" pitchFamily="34" charset="0"/>
              </a:rPr>
              <a:t>Breathing?</a:t>
            </a:r>
          </a:p>
        </p:txBody>
      </p:sp>
      <p:sp>
        <p:nvSpPr>
          <p:cNvPr id="71685" name="Text Box 26"/>
          <p:cNvSpPr txBox="1">
            <a:spLocks noChangeArrowheads="1"/>
          </p:cNvSpPr>
          <p:nvPr/>
        </p:nvSpPr>
        <p:spPr bwMode="auto">
          <a:xfrm>
            <a:off x="3906838" y="2286000"/>
            <a:ext cx="2443162" cy="1004888"/>
          </a:xfrm>
          <a:prstGeom prst="rect">
            <a:avLst/>
          </a:prstGeom>
          <a:solidFill>
            <a:schemeClr val="bg2"/>
          </a:solidFill>
          <a:ln w="9525">
            <a:solidFill>
              <a:schemeClr val="tx1"/>
            </a:solidFill>
            <a:miter lim="800000"/>
            <a:headEnd/>
            <a:tailEnd/>
          </a:ln>
        </p:spPr>
        <p:txBody>
          <a:bodyPr tIns="0" rIns="0" bIns="0"/>
          <a:lstStyle/>
          <a:p>
            <a:pPr marL="177800" indent="-177800">
              <a:buFont typeface="Calibri" pitchFamily="34" charset="0"/>
              <a:buChar char="–"/>
            </a:pPr>
            <a:r>
              <a:rPr lang="en-US" sz="1300" b="1" dirty="0">
                <a:latin typeface="Calibri" pitchFamily="34" charset="0"/>
              </a:rPr>
              <a:t>Obeys commands or makes purposeful movement?</a:t>
            </a:r>
          </a:p>
          <a:p>
            <a:pPr marL="177800" indent="-177800">
              <a:buFont typeface="Calibri" pitchFamily="34" charset="0"/>
              <a:buChar char="–"/>
            </a:pPr>
            <a:r>
              <a:rPr lang="en-US" sz="1300" b="1" dirty="0">
                <a:latin typeface="Calibri" pitchFamily="34" charset="0"/>
              </a:rPr>
              <a:t>Has peripheral pulse?</a:t>
            </a:r>
          </a:p>
          <a:p>
            <a:pPr marL="177800" indent="-177800">
              <a:buFont typeface="Calibri" pitchFamily="34" charset="0"/>
              <a:buChar char="–"/>
            </a:pPr>
            <a:r>
              <a:rPr lang="en-US" sz="1300" b="1" dirty="0">
                <a:latin typeface="Calibri" pitchFamily="34" charset="0"/>
              </a:rPr>
              <a:t>Not in respiratory distress?</a:t>
            </a:r>
          </a:p>
          <a:p>
            <a:pPr marL="177800" indent="-177800">
              <a:buFont typeface="Calibri" pitchFamily="34" charset="0"/>
              <a:buChar char="–"/>
            </a:pPr>
            <a:r>
              <a:rPr lang="en-US" sz="1300" b="1" dirty="0">
                <a:latin typeface="Calibri" pitchFamily="34" charset="0"/>
              </a:rPr>
              <a:t>Major hemorrhage in control</a:t>
            </a:r>
            <a:r>
              <a:rPr lang="en-US" sz="1300" dirty="0">
                <a:latin typeface="Calibri" pitchFamily="34" charset="0"/>
              </a:rPr>
              <a:t>?</a:t>
            </a:r>
          </a:p>
        </p:txBody>
      </p:sp>
      <p:sp>
        <p:nvSpPr>
          <p:cNvPr id="71686" name="Text Box 28"/>
          <p:cNvSpPr txBox="1">
            <a:spLocks noChangeArrowheads="1"/>
          </p:cNvSpPr>
          <p:nvPr/>
        </p:nvSpPr>
        <p:spPr bwMode="auto">
          <a:xfrm>
            <a:off x="6718300" y="2286000"/>
            <a:ext cx="1000125" cy="995363"/>
          </a:xfrm>
          <a:prstGeom prst="rect">
            <a:avLst/>
          </a:prstGeom>
          <a:solidFill>
            <a:schemeClr val="bg2"/>
          </a:solidFill>
          <a:ln w="9525">
            <a:solidFill>
              <a:schemeClr val="tx1"/>
            </a:solidFill>
            <a:miter lim="800000"/>
            <a:headEnd/>
            <a:tailEnd/>
          </a:ln>
        </p:spPr>
        <p:txBody>
          <a:bodyPr lIns="45720" rIns="45720"/>
          <a:lstStyle/>
          <a:p>
            <a:pPr algn="ctr">
              <a:spcBef>
                <a:spcPct val="50000"/>
              </a:spcBef>
            </a:pPr>
            <a:endParaRPr lang="en-US" sz="1000" b="1" dirty="0">
              <a:latin typeface="Calibri" pitchFamily="34" charset="0"/>
            </a:endParaRPr>
          </a:p>
          <a:p>
            <a:pPr algn="ctr"/>
            <a:r>
              <a:rPr lang="en-US" sz="1400" b="1" dirty="0">
                <a:latin typeface="Calibri" pitchFamily="34" charset="0"/>
              </a:rPr>
              <a:t>Minor injuries only?</a:t>
            </a:r>
          </a:p>
        </p:txBody>
      </p:sp>
      <p:cxnSp>
        <p:nvCxnSpPr>
          <p:cNvPr id="71687" name="AutoShape 29"/>
          <p:cNvCxnSpPr>
            <a:cxnSpLocks noChangeShapeType="1"/>
          </p:cNvCxnSpPr>
          <p:nvPr/>
        </p:nvCxnSpPr>
        <p:spPr bwMode="auto">
          <a:xfrm>
            <a:off x="2227263" y="4292600"/>
            <a:ext cx="0" cy="0"/>
          </a:xfrm>
          <a:prstGeom prst="straightConnector1">
            <a:avLst/>
          </a:prstGeom>
          <a:noFill/>
          <a:ln w="9525">
            <a:solidFill>
              <a:schemeClr val="tx1"/>
            </a:solidFill>
            <a:round/>
            <a:headEnd/>
            <a:tailEnd type="triangle" w="med" len="med"/>
          </a:ln>
        </p:spPr>
      </p:cxnSp>
      <p:cxnSp>
        <p:nvCxnSpPr>
          <p:cNvPr id="71688" name="AutoShape 30"/>
          <p:cNvCxnSpPr>
            <a:cxnSpLocks noChangeShapeType="1"/>
            <a:stCxn id="71685" idx="3"/>
            <a:endCxn id="71686" idx="1"/>
          </p:cNvCxnSpPr>
          <p:nvPr/>
        </p:nvCxnSpPr>
        <p:spPr bwMode="auto">
          <a:xfrm flipV="1">
            <a:off x="6350000" y="2784475"/>
            <a:ext cx="368300" cy="4763"/>
          </a:xfrm>
          <a:prstGeom prst="straightConnector1">
            <a:avLst/>
          </a:prstGeom>
          <a:noFill/>
          <a:ln w="9525">
            <a:solidFill>
              <a:schemeClr val="tx1"/>
            </a:solidFill>
            <a:round/>
            <a:headEnd/>
            <a:tailEnd type="triangle" w="med" len="med"/>
          </a:ln>
        </p:spPr>
      </p:cxnSp>
      <p:cxnSp>
        <p:nvCxnSpPr>
          <p:cNvPr id="71689" name="AutoShape 31"/>
          <p:cNvCxnSpPr>
            <a:cxnSpLocks noChangeShapeType="1"/>
            <a:stCxn id="71684" idx="3"/>
            <a:endCxn id="71685" idx="1"/>
          </p:cNvCxnSpPr>
          <p:nvPr/>
        </p:nvCxnSpPr>
        <p:spPr bwMode="auto">
          <a:xfrm>
            <a:off x="3519488" y="2784475"/>
            <a:ext cx="387350" cy="4763"/>
          </a:xfrm>
          <a:prstGeom prst="straightConnector1">
            <a:avLst/>
          </a:prstGeom>
          <a:noFill/>
          <a:ln w="9525">
            <a:solidFill>
              <a:schemeClr val="tx1"/>
            </a:solidFill>
            <a:round/>
            <a:headEnd/>
            <a:tailEnd type="triangle" w="med" len="med"/>
          </a:ln>
        </p:spPr>
      </p:cxnSp>
      <p:cxnSp>
        <p:nvCxnSpPr>
          <p:cNvPr id="71690" name="AutoShape 32"/>
          <p:cNvCxnSpPr>
            <a:cxnSpLocks noChangeShapeType="1"/>
            <a:stCxn id="71681" idx="3"/>
            <a:endCxn id="71684" idx="1"/>
          </p:cNvCxnSpPr>
          <p:nvPr/>
        </p:nvCxnSpPr>
        <p:spPr bwMode="auto">
          <a:xfrm flipV="1">
            <a:off x="2349500" y="2784475"/>
            <a:ext cx="255588" cy="6350"/>
          </a:xfrm>
          <a:prstGeom prst="straightConnector1">
            <a:avLst/>
          </a:prstGeom>
          <a:noFill/>
          <a:ln w="9525">
            <a:solidFill>
              <a:schemeClr val="tx1"/>
            </a:solidFill>
            <a:round/>
            <a:headEnd/>
            <a:tailEnd type="triangle" w="med" len="med"/>
          </a:ln>
        </p:spPr>
      </p:cxnSp>
      <p:sp>
        <p:nvSpPr>
          <p:cNvPr id="76820" name="Text Box 33"/>
          <p:cNvSpPr txBox="1">
            <a:spLocks noChangeArrowheads="1"/>
          </p:cNvSpPr>
          <p:nvPr/>
        </p:nvSpPr>
        <p:spPr bwMode="auto">
          <a:xfrm>
            <a:off x="7988300" y="2597150"/>
            <a:ext cx="1130300" cy="381000"/>
          </a:xfrm>
          <a:prstGeom prst="rect">
            <a:avLst/>
          </a:prstGeom>
          <a:noFill/>
          <a:ln w="9525">
            <a:noFill/>
            <a:miter lim="800000"/>
            <a:headEnd/>
            <a:tailEnd/>
          </a:ln>
        </p:spPr>
        <p:txBody>
          <a:bodyPr lIns="0" tIns="0" rIns="0" bIns="0">
            <a:spAutoFit/>
          </a:bodyPr>
          <a:lstStyle/>
          <a:p>
            <a:pPr algn="ctr" fontAlgn="auto">
              <a:spcBef>
                <a:spcPct val="50000"/>
              </a:spcBef>
              <a:spcAft>
                <a:spcPts val="0"/>
              </a:spcAft>
              <a:defRPr/>
            </a:pPr>
            <a:r>
              <a:rPr lang="en-US" sz="2500" b="1" dirty="0">
                <a:solidFill>
                  <a:srgbClr val="008000"/>
                </a:solidFill>
                <a:effectLst>
                  <a:outerShdw blurRad="38100" dist="38100" dir="2700000" algn="tl">
                    <a:srgbClr val="C0C0C0"/>
                  </a:outerShdw>
                </a:effectLst>
                <a:latin typeface="Calibri" pitchFamily="34" charset="0"/>
                <a:cs typeface="+mn-cs"/>
              </a:rPr>
              <a:t>Minimal</a:t>
            </a:r>
          </a:p>
        </p:txBody>
      </p:sp>
      <p:sp>
        <p:nvSpPr>
          <p:cNvPr id="76821" name="Text Box 34"/>
          <p:cNvSpPr txBox="1">
            <a:spLocks noChangeArrowheads="1"/>
          </p:cNvSpPr>
          <p:nvPr/>
        </p:nvSpPr>
        <p:spPr bwMode="auto">
          <a:xfrm>
            <a:off x="6564313" y="3670300"/>
            <a:ext cx="1296987" cy="436563"/>
          </a:xfrm>
          <a:prstGeom prst="rect">
            <a:avLst/>
          </a:prstGeom>
          <a:noFill/>
          <a:ln w="9525">
            <a:noFill/>
            <a:miter lim="800000"/>
            <a:headEnd/>
            <a:tailEnd/>
          </a:ln>
        </p:spPr>
        <p:txBody>
          <a:bodyPr lIns="45720" tIns="9144" rIns="45720">
            <a:spAutoFit/>
          </a:bodyPr>
          <a:lstStyle/>
          <a:p>
            <a:pPr algn="ctr" fontAlgn="auto">
              <a:spcBef>
                <a:spcPct val="50000"/>
              </a:spcBef>
              <a:spcAft>
                <a:spcPts val="0"/>
              </a:spcAft>
              <a:defRPr/>
            </a:pPr>
            <a:r>
              <a:rPr lang="en-US" sz="2500" b="1" dirty="0">
                <a:solidFill>
                  <a:srgbClr val="FFFF00"/>
                </a:solidFill>
                <a:effectLst>
                  <a:outerShdw blurRad="38100" dist="38100" dir="2700000" algn="tl">
                    <a:srgbClr val="C0C0C0"/>
                  </a:outerShdw>
                </a:effectLst>
                <a:latin typeface="Calibri" pitchFamily="34" charset="0"/>
                <a:cs typeface="+mn-cs"/>
              </a:rPr>
              <a:t>Delayed</a:t>
            </a:r>
          </a:p>
        </p:txBody>
      </p:sp>
      <p:cxnSp>
        <p:nvCxnSpPr>
          <p:cNvPr id="71693" name="AutoShape 35"/>
          <p:cNvCxnSpPr>
            <a:cxnSpLocks noChangeShapeType="1"/>
            <a:stCxn id="71686" idx="3"/>
            <a:endCxn id="76820" idx="1"/>
          </p:cNvCxnSpPr>
          <p:nvPr/>
        </p:nvCxnSpPr>
        <p:spPr bwMode="auto">
          <a:xfrm>
            <a:off x="7718425" y="2784475"/>
            <a:ext cx="269875" cy="3175"/>
          </a:xfrm>
          <a:prstGeom prst="straightConnector1">
            <a:avLst/>
          </a:prstGeom>
          <a:noFill/>
          <a:ln w="9525">
            <a:solidFill>
              <a:schemeClr val="tx1"/>
            </a:solidFill>
            <a:round/>
            <a:headEnd/>
            <a:tailEnd type="triangle" w="med" len="med"/>
          </a:ln>
        </p:spPr>
      </p:cxnSp>
      <p:cxnSp>
        <p:nvCxnSpPr>
          <p:cNvPr id="71694" name="AutoShape 36"/>
          <p:cNvCxnSpPr>
            <a:cxnSpLocks noChangeShapeType="1"/>
            <a:stCxn id="71686" idx="2"/>
            <a:endCxn id="76821" idx="0"/>
          </p:cNvCxnSpPr>
          <p:nvPr/>
        </p:nvCxnSpPr>
        <p:spPr bwMode="auto">
          <a:xfrm flipH="1">
            <a:off x="7213600" y="3281363"/>
            <a:ext cx="4763" cy="388937"/>
          </a:xfrm>
          <a:prstGeom prst="straightConnector1">
            <a:avLst/>
          </a:prstGeom>
          <a:noFill/>
          <a:ln w="9525">
            <a:solidFill>
              <a:schemeClr val="tx1"/>
            </a:solidFill>
            <a:round/>
            <a:headEnd/>
            <a:tailEnd type="triangle" w="med" len="med"/>
          </a:ln>
        </p:spPr>
      </p:cxnSp>
      <p:sp>
        <p:nvSpPr>
          <p:cNvPr id="71695" name="Text Box 37"/>
          <p:cNvSpPr txBox="1">
            <a:spLocks noChangeArrowheads="1"/>
          </p:cNvSpPr>
          <p:nvPr/>
        </p:nvSpPr>
        <p:spPr bwMode="auto">
          <a:xfrm>
            <a:off x="7659688" y="2454275"/>
            <a:ext cx="457200" cy="290513"/>
          </a:xfrm>
          <a:prstGeom prst="rect">
            <a:avLst/>
          </a:prstGeom>
          <a:noFill/>
          <a:ln w="9525">
            <a:noFill/>
            <a:miter lim="800000"/>
            <a:headEnd/>
            <a:tailEnd/>
          </a:ln>
        </p:spPr>
        <p:txBody>
          <a:bodyPr/>
          <a:lstStyle/>
          <a:p>
            <a:pPr>
              <a:spcBef>
                <a:spcPct val="50000"/>
              </a:spcBef>
            </a:pPr>
            <a:r>
              <a:rPr lang="en-US" sz="1500" b="1" dirty="0">
                <a:latin typeface="Calibri" pitchFamily="34" charset="0"/>
              </a:rPr>
              <a:t>Yes</a:t>
            </a:r>
          </a:p>
        </p:txBody>
      </p:sp>
      <p:sp>
        <p:nvSpPr>
          <p:cNvPr id="71696" name="Text Box 38"/>
          <p:cNvSpPr txBox="1">
            <a:spLocks noChangeArrowheads="1"/>
          </p:cNvSpPr>
          <p:nvPr/>
        </p:nvSpPr>
        <p:spPr bwMode="auto">
          <a:xfrm>
            <a:off x="7210425" y="3349625"/>
            <a:ext cx="457200" cy="290513"/>
          </a:xfrm>
          <a:prstGeom prst="rect">
            <a:avLst/>
          </a:prstGeom>
          <a:noFill/>
          <a:ln w="9525">
            <a:noFill/>
            <a:miter lim="800000"/>
            <a:headEnd/>
            <a:tailEnd/>
          </a:ln>
        </p:spPr>
        <p:txBody>
          <a:bodyPr/>
          <a:lstStyle/>
          <a:p>
            <a:pPr>
              <a:spcBef>
                <a:spcPct val="50000"/>
              </a:spcBef>
            </a:pPr>
            <a:r>
              <a:rPr lang="en-US" sz="1500" b="1" dirty="0">
                <a:latin typeface="Calibri" pitchFamily="34" charset="0"/>
              </a:rPr>
              <a:t>No</a:t>
            </a:r>
          </a:p>
        </p:txBody>
      </p:sp>
      <p:sp>
        <p:nvSpPr>
          <p:cNvPr id="71697" name="Text Box 40"/>
          <p:cNvSpPr txBox="1">
            <a:spLocks noChangeArrowheads="1"/>
          </p:cNvSpPr>
          <p:nvPr/>
        </p:nvSpPr>
        <p:spPr bwMode="auto">
          <a:xfrm>
            <a:off x="3475038" y="2454275"/>
            <a:ext cx="457200" cy="290513"/>
          </a:xfrm>
          <a:prstGeom prst="rect">
            <a:avLst/>
          </a:prstGeom>
          <a:noFill/>
          <a:ln w="9525">
            <a:noFill/>
            <a:miter lim="800000"/>
            <a:headEnd/>
            <a:tailEnd/>
          </a:ln>
        </p:spPr>
        <p:txBody>
          <a:bodyPr/>
          <a:lstStyle/>
          <a:p>
            <a:pPr>
              <a:spcBef>
                <a:spcPct val="50000"/>
              </a:spcBef>
            </a:pPr>
            <a:r>
              <a:rPr lang="en-US" sz="1500" b="1" dirty="0">
                <a:latin typeface="Calibri" pitchFamily="34" charset="0"/>
              </a:rPr>
              <a:t>Yes</a:t>
            </a:r>
          </a:p>
        </p:txBody>
      </p:sp>
      <p:sp>
        <p:nvSpPr>
          <p:cNvPr id="76828" name="Text Box 41"/>
          <p:cNvSpPr txBox="1">
            <a:spLocks noChangeArrowheads="1"/>
          </p:cNvSpPr>
          <p:nvPr/>
        </p:nvSpPr>
        <p:spPr bwMode="auto">
          <a:xfrm>
            <a:off x="2660650" y="3641725"/>
            <a:ext cx="801688" cy="473075"/>
          </a:xfrm>
          <a:prstGeom prst="rect">
            <a:avLst/>
          </a:prstGeom>
          <a:noFill/>
          <a:ln w="9525">
            <a:noFill/>
            <a:miter lim="800000"/>
            <a:headEnd/>
            <a:tailEnd/>
          </a:ln>
        </p:spPr>
        <p:txBody>
          <a:bodyPr lIns="45720" rIns="45720">
            <a:spAutoFit/>
          </a:bodyPr>
          <a:lstStyle/>
          <a:p>
            <a:pPr algn="ctr" fontAlgn="auto">
              <a:spcBef>
                <a:spcPct val="50000"/>
              </a:spcBef>
              <a:spcAft>
                <a:spcPts val="0"/>
              </a:spcAft>
              <a:defRPr/>
            </a:pPr>
            <a:r>
              <a:rPr lang="en-US" sz="2500" b="1" dirty="0">
                <a:effectLst>
                  <a:outerShdw blurRad="38100" dist="38100" dir="2700000" algn="tl">
                    <a:srgbClr val="C0C0C0"/>
                  </a:outerShdw>
                </a:effectLst>
                <a:latin typeface="Calibri" pitchFamily="34" charset="0"/>
                <a:cs typeface="+mn-cs"/>
              </a:rPr>
              <a:t>Dead</a:t>
            </a:r>
          </a:p>
        </p:txBody>
      </p:sp>
      <p:cxnSp>
        <p:nvCxnSpPr>
          <p:cNvPr id="71699" name="AutoShape 42"/>
          <p:cNvCxnSpPr>
            <a:cxnSpLocks noChangeShapeType="1"/>
            <a:stCxn id="71684" idx="2"/>
            <a:endCxn id="76828" idx="0"/>
          </p:cNvCxnSpPr>
          <p:nvPr/>
        </p:nvCxnSpPr>
        <p:spPr bwMode="auto">
          <a:xfrm flipH="1">
            <a:off x="3062288" y="3281363"/>
            <a:ext cx="0" cy="360362"/>
          </a:xfrm>
          <a:prstGeom prst="straightConnector1">
            <a:avLst/>
          </a:prstGeom>
          <a:noFill/>
          <a:ln w="9525">
            <a:solidFill>
              <a:schemeClr val="tx1"/>
            </a:solidFill>
            <a:round/>
            <a:headEnd/>
            <a:tailEnd type="triangle" w="med" len="med"/>
          </a:ln>
        </p:spPr>
      </p:cxnSp>
      <p:sp>
        <p:nvSpPr>
          <p:cNvPr id="71700" name="Text Box 43"/>
          <p:cNvSpPr txBox="1">
            <a:spLocks noChangeArrowheads="1"/>
          </p:cNvSpPr>
          <p:nvPr/>
        </p:nvSpPr>
        <p:spPr bwMode="auto">
          <a:xfrm>
            <a:off x="3062288" y="3281363"/>
            <a:ext cx="457200" cy="290512"/>
          </a:xfrm>
          <a:prstGeom prst="rect">
            <a:avLst/>
          </a:prstGeom>
          <a:noFill/>
          <a:ln w="9525">
            <a:noFill/>
            <a:miter lim="800000"/>
            <a:headEnd/>
            <a:tailEnd/>
          </a:ln>
        </p:spPr>
        <p:txBody>
          <a:bodyPr/>
          <a:lstStyle/>
          <a:p>
            <a:pPr>
              <a:spcBef>
                <a:spcPct val="50000"/>
              </a:spcBef>
            </a:pPr>
            <a:r>
              <a:rPr lang="en-US" sz="1500" b="1" dirty="0">
                <a:latin typeface="Calibri" pitchFamily="34" charset="0"/>
              </a:rPr>
              <a:t>No</a:t>
            </a:r>
          </a:p>
        </p:txBody>
      </p:sp>
      <p:sp>
        <p:nvSpPr>
          <p:cNvPr id="71701" name="Text Box 44"/>
          <p:cNvSpPr txBox="1">
            <a:spLocks noChangeArrowheads="1"/>
          </p:cNvSpPr>
          <p:nvPr/>
        </p:nvSpPr>
        <p:spPr bwMode="auto">
          <a:xfrm>
            <a:off x="4270375" y="4106863"/>
            <a:ext cx="1690688" cy="727075"/>
          </a:xfrm>
          <a:prstGeom prst="rect">
            <a:avLst/>
          </a:prstGeom>
          <a:solidFill>
            <a:schemeClr val="bg2"/>
          </a:solidFill>
          <a:ln w="9525">
            <a:solidFill>
              <a:schemeClr val="tx1"/>
            </a:solidFill>
            <a:miter lim="800000"/>
            <a:headEnd/>
            <a:tailEnd/>
          </a:ln>
        </p:spPr>
        <p:txBody>
          <a:bodyPr lIns="45720" rIns="45720"/>
          <a:lstStyle/>
          <a:p>
            <a:pPr algn="ctr"/>
            <a:r>
              <a:rPr lang="en-US" sz="1400" b="1" dirty="0">
                <a:latin typeface="Calibri" pitchFamily="34" charset="0"/>
              </a:rPr>
              <a:t>Likely to survive</a:t>
            </a:r>
          </a:p>
          <a:p>
            <a:pPr algn="ctr"/>
            <a:r>
              <a:rPr lang="en-US" sz="1400" b="1" dirty="0">
                <a:latin typeface="Calibri" pitchFamily="34" charset="0"/>
              </a:rPr>
              <a:t>given current resources?</a:t>
            </a:r>
          </a:p>
        </p:txBody>
      </p:sp>
      <p:cxnSp>
        <p:nvCxnSpPr>
          <p:cNvPr id="71702" name="AutoShape 47"/>
          <p:cNvCxnSpPr>
            <a:cxnSpLocks noChangeShapeType="1"/>
            <a:stCxn id="71685" idx="2"/>
            <a:endCxn id="71701" idx="0"/>
          </p:cNvCxnSpPr>
          <p:nvPr/>
        </p:nvCxnSpPr>
        <p:spPr bwMode="auto">
          <a:xfrm flipH="1">
            <a:off x="5116513" y="3290888"/>
            <a:ext cx="12700" cy="815975"/>
          </a:xfrm>
          <a:prstGeom prst="straightConnector1">
            <a:avLst/>
          </a:prstGeom>
          <a:noFill/>
          <a:ln w="9525">
            <a:solidFill>
              <a:schemeClr val="tx1"/>
            </a:solidFill>
            <a:round/>
            <a:headEnd/>
            <a:tailEnd type="triangle" w="med" len="med"/>
          </a:ln>
        </p:spPr>
      </p:cxnSp>
      <p:sp>
        <p:nvSpPr>
          <p:cNvPr id="71703" name="Text Box 48"/>
          <p:cNvSpPr txBox="1">
            <a:spLocks noChangeArrowheads="1"/>
          </p:cNvSpPr>
          <p:nvPr/>
        </p:nvSpPr>
        <p:spPr bwMode="auto">
          <a:xfrm>
            <a:off x="5105400" y="3524250"/>
            <a:ext cx="457200" cy="290513"/>
          </a:xfrm>
          <a:prstGeom prst="rect">
            <a:avLst/>
          </a:prstGeom>
          <a:noFill/>
          <a:ln w="9525">
            <a:noFill/>
            <a:miter lim="800000"/>
            <a:headEnd/>
            <a:tailEnd/>
          </a:ln>
        </p:spPr>
        <p:txBody>
          <a:bodyPr/>
          <a:lstStyle/>
          <a:p>
            <a:pPr>
              <a:spcBef>
                <a:spcPct val="50000"/>
              </a:spcBef>
            </a:pPr>
            <a:r>
              <a:rPr lang="en-US" sz="1500" b="1" dirty="0">
                <a:latin typeface="Calibri" pitchFamily="34" charset="0"/>
              </a:rPr>
              <a:t>No</a:t>
            </a:r>
          </a:p>
        </p:txBody>
      </p:sp>
      <p:sp>
        <p:nvSpPr>
          <p:cNvPr id="76834" name="Text Box 49"/>
          <p:cNvSpPr txBox="1">
            <a:spLocks noChangeArrowheads="1"/>
          </p:cNvSpPr>
          <p:nvPr/>
        </p:nvSpPr>
        <p:spPr bwMode="auto">
          <a:xfrm>
            <a:off x="4383088" y="5191125"/>
            <a:ext cx="1471612" cy="436563"/>
          </a:xfrm>
          <a:prstGeom prst="rect">
            <a:avLst/>
          </a:prstGeom>
          <a:noFill/>
          <a:ln w="9525">
            <a:noFill/>
            <a:miter lim="800000"/>
            <a:headEnd/>
            <a:tailEnd/>
          </a:ln>
        </p:spPr>
        <p:txBody>
          <a:bodyPr lIns="45720" tIns="9144" rIns="45720">
            <a:spAutoFit/>
          </a:bodyPr>
          <a:lstStyle/>
          <a:p>
            <a:pPr fontAlgn="auto">
              <a:spcBef>
                <a:spcPct val="50000"/>
              </a:spcBef>
              <a:spcAft>
                <a:spcPts val="0"/>
              </a:spcAft>
              <a:defRPr/>
            </a:pPr>
            <a:r>
              <a:rPr lang="en-US" sz="2500" b="1" dirty="0">
                <a:solidFill>
                  <a:srgbClr val="4D4D4D"/>
                </a:solidFill>
                <a:effectLst>
                  <a:outerShdw blurRad="38100" dist="38100" dir="2700000" algn="tl">
                    <a:srgbClr val="C0C0C0"/>
                  </a:outerShdw>
                </a:effectLst>
                <a:latin typeface="Calibri" pitchFamily="34" charset="0"/>
                <a:cs typeface="+mn-cs"/>
              </a:rPr>
              <a:t>Expectant</a:t>
            </a:r>
          </a:p>
        </p:txBody>
      </p:sp>
      <p:sp>
        <p:nvSpPr>
          <p:cNvPr id="76835" name="Text Box 51"/>
          <p:cNvSpPr txBox="1">
            <a:spLocks noChangeArrowheads="1"/>
          </p:cNvSpPr>
          <p:nvPr/>
        </p:nvSpPr>
        <p:spPr bwMode="auto">
          <a:xfrm>
            <a:off x="6210300" y="4229100"/>
            <a:ext cx="1597025" cy="473075"/>
          </a:xfrm>
          <a:prstGeom prst="rect">
            <a:avLst/>
          </a:prstGeom>
          <a:noFill/>
          <a:ln w="9525">
            <a:noFill/>
            <a:miter lim="800000"/>
            <a:headEnd/>
            <a:tailEnd/>
          </a:ln>
        </p:spPr>
        <p:txBody>
          <a:bodyPr lIns="45720" rIns="45720">
            <a:spAutoFit/>
          </a:bodyPr>
          <a:lstStyle/>
          <a:p>
            <a:pPr fontAlgn="auto">
              <a:spcBef>
                <a:spcPct val="50000"/>
              </a:spcBef>
              <a:spcAft>
                <a:spcPts val="0"/>
              </a:spcAft>
              <a:defRPr/>
            </a:pPr>
            <a:r>
              <a:rPr lang="en-US" sz="2500" b="1" dirty="0">
                <a:solidFill>
                  <a:srgbClr val="CC0000"/>
                </a:solidFill>
                <a:effectLst>
                  <a:outerShdw blurRad="38100" dist="38100" dir="2700000" algn="tl">
                    <a:srgbClr val="C0C0C0"/>
                  </a:outerShdw>
                </a:effectLst>
                <a:latin typeface="Calibri" pitchFamily="34" charset="0"/>
                <a:cs typeface="+mn-cs"/>
              </a:rPr>
              <a:t>Immediate</a:t>
            </a:r>
          </a:p>
        </p:txBody>
      </p:sp>
      <p:cxnSp>
        <p:nvCxnSpPr>
          <p:cNvPr id="71706" name="AutoShape 52"/>
          <p:cNvCxnSpPr>
            <a:cxnSpLocks noChangeShapeType="1"/>
            <a:stCxn id="71701" idx="3"/>
            <a:endCxn id="76835" idx="1"/>
          </p:cNvCxnSpPr>
          <p:nvPr/>
        </p:nvCxnSpPr>
        <p:spPr bwMode="auto">
          <a:xfrm flipV="1">
            <a:off x="5961063" y="4465638"/>
            <a:ext cx="249237" cy="4762"/>
          </a:xfrm>
          <a:prstGeom prst="straightConnector1">
            <a:avLst/>
          </a:prstGeom>
          <a:noFill/>
          <a:ln w="9525">
            <a:solidFill>
              <a:schemeClr val="tx1"/>
            </a:solidFill>
            <a:round/>
            <a:headEnd/>
            <a:tailEnd type="triangle" w="med" len="med"/>
          </a:ln>
        </p:spPr>
      </p:cxnSp>
      <p:sp>
        <p:nvSpPr>
          <p:cNvPr id="71707" name="Text Box 53"/>
          <p:cNvSpPr txBox="1">
            <a:spLocks noChangeArrowheads="1"/>
          </p:cNvSpPr>
          <p:nvPr/>
        </p:nvSpPr>
        <p:spPr bwMode="auto">
          <a:xfrm>
            <a:off x="5129213" y="4833938"/>
            <a:ext cx="457200" cy="290512"/>
          </a:xfrm>
          <a:prstGeom prst="rect">
            <a:avLst/>
          </a:prstGeom>
          <a:noFill/>
          <a:ln w="9525">
            <a:noFill/>
            <a:miter lim="800000"/>
            <a:headEnd/>
            <a:tailEnd/>
          </a:ln>
        </p:spPr>
        <p:txBody>
          <a:bodyPr/>
          <a:lstStyle/>
          <a:p>
            <a:pPr>
              <a:spcBef>
                <a:spcPct val="50000"/>
              </a:spcBef>
            </a:pPr>
            <a:r>
              <a:rPr lang="en-US" sz="1500" b="1" dirty="0">
                <a:latin typeface="Calibri" pitchFamily="34" charset="0"/>
              </a:rPr>
              <a:t>No</a:t>
            </a:r>
          </a:p>
        </p:txBody>
      </p:sp>
      <p:cxnSp>
        <p:nvCxnSpPr>
          <p:cNvPr id="71708" name="AutoShape 54"/>
          <p:cNvCxnSpPr>
            <a:cxnSpLocks noChangeShapeType="1"/>
            <a:stCxn id="71701" idx="2"/>
            <a:endCxn id="76834" idx="0"/>
          </p:cNvCxnSpPr>
          <p:nvPr/>
        </p:nvCxnSpPr>
        <p:spPr bwMode="auto">
          <a:xfrm>
            <a:off x="5116513" y="4833938"/>
            <a:ext cx="3175" cy="357187"/>
          </a:xfrm>
          <a:prstGeom prst="straightConnector1">
            <a:avLst/>
          </a:prstGeom>
          <a:noFill/>
          <a:ln w="9525">
            <a:solidFill>
              <a:schemeClr val="tx1"/>
            </a:solidFill>
            <a:round/>
            <a:headEnd/>
            <a:tailEnd type="triangle" w="med" len="med"/>
          </a:ln>
        </p:spPr>
      </p:cxnSp>
      <p:sp>
        <p:nvSpPr>
          <p:cNvPr id="71709" name="Text Box 41"/>
          <p:cNvSpPr txBox="1">
            <a:spLocks noChangeArrowheads="1"/>
          </p:cNvSpPr>
          <p:nvPr/>
        </p:nvSpPr>
        <p:spPr bwMode="auto">
          <a:xfrm>
            <a:off x="457200" y="5492750"/>
            <a:ext cx="3449638" cy="396875"/>
          </a:xfrm>
          <a:prstGeom prst="rect">
            <a:avLst/>
          </a:prstGeom>
          <a:noFill/>
          <a:ln w="9525">
            <a:noFill/>
            <a:miter lim="800000"/>
            <a:headEnd/>
            <a:tailEnd/>
          </a:ln>
        </p:spPr>
        <p:txBody>
          <a:bodyPr>
            <a:spAutoFit/>
          </a:bodyPr>
          <a:lstStyle/>
          <a:p>
            <a:pPr>
              <a:spcBef>
                <a:spcPct val="50000"/>
              </a:spcBef>
            </a:pPr>
            <a:r>
              <a:rPr lang="en-US" sz="2000" dirty="0">
                <a:latin typeface="Calibri" pitchFamily="34" charset="0"/>
              </a:rPr>
              <a:t>*LSI = lifesaving interventions </a:t>
            </a:r>
          </a:p>
        </p:txBody>
      </p:sp>
      <p:sp>
        <p:nvSpPr>
          <p:cNvPr id="71710" name="Text Box 40"/>
          <p:cNvSpPr txBox="1">
            <a:spLocks noChangeArrowheads="1"/>
          </p:cNvSpPr>
          <p:nvPr/>
        </p:nvSpPr>
        <p:spPr bwMode="auto">
          <a:xfrm>
            <a:off x="6294438" y="2233613"/>
            <a:ext cx="457200" cy="290512"/>
          </a:xfrm>
          <a:prstGeom prst="rect">
            <a:avLst/>
          </a:prstGeom>
          <a:noFill/>
          <a:ln w="9525">
            <a:noFill/>
            <a:miter lim="800000"/>
            <a:headEnd/>
            <a:tailEnd/>
          </a:ln>
        </p:spPr>
        <p:txBody>
          <a:bodyPr/>
          <a:lstStyle/>
          <a:p>
            <a:pPr algn="ctr"/>
            <a:r>
              <a:rPr lang="en-US" sz="1500" b="1" dirty="0">
                <a:latin typeface="Calibri" pitchFamily="34" charset="0"/>
              </a:rPr>
              <a:t>All</a:t>
            </a:r>
          </a:p>
          <a:p>
            <a:pPr algn="ctr"/>
            <a:r>
              <a:rPr lang="en-US" sz="1500" b="1" dirty="0">
                <a:latin typeface="Calibri" pitchFamily="34" charset="0"/>
              </a:rPr>
              <a:t>Yes</a:t>
            </a:r>
          </a:p>
        </p:txBody>
      </p:sp>
      <p:sp>
        <p:nvSpPr>
          <p:cNvPr id="71711" name="Rectangle 2"/>
          <p:cNvSpPr>
            <a:spLocks/>
          </p:cNvSpPr>
          <p:nvPr/>
        </p:nvSpPr>
        <p:spPr bwMode="auto">
          <a:xfrm>
            <a:off x="457200" y="142240"/>
            <a:ext cx="8229600" cy="1143000"/>
          </a:xfrm>
          <a:prstGeom prst="rect">
            <a:avLst/>
          </a:prstGeom>
          <a:noFill/>
          <a:ln w="9525">
            <a:noFill/>
            <a:miter lim="800000"/>
            <a:headEnd/>
            <a:tailEnd/>
          </a:ln>
        </p:spPr>
        <p:txBody>
          <a:bodyPr anchor="ctr"/>
          <a:lstStyle/>
          <a:p>
            <a:pPr algn="ctr"/>
            <a:r>
              <a:rPr lang="en-US" sz="2800" b="1" dirty="0">
                <a:solidFill>
                  <a:srgbClr val="984807"/>
                </a:solidFill>
                <a:latin typeface="+mj-lt"/>
                <a:cs typeface="Helvetica" pitchFamily="34" charset="0"/>
              </a:rPr>
              <a:t>SALT Triage</a:t>
            </a:r>
          </a:p>
          <a:p>
            <a:pPr algn="ctr"/>
            <a:r>
              <a:rPr lang="en-US" sz="2800" b="1" dirty="0">
                <a:latin typeface="+mj-lt"/>
                <a:cs typeface="Helvetica" pitchFamily="34" charset="0"/>
              </a:rPr>
              <a:t>Step 2: Individual Assessment</a:t>
            </a:r>
          </a:p>
        </p:txBody>
      </p:sp>
      <p:sp>
        <p:nvSpPr>
          <p:cNvPr id="71712" name="Rectangle 34"/>
          <p:cNvSpPr>
            <a:spLocks noChangeArrowheads="1"/>
          </p:cNvSpPr>
          <p:nvPr/>
        </p:nvSpPr>
        <p:spPr bwMode="auto">
          <a:xfrm>
            <a:off x="5921375" y="4170363"/>
            <a:ext cx="436563" cy="304800"/>
          </a:xfrm>
          <a:prstGeom prst="rect">
            <a:avLst/>
          </a:prstGeom>
          <a:noFill/>
          <a:ln w="9525">
            <a:noFill/>
            <a:miter lim="800000"/>
            <a:headEnd/>
            <a:tailEnd/>
          </a:ln>
        </p:spPr>
        <p:txBody>
          <a:bodyPr wrap="none">
            <a:spAutoFit/>
          </a:bodyPr>
          <a:lstStyle/>
          <a:p>
            <a:pPr defTabSz="914400"/>
            <a:r>
              <a:rPr lang="en-US" sz="1400" b="1" dirty="0">
                <a:latin typeface="Calibri" pitchFamily="34" charset="0"/>
              </a:rPr>
              <a:t>Yes</a:t>
            </a:r>
          </a:p>
        </p:txBody>
      </p:sp>
      <p:sp>
        <p:nvSpPr>
          <p:cNvPr id="2" name="Oval 1"/>
          <p:cNvSpPr/>
          <p:nvPr/>
        </p:nvSpPr>
        <p:spPr>
          <a:xfrm>
            <a:off x="44450" y="1266107"/>
            <a:ext cx="2305050" cy="3204293"/>
          </a:xfrm>
          <a:prstGeom prst="ellipse">
            <a:avLst/>
          </a:prstGeom>
          <a:noFill/>
          <a:ln w="57150" cmpd="sng">
            <a:solidFill>
              <a:srgbClr val="FF00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Tree>
    <p:custDataLst>
      <p:tags r:id="rId1"/>
    </p:custDataLst>
    <p:extLst>
      <p:ext uri="{BB962C8B-B14F-4D97-AF65-F5344CB8AC3E}">
        <p14:creationId xmlns:p14="http://schemas.microsoft.com/office/powerpoint/2010/main" val="1204864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p:cNvSpPr>
          <p:nvPr/>
        </p:nvSpPr>
        <p:spPr>
          <a:xfrm>
            <a:off x="457200" y="274638"/>
            <a:ext cx="8229600" cy="1143000"/>
          </a:xfrm>
          <a:prstGeom prst="rect">
            <a:avLst/>
          </a:prstGeom>
        </p:spPr>
        <p:txBody>
          <a:bodyPr anchor="ctr">
            <a:normAutofit/>
          </a:bodyPr>
          <a:lstStyle/>
          <a:p>
            <a:pPr algn="ctr" fontAlgn="auto">
              <a:spcBef>
                <a:spcPts val="0"/>
              </a:spcBef>
              <a:spcAft>
                <a:spcPts val="0"/>
              </a:spcAft>
              <a:defRPr/>
            </a:pPr>
            <a:r>
              <a:rPr lang="en-US" sz="2800" b="1" dirty="0">
                <a:solidFill>
                  <a:srgbClr val="F79646">
                    <a:lumMod val="50000"/>
                  </a:srgbClr>
                </a:solidFill>
                <a:latin typeface="+mj-lt"/>
                <a:cs typeface="Helvetica"/>
              </a:rPr>
              <a:t>Individual Assessment </a:t>
            </a:r>
          </a:p>
          <a:p>
            <a:pPr algn="ctr" fontAlgn="auto">
              <a:spcBef>
                <a:spcPts val="0"/>
              </a:spcBef>
              <a:spcAft>
                <a:spcPts val="0"/>
              </a:spcAft>
              <a:defRPr/>
            </a:pPr>
            <a:r>
              <a:rPr lang="en-US" sz="2800" b="1" dirty="0">
                <a:latin typeface="+mj-lt"/>
                <a:cs typeface="Helvetica"/>
              </a:rPr>
              <a:t>What can I do?</a:t>
            </a:r>
          </a:p>
        </p:txBody>
      </p:sp>
      <p:graphicFrame>
        <p:nvGraphicFramePr>
          <p:cNvPr id="4" name="Group 65"/>
          <p:cNvGraphicFramePr>
            <a:graphicFrameLocks noGrp="1"/>
          </p:cNvGraphicFramePr>
          <p:nvPr/>
        </p:nvGraphicFramePr>
        <p:xfrm>
          <a:off x="457200" y="1939925"/>
          <a:ext cx="8229600" cy="2808289"/>
        </p:xfrm>
        <a:graphic>
          <a:graphicData uri="http://schemas.openxmlformats.org/drawingml/2006/table">
            <a:tbl>
              <a:tblPr/>
              <a:tblGrid>
                <a:gridCol w="8229600">
                  <a:extLst>
                    <a:ext uri="{9D8B030D-6E8A-4147-A177-3AD203B41FA5}">
                      <a16:colId xmlns:a16="http://schemas.microsoft.com/office/drawing/2014/main" val="20000"/>
                    </a:ext>
                  </a:extLst>
                </a:gridCol>
              </a:tblGrid>
              <a:tr h="560388">
                <a:tc>
                  <a:txBody>
                    <a:bodyPr/>
                    <a:lstStyle/>
                    <a:p>
                      <a:pPr marL="0" marR="0" lvl="0" indent="0" algn="ctr" defTabSz="457200" rtl="0" eaLnBrk="0" fontAlgn="base" latinLnBrk="0" hangingPunct="0">
                        <a:lnSpc>
                          <a:spcPct val="100000"/>
                        </a:lnSpc>
                        <a:spcBef>
                          <a:spcPct val="20000"/>
                        </a:spcBef>
                        <a:spcAft>
                          <a:spcPct val="0"/>
                        </a:spcAft>
                        <a:buClrTx/>
                        <a:buSzTx/>
                        <a:buFont typeface="Arial" charset="0"/>
                        <a:buNone/>
                        <a:tabLst/>
                      </a:pPr>
                      <a:r>
                        <a:rPr kumimoji="0" lang="en-US" sz="2800" b="1" i="0" u="none" strike="noStrike" cap="none" normalizeH="0" baseline="0" dirty="0" smtClean="0">
                          <a:ln>
                            <a:noFill/>
                          </a:ln>
                          <a:solidFill>
                            <a:schemeClr val="tx1"/>
                          </a:solidFill>
                          <a:effectLst/>
                          <a:latin typeface="Calibri" pitchFamily="34" charset="0"/>
                          <a:ea typeface="Helvetica"/>
                          <a:cs typeface="Helvetica"/>
                        </a:rPr>
                        <a:t>Lifesaving interventions</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9646"/>
                    </a:solidFill>
                  </a:tcPr>
                </a:tc>
                <a:extLst>
                  <a:ext uri="{0D108BD9-81ED-4DB2-BD59-A6C34878D82A}">
                    <a16:rowId xmlns:a16="http://schemas.microsoft.com/office/drawing/2014/main" val="10000"/>
                  </a:ext>
                </a:extLst>
              </a:tr>
              <a:tr h="563563">
                <a:tc>
                  <a:txBody>
                    <a:bodyPr/>
                    <a:lstStyle/>
                    <a:p>
                      <a:pPr marL="0" marR="0" lvl="0" indent="0" algn="l" defTabSz="457200" rtl="0" eaLnBrk="0" fontAlgn="base" latinLnBrk="0" hangingPunct="0">
                        <a:lnSpc>
                          <a:spcPct val="100000"/>
                        </a:lnSpc>
                        <a:spcBef>
                          <a:spcPct val="20000"/>
                        </a:spcBef>
                        <a:spcAft>
                          <a:spcPct val="0"/>
                        </a:spcAft>
                        <a:buClrTx/>
                        <a:buSzTx/>
                        <a:buFont typeface="Arial" charset="0"/>
                        <a:buNone/>
                        <a:tabLst/>
                      </a:pPr>
                      <a:r>
                        <a:rPr kumimoji="0" lang="en-US" sz="2500" b="0" i="0" u="none" strike="noStrike" cap="none" normalizeH="0" baseline="0" dirty="0" smtClean="0">
                          <a:ln>
                            <a:noFill/>
                          </a:ln>
                          <a:solidFill>
                            <a:schemeClr val="tx1"/>
                          </a:solidFill>
                          <a:effectLst/>
                          <a:latin typeface="Calibri" pitchFamily="34" charset="0"/>
                          <a:ea typeface="Helvetica"/>
                          <a:cs typeface="Helvetica"/>
                        </a:rPr>
                        <a:t>Control major hemorrhage</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560388">
                <a:tc>
                  <a:txBody>
                    <a:bodyPr/>
                    <a:lstStyle/>
                    <a:p>
                      <a:pPr marL="0" marR="0" lvl="0" indent="0" algn="l" defTabSz="457200" rtl="0" eaLnBrk="0" fontAlgn="base" latinLnBrk="0" hangingPunct="0">
                        <a:lnSpc>
                          <a:spcPct val="100000"/>
                        </a:lnSpc>
                        <a:spcBef>
                          <a:spcPct val="20000"/>
                        </a:spcBef>
                        <a:spcAft>
                          <a:spcPct val="0"/>
                        </a:spcAft>
                        <a:buClrTx/>
                        <a:buSzTx/>
                        <a:buFont typeface="Arial" charset="0"/>
                        <a:buNone/>
                        <a:tabLst/>
                      </a:pPr>
                      <a:r>
                        <a:rPr kumimoji="0" lang="en-US" sz="2500" b="0" i="0" u="none" strike="noStrike" cap="none" normalizeH="0" baseline="0" dirty="0" smtClean="0">
                          <a:ln>
                            <a:noFill/>
                          </a:ln>
                          <a:solidFill>
                            <a:schemeClr val="tx1"/>
                          </a:solidFill>
                          <a:effectLst/>
                          <a:latin typeface="Calibri" pitchFamily="34" charset="0"/>
                          <a:ea typeface="Helvetica"/>
                          <a:cs typeface="Helvetica"/>
                        </a:rPr>
                        <a:t>Open airway</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561975">
                <a:tc>
                  <a:txBody>
                    <a:bodyPr/>
                    <a:lstStyle/>
                    <a:p>
                      <a:pPr marL="0" marR="0" lvl="0" indent="0" algn="l" defTabSz="457200" rtl="0" eaLnBrk="0" fontAlgn="base" latinLnBrk="0" hangingPunct="0">
                        <a:lnSpc>
                          <a:spcPct val="100000"/>
                        </a:lnSpc>
                        <a:spcBef>
                          <a:spcPct val="20000"/>
                        </a:spcBef>
                        <a:spcAft>
                          <a:spcPct val="0"/>
                        </a:spcAft>
                        <a:buClrTx/>
                        <a:buSzTx/>
                        <a:buFont typeface="Arial" charset="0"/>
                        <a:buNone/>
                        <a:tabLst/>
                      </a:pPr>
                      <a:r>
                        <a:rPr kumimoji="0" lang="en-US" sz="2500" b="0" i="0" u="none" strike="noStrike" cap="none" normalizeH="0" baseline="0" dirty="0" smtClean="0">
                          <a:ln>
                            <a:noFill/>
                          </a:ln>
                          <a:solidFill>
                            <a:schemeClr val="tx1"/>
                          </a:solidFill>
                          <a:effectLst/>
                          <a:latin typeface="Calibri" pitchFamily="34" charset="0"/>
                          <a:ea typeface="Helvetica"/>
                          <a:cs typeface="Helvetica"/>
                        </a:rPr>
                        <a:t>Decompress chest</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561975">
                <a:tc>
                  <a:txBody>
                    <a:bodyPr/>
                    <a:lstStyle/>
                    <a:p>
                      <a:pPr marL="0" marR="0" lvl="0" indent="0" algn="l" defTabSz="457200" rtl="0" eaLnBrk="0" fontAlgn="base" latinLnBrk="0" hangingPunct="0">
                        <a:lnSpc>
                          <a:spcPct val="100000"/>
                        </a:lnSpc>
                        <a:spcBef>
                          <a:spcPct val="20000"/>
                        </a:spcBef>
                        <a:spcAft>
                          <a:spcPct val="0"/>
                        </a:spcAft>
                        <a:buClrTx/>
                        <a:buSzTx/>
                        <a:buFont typeface="Arial" charset="0"/>
                        <a:buNone/>
                        <a:tabLst/>
                      </a:pPr>
                      <a:r>
                        <a:rPr kumimoji="0" lang="en-US" sz="2500" b="0" i="0" u="none" strike="noStrike" cap="none" normalizeH="0" baseline="0" dirty="0" smtClean="0">
                          <a:ln>
                            <a:noFill/>
                          </a:ln>
                          <a:solidFill>
                            <a:schemeClr val="tx1"/>
                          </a:solidFill>
                          <a:effectLst/>
                          <a:latin typeface="Calibri" pitchFamily="34" charset="0"/>
                          <a:ea typeface="Helvetica"/>
                          <a:cs typeface="Helvetica"/>
                        </a:rPr>
                        <a:t>Autoinjector antidotes</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AutoShape 21"/>
          <p:cNvSpPr>
            <a:spLocks noChangeArrowheads="1"/>
          </p:cNvSpPr>
          <p:nvPr/>
        </p:nvSpPr>
        <p:spPr bwMode="auto">
          <a:xfrm>
            <a:off x="44450" y="1766888"/>
            <a:ext cx="2305050" cy="2046287"/>
          </a:xfrm>
          <a:prstGeom prst="plus">
            <a:avLst>
              <a:gd name="adj" fmla="val 25000"/>
            </a:avLst>
          </a:prstGeom>
          <a:solidFill>
            <a:schemeClr val="bg2"/>
          </a:solidFill>
          <a:ln w="9525">
            <a:solidFill>
              <a:schemeClr val="tx1"/>
            </a:solidFill>
            <a:miter lim="800000"/>
            <a:headEnd/>
            <a:tailEnd/>
          </a:ln>
        </p:spPr>
        <p:txBody>
          <a:bodyPr wrap="none" anchor="ctr"/>
          <a:lstStyle/>
          <a:p>
            <a:endParaRPr lang="en-US" b="1" dirty="0">
              <a:latin typeface="Calibri" pitchFamily="34" charset="0"/>
            </a:endParaRPr>
          </a:p>
        </p:txBody>
      </p:sp>
      <p:sp>
        <p:nvSpPr>
          <p:cNvPr id="71682" name="Text Box 22"/>
          <p:cNvSpPr txBox="1">
            <a:spLocks noChangeArrowheads="1"/>
          </p:cNvSpPr>
          <p:nvPr/>
        </p:nvSpPr>
        <p:spPr bwMode="auto">
          <a:xfrm>
            <a:off x="800100" y="1812925"/>
            <a:ext cx="889000" cy="396875"/>
          </a:xfrm>
          <a:prstGeom prst="rect">
            <a:avLst/>
          </a:prstGeom>
          <a:noFill/>
          <a:ln w="9525">
            <a:noFill/>
            <a:miter lim="800000"/>
            <a:headEnd/>
            <a:tailEnd/>
          </a:ln>
        </p:spPr>
        <p:txBody>
          <a:bodyPr>
            <a:spAutoFit/>
          </a:bodyPr>
          <a:lstStyle/>
          <a:p>
            <a:pPr algn="ctr">
              <a:spcBef>
                <a:spcPct val="50000"/>
              </a:spcBef>
            </a:pPr>
            <a:r>
              <a:rPr lang="en-US" sz="2000" b="1" dirty="0">
                <a:latin typeface="Calibri" pitchFamily="34" charset="0"/>
              </a:rPr>
              <a:t>L S I *</a:t>
            </a:r>
          </a:p>
        </p:txBody>
      </p:sp>
      <p:sp>
        <p:nvSpPr>
          <p:cNvPr id="71683" name="Text Box 23"/>
          <p:cNvSpPr txBox="1">
            <a:spLocks noChangeArrowheads="1"/>
          </p:cNvSpPr>
          <p:nvPr/>
        </p:nvSpPr>
        <p:spPr bwMode="auto">
          <a:xfrm>
            <a:off x="44450" y="2247900"/>
            <a:ext cx="2305050" cy="1114425"/>
          </a:xfrm>
          <a:prstGeom prst="rect">
            <a:avLst/>
          </a:prstGeom>
          <a:noFill/>
          <a:ln w="9525">
            <a:noFill/>
            <a:miter lim="800000"/>
            <a:headEnd/>
            <a:tailEnd/>
          </a:ln>
        </p:spPr>
        <p:txBody>
          <a:bodyPr/>
          <a:lstStyle/>
          <a:p>
            <a:pPr marL="177800" indent="-177800">
              <a:buFont typeface="Calibri" pitchFamily="34" charset="0"/>
              <a:buChar char="–"/>
            </a:pPr>
            <a:r>
              <a:rPr lang="en-US" sz="1300" b="1" dirty="0">
                <a:latin typeface="Calibri" pitchFamily="34" charset="0"/>
              </a:rPr>
              <a:t>Control major hemorrhage</a:t>
            </a:r>
          </a:p>
          <a:p>
            <a:pPr marL="177800" indent="-177800">
              <a:buFont typeface="Calibri" pitchFamily="34" charset="0"/>
              <a:buChar char="–"/>
            </a:pPr>
            <a:r>
              <a:rPr lang="en-US" sz="1300" b="1" dirty="0">
                <a:latin typeface="Calibri" pitchFamily="34" charset="0"/>
              </a:rPr>
              <a:t>Open airway (if child, consider 2 rescue breaths)</a:t>
            </a:r>
          </a:p>
          <a:p>
            <a:pPr marL="177800" indent="-177800">
              <a:buFont typeface="Calibri" pitchFamily="34" charset="0"/>
              <a:buChar char="–"/>
            </a:pPr>
            <a:r>
              <a:rPr lang="en-US" sz="1300" b="1" dirty="0">
                <a:latin typeface="Calibri" pitchFamily="34" charset="0"/>
              </a:rPr>
              <a:t>Chest decompression</a:t>
            </a:r>
          </a:p>
          <a:p>
            <a:pPr marL="177800" indent="-177800">
              <a:buFont typeface="Calibri" pitchFamily="34" charset="0"/>
              <a:buChar char="–"/>
            </a:pPr>
            <a:r>
              <a:rPr lang="en-US" sz="1300" b="1" dirty="0">
                <a:latin typeface="Calibri" pitchFamily="34" charset="0"/>
              </a:rPr>
              <a:t>Autoinjector antidotes</a:t>
            </a:r>
          </a:p>
        </p:txBody>
      </p:sp>
      <p:sp>
        <p:nvSpPr>
          <p:cNvPr id="71684" name="Text Box 25"/>
          <p:cNvSpPr txBox="1">
            <a:spLocks noChangeArrowheads="1"/>
          </p:cNvSpPr>
          <p:nvPr/>
        </p:nvSpPr>
        <p:spPr bwMode="auto">
          <a:xfrm>
            <a:off x="2605088" y="2286000"/>
            <a:ext cx="914400" cy="995363"/>
          </a:xfrm>
          <a:prstGeom prst="rect">
            <a:avLst/>
          </a:prstGeom>
          <a:solidFill>
            <a:schemeClr val="bg2"/>
          </a:solidFill>
          <a:ln w="9525">
            <a:solidFill>
              <a:schemeClr val="tx1"/>
            </a:solidFill>
            <a:miter lim="800000"/>
            <a:headEnd/>
            <a:tailEnd/>
          </a:ln>
        </p:spPr>
        <p:txBody>
          <a:bodyPr lIns="45720" rIns="45720"/>
          <a:lstStyle/>
          <a:p>
            <a:pPr>
              <a:spcBef>
                <a:spcPct val="50000"/>
              </a:spcBef>
            </a:pPr>
            <a:endParaRPr lang="en-US" sz="1400" b="1" dirty="0">
              <a:latin typeface="Calibri" pitchFamily="34" charset="0"/>
            </a:endParaRPr>
          </a:p>
          <a:p>
            <a:pPr>
              <a:spcBef>
                <a:spcPct val="50000"/>
              </a:spcBef>
            </a:pPr>
            <a:endParaRPr lang="en-US" sz="700" b="1" dirty="0">
              <a:latin typeface="Calibri" pitchFamily="34" charset="0"/>
            </a:endParaRPr>
          </a:p>
          <a:p>
            <a:pPr algn="ctr"/>
            <a:r>
              <a:rPr lang="en-US" sz="1400" b="1" dirty="0">
                <a:latin typeface="Calibri" pitchFamily="34" charset="0"/>
              </a:rPr>
              <a:t>Breathing?</a:t>
            </a:r>
          </a:p>
        </p:txBody>
      </p:sp>
      <p:sp>
        <p:nvSpPr>
          <p:cNvPr id="71685" name="Text Box 26"/>
          <p:cNvSpPr txBox="1">
            <a:spLocks noChangeArrowheads="1"/>
          </p:cNvSpPr>
          <p:nvPr/>
        </p:nvSpPr>
        <p:spPr bwMode="auto">
          <a:xfrm>
            <a:off x="3906838" y="2286000"/>
            <a:ext cx="2443162" cy="1004888"/>
          </a:xfrm>
          <a:prstGeom prst="rect">
            <a:avLst/>
          </a:prstGeom>
          <a:solidFill>
            <a:schemeClr val="bg2"/>
          </a:solidFill>
          <a:ln w="9525">
            <a:solidFill>
              <a:schemeClr val="tx1"/>
            </a:solidFill>
            <a:miter lim="800000"/>
            <a:headEnd/>
            <a:tailEnd/>
          </a:ln>
        </p:spPr>
        <p:txBody>
          <a:bodyPr tIns="0" rIns="0" bIns="0"/>
          <a:lstStyle/>
          <a:p>
            <a:pPr marL="177800" indent="-177800">
              <a:buFont typeface="Calibri" pitchFamily="34" charset="0"/>
              <a:buChar char="–"/>
            </a:pPr>
            <a:r>
              <a:rPr lang="en-US" sz="1300" b="1" dirty="0">
                <a:latin typeface="Calibri" pitchFamily="34" charset="0"/>
              </a:rPr>
              <a:t>Obeys commands or makes purposeful movement?</a:t>
            </a:r>
          </a:p>
          <a:p>
            <a:pPr marL="177800" indent="-177800">
              <a:buFont typeface="Calibri" pitchFamily="34" charset="0"/>
              <a:buChar char="–"/>
            </a:pPr>
            <a:r>
              <a:rPr lang="en-US" sz="1300" b="1" dirty="0">
                <a:latin typeface="Calibri" pitchFamily="34" charset="0"/>
              </a:rPr>
              <a:t>Has peripheral pulse?</a:t>
            </a:r>
          </a:p>
          <a:p>
            <a:pPr marL="177800" indent="-177800">
              <a:buFont typeface="Calibri" pitchFamily="34" charset="0"/>
              <a:buChar char="–"/>
            </a:pPr>
            <a:r>
              <a:rPr lang="en-US" sz="1300" b="1" dirty="0">
                <a:latin typeface="Calibri" pitchFamily="34" charset="0"/>
              </a:rPr>
              <a:t>Not in respiratory distress?</a:t>
            </a:r>
          </a:p>
          <a:p>
            <a:pPr marL="177800" indent="-177800">
              <a:buFont typeface="Calibri" pitchFamily="34" charset="0"/>
              <a:buChar char="–"/>
            </a:pPr>
            <a:r>
              <a:rPr lang="en-US" sz="1300" b="1" dirty="0">
                <a:latin typeface="Calibri" pitchFamily="34" charset="0"/>
              </a:rPr>
              <a:t>Major hemorrhage in control</a:t>
            </a:r>
            <a:r>
              <a:rPr lang="en-US" sz="1300" dirty="0">
                <a:latin typeface="Calibri" pitchFamily="34" charset="0"/>
              </a:rPr>
              <a:t>?</a:t>
            </a:r>
          </a:p>
        </p:txBody>
      </p:sp>
      <p:sp>
        <p:nvSpPr>
          <p:cNvPr id="71686" name="Text Box 28"/>
          <p:cNvSpPr txBox="1">
            <a:spLocks noChangeArrowheads="1"/>
          </p:cNvSpPr>
          <p:nvPr/>
        </p:nvSpPr>
        <p:spPr bwMode="auto">
          <a:xfrm>
            <a:off x="6718300" y="2286000"/>
            <a:ext cx="1000125" cy="995363"/>
          </a:xfrm>
          <a:prstGeom prst="rect">
            <a:avLst/>
          </a:prstGeom>
          <a:solidFill>
            <a:schemeClr val="bg2"/>
          </a:solidFill>
          <a:ln w="9525">
            <a:solidFill>
              <a:schemeClr val="tx1"/>
            </a:solidFill>
            <a:miter lim="800000"/>
            <a:headEnd/>
            <a:tailEnd/>
          </a:ln>
        </p:spPr>
        <p:txBody>
          <a:bodyPr lIns="45720" rIns="45720"/>
          <a:lstStyle/>
          <a:p>
            <a:pPr algn="ctr">
              <a:spcBef>
                <a:spcPct val="50000"/>
              </a:spcBef>
            </a:pPr>
            <a:endParaRPr lang="en-US" sz="1000" b="1" dirty="0">
              <a:latin typeface="Calibri" pitchFamily="34" charset="0"/>
            </a:endParaRPr>
          </a:p>
          <a:p>
            <a:pPr algn="ctr"/>
            <a:r>
              <a:rPr lang="en-US" sz="1400" b="1" dirty="0">
                <a:latin typeface="Calibri" pitchFamily="34" charset="0"/>
              </a:rPr>
              <a:t>Minor injuries only?</a:t>
            </a:r>
          </a:p>
        </p:txBody>
      </p:sp>
      <p:cxnSp>
        <p:nvCxnSpPr>
          <p:cNvPr id="71687" name="AutoShape 29"/>
          <p:cNvCxnSpPr>
            <a:cxnSpLocks noChangeShapeType="1"/>
          </p:cNvCxnSpPr>
          <p:nvPr/>
        </p:nvCxnSpPr>
        <p:spPr bwMode="auto">
          <a:xfrm>
            <a:off x="2227263" y="4292600"/>
            <a:ext cx="0" cy="0"/>
          </a:xfrm>
          <a:prstGeom prst="straightConnector1">
            <a:avLst/>
          </a:prstGeom>
          <a:noFill/>
          <a:ln w="9525">
            <a:solidFill>
              <a:schemeClr val="tx1"/>
            </a:solidFill>
            <a:round/>
            <a:headEnd/>
            <a:tailEnd type="triangle" w="med" len="med"/>
          </a:ln>
        </p:spPr>
      </p:cxnSp>
      <p:cxnSp>
        <p:nvCxnSpPr>
          <p:cNvPr id="71688" name="AutoShape 30"/>
          <p:cNvCxnSpPr>
            <a:cxnSpLocks noChangeShapeType="1"/>
            <a:stCxn id="71685" idx="3"/>
            <a:endCxn id="71686" idx="1"/>
          </p:cNvCxnSpPr>
          <p:nvPr/>
        </p:nvCxnSpPr>
        <p:spPr bwMode="auto">
          <a:xfrm flipV="1">
            <a:off x="6350000" y="2784475"/>
            <a:ext cx="368300" cy="4763"/>
          </a:xfrm>
          <a:prstGeom prst="straightConnector1">
            <a:avLst/>
          </a:prstGeom>
          <a:noFill/>
          <a:ln w="9525">
            <a:solidFill>
              <a:schemeClr val="tx1"/>
            </a:solidFill>
            <a:round/>
            <a:headEnd/>
            <a:tailEnd type="triangle" w="med" len="med"/>
          </a:ln>
        </p:spPr>
      </p:cxnSp>
      <p:cxnSp>
        <p:nvCxnSpPr>
          <p:cNvPr id="71689" name="AutoShape 31"/>
          <p:cNvCxnSpPr>
            <a:cxnSpLocks noChangeShapeType="1"/>
            <a:stCxn id="71684" idx="3"/>
            <a:endCxn id="71685" idx="1"/>
          </p:cNvCxnSpPr>
          <p:nvPr/>
        </p:nvCxnSpPr>
        <p:spPr bwMode="auto">
          <a:xfrm>
            <a:off x="3519488" y="2784475"/>
            <a:ext cx="387350" cy="4763"/>
          </a:xfrm>
          <a:prstGeom prst="straightConnector1">
            <a:avLst/>
          </a:prstGeom>
          <a:noFill/>
          <a:ln w="9525">
            <a:solidFill>
              <a:schemeClr val="tx1"/>
            </a:solidFill>
            <a:round/>
            <a:headEnd/>
            <a:tailEnd type="triangle" w="med" len="med"/>
          </a:ln>
        </p:spPr>
      </p:cxnSp>
      <p:cxnSp>
        <p:nvCxnSpPr>
          <p:cNvPr id="71690" name="AutoShape 32"/>
          <p:cNvCxnSpPr>
            <a:cxnSpLocks noChangeShapeType="1"/>
            <a:stCxn id="71681" idx="3"/>
            <a:endCxn id="71684" idx="1"/>
          </p:cNvCxnSpPr>
          <p:nvPr/>
        </p:nvCxnSpPr>
        <p:spPr bwMode="auto">
          <a:xfrm flipV="1">
            <a:off x="2349500" y="2784475"/>
            <a:ext cx="255588" cy="6350"/>
          </a:xfrm>
          <a:prstGeom prst="straightConnector1">
            <a:avLst/>
          </a:prstGeom>
          <a:noFill/>
          <a:ln w="9525">
            <a:solidFill>
              <a:schemeClr val="tx1"/>
            </a:solidFill>
            <a:round/>
            <a:headEnd/>
            <a:tailEnd type="triangle" w="med" len="med"/>
          </a:ln>
        </p:spPr>
      </p:cxnSp>
      <p:sp>
        <p:nvSpPr>
          <p:cNvPr id="76820" name="Text Box 33"/>
          <p:cNvSpPr txBox="1">
            <a:spLocks noChangeArrowheads="1"/>
          </p:cNvSpPr>
          <p:nvPr/>
        </p:nvSpPr>
        <p:spPr bwMode="auto">
          <a:xfrm>
            <a:off x="7988300" y="2597150"/>
            <a:ext cx="1130300" cy="381000"/>
          </a:xfrm>
          <a:prstGeom prst="rect">
            <a:avLst/>
          </a:prstGeom>
          <a:noFill/>
          <a:ln w="9525">
            <a:noFill/>
            <a:miter lim="800000"/>
            <a:headEnd/>
            <a:tailEnd/>
          </a:ln>
        </p:spPr>
        <p:txBody>
          <a:bodyPr lIns="0" tIns="0" rIns="0" bIns="0">
            <a:spAutoFit/>
          </a:bodyPr>
          <a:lstStyle/>
          <a:p>
            <a:pPr algn="ctr" fontAlgn="auto">
              <a:spcBef>
                <a:spcPct val="50000"/>
              </a:spcBef>
              <a:spcAft>
                <a:spcPts val="0"/>
              </a:spcAft>
              <a:defRPr/>
            </a:pPr>
            <a:r>
              <a:rPr lang="en-US" sz="2500" b="1" dirty="0">
                <a:solidFill>
                  <a:srgbClr val="008000"/>
                </a:solidFill>
                <a:effectLst>
                  <a:outerShdw blurRad="38100" dist="38100" dir="2700000" algn="tl">
                    <a:srgbClr val="C0C0C0"/>
                  </a:outerShdw>
                </a:effectLst>
                <a:latin typeface="Calibri" pitchFamily="34" charset="0"/>
                <a:cs typeface="+mn-cs"/>
              </a:rPr>
              <a:t>Minimal</a:t>
            </a:r>
          </a:p>
        </p:txBody>
      </p:sp>
      <p:sp>
        <p:nvSpPr>
          <p:cNvPr id="76821" name="Text Box 34"/>
          <p:cNvSpPr txBox="1">
            <a:spLocks noChangeArrowheads="1"/>
          </p:cNvSpPr>
          <p:nvPr/>
        </p:nvSpPr>
        <p:spPr bwMode="auto">
          <a:xfrm>
            <a:off x="6564313" y="3670300"/>
            <a:ext cx="1296987" cy="436563"/>
          </a:xfrm>
          <a:prstGeom prst="rect">
            <a:avLst/>
          </a:prstGeom>
          <a:noFill/>
          <a:ln w="9525">
            <a:noFill/>
            <a:miter lim="800000"/>
            <a:headEnd/>
            <a:tailEnd/>
          </a:ln>
        </p:spPr>
        <p:txBody>
          <a:bodyPr lIns="45720" tIns="9144" rIns="45720">
            <a:spAutoFit/>
          </a:bodyPr>
          <a:lstStyle/>
          <a:p>
            <a:pPr algn="ctr" fontAlgn="auto">
              <a:spcBef>
                <a:spcPct val="50000"/>
              </a:spcBef>
              <a:spcAft>
                <a:spcPts val="0"/>
              </a:spcAft>
              <a:defRPr/>
            </a:pPr>
            <a:r>
              <a:rPr lang="en-US" sz="2500" b="1" dirty="0">
                <a:solidFill>
                  <a:srgbClr val="FFFF00"/>
                </a:solidFill>
                <a:effectLst>
                  <a:outerShdw blurRad="38100" dist="38100" dir="2700000" algn="tl">
                    <a:srgbClr val="C0C0C0"/>
                  </a:outerShdw>
                </a:effectLst>
                <a:latin typeface="Calibri" pitchFamily="34" charset="0"/>
                <a:cs typeface="+mn-cs"/>
              </a:rPr>
              <a:t>Delayed</a:t>
            </a:r>
          </a:p>
        </p:txBody>
      </p:sp>
      <p:cxnSp>
        <p:nvCxnSpPr>
          <p:cNvPr id="71693" name="AutoShape 35"/>
          <p:cNvCxnSpPr>
            <a:cxnSpLocks noChangeShapeType="1"/>
            <a:stCxn id="71686" idx="3"/>
            <a:endCxn id="76820" idx="1"/>
          </p:cNvCxnSpPr>
          <p:nvPr/>
        </p:nvCxnSpPr>
        <p:spPr bwMode="auto">
          <a:xfrm>
            <a:off x="7718425" y="2784475"/>
            <a:ext cx="269875" cy="3175"/>
          </a:xfrm>
          <a:prstGeom prst="straightConnector1">
            <a:avLst/>
          </a:prstGeom>
          <a:noFill/>
          <a:ln w="9525">
            <a:solidFill>
              <a:schemeClr val="tx1"/>
            </a:solidFill>
            <a:round/>
            <a:headEnd/>
            <a:tailEnd type="triangle" w="med" len="med"/>
          </a:ln>
        </p:spPr>
      </p:cxnSp>
      <p:cxnSp>
        <p:nvCxnSpPr>
          <p:cNvPr id="71694" name="AutoShape 36"/>
          <p:cNvCxnSpPr>
            <a:cxnSpLocks noChangeShapeType="1"/>
            <a:stCxn id="71686" idx="2"/>
            <a:endCxn id="76821" idx="0"/>
          </p:cNvCxnSpPr>
          <p:nvPr/>
        </p:nvCxnSpPr>
        <p:spPr bwMode="auto">
          <a:xfrm flipH="1">
            <a:off x="7213600" y="3281363"/>
            <a:ext cx="4763" cy="388937"/>
          </a:xfrm>
          <a:prstGeom prst="straightConnector1">
            <a:avLst/>
          </a:prstGeom>
          <a:noFill/>
          <a:ln w="9525">
            <a:solidFill>
              <a:schemeClr val="tx1"/>
            </a:solidFill>
            <a:round/>
            <a:headEnd/>
            <a:tailEnd type="triangle" w="med" len="med"/>
          </a:ln>
        </p:spPr>
      </p:cxnSp>
      <p:sp>
        <p:nvSpPr>
          <p:cNvPr id="71695" name="Text Box 37"/>
          <p:cNvSpPr txBox="1">
            <a:spLocks noChangeArrowheads="1"/>
          </p:cNvSpPr>
          <p:nvPr/>
        </p:nvSpPr>
        <p:spPr bwMode="auto">
          <a:xfrm>
            <a:off x="7659688" y="2454275"/>
            <a:ext cx="457200" cy="290513"/>
          </a:xfrm>
          <a:prstGeom prst="rect">
            <a:avLst/>
          </a:prstGeom>
          <a:noFill/>
          <a:ln w="9525">
            <a:noFill/>
            <a:miter lim="800000"/>
            <a:headEnd/>
            <a:tailEnd/>
          </a:ln>
        </p:spPr>
        <p:txBody>
          <a:bodyPr/>
          <a:lstStyle/>
          <a:p>
            <a:pPr>
              <a:spcBef>
                <a:spcPct val="50000"/>
              </a:spcBef>
            </a:pPr>
            <a:r>
              <a:rPr lang="en-US" sz="1500" b="1" dirty="0">
                <a:latin typeface="Calibri" pitchFamily="34" charset="0"/>
              </a:rPr>
              <a:t>Yes</a:t>
            </a:r>
          </a:p>
        </p:txBody>
      </p:sp>
      <p:sp>
        <p:nvSpPr>
          <p:cNvPr id="71696" name="Text Box 38"/>
          <p:cNvSpPr txBox="1">
            <a:spLocks noChangeArrowheads="1"/>
          </p:cNvSpPr>
          <p:nvPr/>
        </p:nvSpPr>
        <p:spPr bwMode="auto">
          <a:xfrm>
            <a:off x="7210425" y="3349625"/>
            <a:ext cx="457200" cy="290513"/>
          </a:xfrm>
          <a:prstGeom prst="rect">
            <a:avLst/>
          </a:prstGeom>
          <a:noFill/>
          <a:ln w="9525">
            <a:noFill/>
            <a:miter lim="800000"/>
            <a:headEnd/>
            <a:tailEnd/>
          </a:ln>
        </p:spPr>
        <p:txBody>
          <a:bodyPr/>
          <a:lstStyle/>
          <a:p>
            <a:pPr>
              <a:spcBef>
                <a:spcPct val="50000"/>
              </a:spcBef>
            </a:pPr>
            <a:r>
              <a:rPr lang="en-US" sz="1500" b="1" dirty="0">
                <a:latin typeface="Calibri" pitchFamily="34" charset="0"/>
              </a:rPr>
              <a:t>No</a:t>
            </a:r>
          </a:p>
        </p:txBody>
      </p:sp>
      <p:sp>
        <p:nvSpPr>
          <p:cNvPr id="71697" name="Text Box 40"/>
          <p:cNvSpPr txBox="1">
            <a:spLocks noChangeArrowheads="1"/>
          </p:cNvSpPr>
          <p:nvPr/>
        </p:nvSpPr>
        <p:spPr bwMode="auto">
          <a:xfrm>
            <a:off x="3475038" y="2454275"/>
            <a:ext cx="457200" cy="290513"/>
          </a:xfrm>
          <a:prstGeom prst="rect">
            <a:avLst/>
          </a:prstGeom>
          <a:noFill/>
          <a:ln w="9525">
            <a:noFill/>
            <a:miter lim="800000"/>
            <a:headEnd/>
            <a:tailEnd/>
          </a:ln>
        </p:spPr>
        <p:txBody>
          <a:bodyPr/>
          <a:lstStyle/>
          <a:p>
            <a:pPr>
              <a:spcBef>
                <a:spcPct val="50000"/>
              </a:spcBef>
            </a:pPr>
            <a:r>
              <a:rPr lang="en-US" sz="1500" b="1" dirty="0">
                <a:latin typeface="Calibri" pitchFamily="34" charset="0"/>
              </a:rPr>
              <a:t>Yes</a:t>
            </a:r>
          </a:p>
        </p:txBody>
      </p:sp>
      <p:sp>
        <p:nvSpPr>
          <p:cNvPr id="76828" name="Text Box 41"/>
          <p:cNvSpPr txBox="1">
            <a:spLocks noChangeArrowheads="1"/>
          </p:cNvSpPr>
          <p:nvPr/>
        </p:nvSpPr>
        <p:spPr bwMode="auto">
          <a:xfrm>
            <a:off x="2660650" y="3641725"/>
            <a:ext cx="801688" cy="473075"/>
          </a:xfrm>
          <a:prstGeom prst="rect">
            <a:avLst/>
          </a:prstGeom>
          <a:noFill/>
          <a:ln w="9525">
            <a:noFill/>
            <a:miter lim="800000"/>
            <a:headEnd/>
            <a:tailEnd/>
          </a:ln>
        </p:spPr>
        <p:txBody>
          <a:bodyPr lIns="45720" rIns="45720">
            <a:spAutoFit/>
          </a:bodyPr>
          <a:lstStyle/>
          <a:p>
            <a:pPr algn="ctr" fontAlgn="auto">
              <a:spcBef>
                <a:spcPct val="50000"/>
              </a:spcBef>
              <a:spcAft>
                <a:spcPts val="0"/>
              </a:spcAft>
              <a:defRPr/>
            </a:pPr>
            <a:r>
              <a:rPr lang="en-US" sz="2500" b="1" dirty="0">
                <a:effectLst>
                  <a:outerShdw blurRad="38100" dist="38100" dir="2700000" algn="tl">
                    <a:srgbClr val="C0C0C0"/>
                  </a:outerShdw>
                </a:effectLst>
                <a:latin typeface="Calibri" pitchFamily="34" charset="0"/>
                <a:cs typeface="+mn-cs"/>
              </a:rPr>
              <a:t>Dead</a:t>
            </a:r>
          </a:p>
        </p:txBody>
      </p:sp>
      <p:cxnSp>
        <p:nvCxnSpPr>
          <p:cNvPr id="71699" name="AutoShape 42"/>
          <p:cNvCxnSpPr>
            <a:cxnSpLocks noChangeShapeType="1"/>
            <a:stCxn id="71684" idx="2"/>
            <a:endCxn id="76828" idx="0"/>
          </p:cNvCxnSpPr>
          <p:nvPr/>
        </p:nvCxnSpPr>
        <p:spPr bwMode="auto">
          <a:xfrm flipH="1">
            <a:off x="3062288" y="3281363"/>
            <a:ext cx="0" cy="360362"/>
          </a:xfrm>
          <a:prstGeom prst="straightConnector1">
            <a:avLst/>
          </a:prstGeom>
          <a:noFill/>
          <a:ln w="9525">
            <a:solidFill>
              <a:schemeClr val="tx1"/>
            </a:solidFill>
            <a:round/>
            <a:headEnd/>
            <a:tailEnd type="triangle" w="med" len="med"/>
          </a:ln>
        </p:spPr>
      </p:cxnSp>
      <p:sp>
        <p:nvSpPr>
          <p:cNvPr id="71700" name="Text Box 43"/>
          <p:cNvSpPr txBox="1">
            <a:spLocks noChangeArrowheads="1"/>
          </p:cNvSpPr>
          <p:nvPr/>
        </p:nvSpPr>
        <p:spPr bwMode="auto">
          <a:xfrm>
            <a:off x="3062288" y="3281363"/>
            <a:ext cx="457200" cy="290512"/>
          </a:xfrm>
          <a:prstGeom prst="rect">
            <a:avLst/>
          </a:prstGeom>
          <a:noFill/>
          <a:ln w="9525">
            <a:noFill/>
            <a:miter lim="800000"/>
            <a:headEnd/>
            <a:tailEnd/>
          </a:ln>
        </p:spPr>
        <p:txBody>
          <a:bodyPr/>
          <a:lstStyle/>
          <a:p>
            <a:pPr>
              <a:spcBef>
                <a:spcPct val="50000"/>
              </a:spcBef>
            </a:pPr>
            <a:r>
              <a:rPr lang="en-US" sz="1500" b="1" dirty="0">
                <a:latin typeface="Calibri" pitchFamily="34" charset="0"/>
              </a:rPr>
              <a:t>No</a:t>
            </a:r>
          </a:p>
        </p:txBody>
      </p:sp>
      <p:sp>
        <p:nvSpPr>
          <p:cNvPr id="71701" name="Text Box 44"/>
          <p:cNvSpPr txBox="1">
            <a:spLocks noChangeArrowheads="1"/>
          </p:cNvSpPr>
          <p:nvPr/>
        </p:nvSpPr>
        <p:spPr bwMode="auto">
          <a:xfrm>
            <a:off x="4270375" y="4106863"/>
            <a:ext cx="1690688" cy="727075"/>
          </a:xfrm>
          <a:prstGeom prst="rect">
            <a:avLst/>
          </a:prstGeom>
          <a:solidFill>
            <a:schemeClr val="bg2"/>
          </a:solidFill>
          <a:ln w="9525">
            <a:solidFill>
              <a:schemeClr val="tx1"/>
            </a:solidFill>
            <a:miter lim="800000"/>
            <a:headEnd/>
            <a:tailEnd/>
          </a:ln>
        </p:spPr>
        <p:txBody>
          <a:bodyPr lIns="45720" rIns="45720"/>
          <a:lstStyle/>
          <a:p>
            <a:pPr algn="ctr"/>
            <a:r>
              <a:rPr lang="en-US" sz="1400" b="1" dirty="0">
                <a:latin typeface="Calibri" pitchFamily="34" charset="0"/>
              </a:rPr>
              <a:t>Likely to survive</a:t>
            </a:r>
          </a:p>
          <a:p>
            <a:pPr algn="ctr"/>
            <a:r>
              <a:rPr lang="en-US" sz="1400" b="1" dirty="0">
                <a:latin typeface="Calibri" pitchFamily="34" charset="0"/>
              </a:rPr>
              <a:t>given current resources?</a:t>
            </a:r>
          </a:p>
        </p:txBody>
      </p:sp>
      <p:cxnSp>
        <p:nvCxnSpPr>
          <p:cNvPr id="71702" name="AutoShape 47"/>
          <p:cNvCxnSpPr>
            <a:cxnSpLocks noChangeShapeType="1"/>
            <a:stCxn id="71685" idx="2"/>
            <a:endCxn id="71701" idx="0"/>
          </p:cNvCxnSpPr>
          <p:nvPr/>
        </p:nvCxnSpPr>
        <p:spPr bwMode="auto">
          <a:xfrm flipH="1">
            <a:off x="5116513" y="3290888"/>
            <a:ext cx="12700" cy="815975"/>
          </a:xfrm>
          <a:prstGeom prst="straightConnector1">
            <a:avLst/>
          </a:prstGeom>
          <a:noFill/>
          <a:ln w="9525">
            <a:solidFill>
              <a:schemeClr val="tx1"/>
            </a:solidFill>
            <a:round/>
            <a:headEnd/>
            <a:tailEnd type="triangle" w="med" len="med"/>
          </a:ln>
        </p:spPr>
      </p:cxnSp>
      <p:sp>
        <p:nvSpPr>
          <p:cNvPr id="71703" name="Text Box 48"/>
          <p:cNvSpPr txBox="1">
            <a:spLocks noChangeArrowheads="1"/>
          </p:cNvSpPr>
          <p:nvPr/>
        </p:nvSpPr>
        <p:spPr bwMode="auto">
          <a:xfrm>
            <a:off x="5105400" y="3524250"/>
            <a:ext cx="457200" cy="290513"/>
          </a:xfrm>
          <a:prstGeom prst="rect">
            <a:avLst/>
          </a:prstGeom>
          <a:noFill/>
          <a:ln w="9525">
            <a:noFill/>
            <a:miter lim="800000"/>
            <a:headEnd/>
            <a:tailEnd/>
          </a:ln>
        </p:spPr>
        <p:txBody>
          <a:bodyPr/>
          <a:lstStyle/>
          <a:p>
            <a:pPr>
              <a:spcBef>
                <a:spcPct val="50000"/>
              </a:spcBef>
            </a:pPr>
            <a:r>
              <a:rPr lang="en-US" sz="1500" b="1" dirty="0">
                <a:latin typeface="Calibri" pitchFamily="34" charset="0"/>
              </a:rPr>
              <a:t>No</a:t>
            </a:r>
          </a:p>
        </p:txBody>
      </p:sp>
      <p:sp>
        <p:nvSpPr>
          <p:cNvPr id="76834" name="Text Box 49"/>
          <p:cNvSpPr txBox="1">
            <a:spLocks noChangeArrowheads="1"/>
          </p:cNvSpPr>
          <p:nvPr/>
        </p:nvSpPr>
        <p:spPr bwMode="auto">
          <a:xfrm>
            <a:off x="4383088" y="5191125"/>
            <a:ext cx="1471612" cy="436563"/>
          </a:xfrm>
          <a:prstGeom prst="rect">
            <a:avLst/>
          </a:prstGeom>
          <a:noFill/>
          <a:ln w="9525">
            <a:noFill/>
            <a:miter lim="800000"/>
            <a:headEnd/>
            <a:tailEnd/>
          </a:ln>
        </p:spPr>
        <p:txBody>
          <a:bodyPr lIns="45720" tIns="9144" rIns="45720">
            <a:spAutoFit/>
          </a:bodyPr>
          <a:lstStyle/>
          <a:p>
            <a:pPr fontAlgn="auto">
              <a:spcBef>
                <a:spcPct val="50000"/>
              </a:spcBef>
              <a:spcAft>
                <a:spcPts val="0"/>
              </a:spcAft>
              <a:defRPr/>
            </a:pPr>
            <a:r>
              <a:rPr lang="en-US" sz="2500" b="1" dirty="0">
                <a:solidFill>
                  <a:srgbClr val="4D4D4D"/>
                </a:solidFill>
                <a:effectLst>
                  <a:outerShdw blurRad="38100" dist="38100" dir="2700000" algn="tl">
                    <a:srgbClr val="C0C0C0"/>
                  </a:outerShdw>
                </a:effectLst>
                <a:latin typeface="Calibri" pitchFamily="34" charset="0"/>
                <a:cs typeface="+mn-cs"/>
              </a:rPr>
              <a:t>Expectant</a:t>
            </a:r>
          </a:p>
        </p:txBody>
      </p:sp>
      <p:sp>
        <p:nvSpPr>
          <p:cNvPr id="76835" name="Text Box 51"/>
          <p:cNvSpPr txBox="1">
            <a:spLocks noChangeArrowheads="1"/>
          </p:cNvSpPr>
          <p:nvPr/>
        </p:nvSpPr>
        <p:spPr bwMode="auto">
          <a:xfrm>
            <a:off x="6210300" y="4229100"/>
            <a:ext cx="1597025" cy="473075"/>
          </a:xfrm>
          <a:prstGeom prst="rect">
            <a:avLst/>
          </a:prstGeom>
          <a:noFill/>
          <a:ln w="9525">
            <a:noFill/>
            <a:miter lim="800000"/>
            <a:headEnd/>
            <a:tailEnd/>
          </a:ln>
        </p:spPr>
        <p:txBody>
          <a:bodyPr lIns="45720" rIns="45720">
            <a:spAutoFit/>
          </a:bodyPr>
          <a:lstStyle/>
          <a:p>
            <a:pPr fontAlgn="auto">
              <a:spcBef>
                <a:spcPct val="50000"/>
              </a:spcBef>
              <a:spcAft>
                <a:spcPts val="0"/>
              </a:spcAft>
              <a:defRPr/>
            </a:pPr>
            <a:r>
              <a:rPr lang="en-US" sz="2500" b="1" dirty="0">
                <a:solidFill>
                  <a:srgbClr val="CC0000"/>
                </a:solidFill>
                <a:effectLst>
                  <a:outerShdw blurRad="38100" dist="38100" dir="2700000" algn="tl">
                    <a:srgbClr val="C0C0C0"/>
                  </a:outerShdw>
                </a:effectLst>
                <a:latin typeface="Calibri" pitchFamily="34" charset="0"/>
                <a:cs typeface="+mn-cs"/>
              </a:rPr>
              <a:t>Immediate</a:t>
            </a:r>
          </a:p>
        </p:txBody>
      </p:sp>
      <p:cxnSp>
        <p:nvCxnSpPr>
          <p:cNvPr id="71706" name="AutoShape 52"/>
          <p:cNvCxnSpPr>
            <a:cxnSpLocks noChangeShapeType="1"/>
            <a:stCxn id="71701" idx="3"/>
            <a:endCxn id="76835" idx="1"/>
          </p:cNvCxnSpPr>
          <p:nvPr/>
        </p:nvCxnSpPr>
        <p:spPr bwMode="auto">
          <a:xfrm flipV="1">
            <a:off x="5961063" y="4465638"/>
            <a:ext cx="249237" cy="4762"/>
          </a:xfrm>
          <a:prstGeom prst="straightConnector1">
            <a:avLst/>
          </a:prstGeom>
          <a:noFill/>
          <a:ln w="9525">
            <a:solidFill>
              <a:schemeClr val="tx1"/>
            </a:solidFill>
            <a:round/>
            <a:headEnd/>
            <a:tailEnd type="triangle" w="med" len="med"/>
          </a:ln>
        </p:spPr>
      </p:cxnSp>
      <p:sp>
        <p:nvSpPr>
          <p:cNvPr id="71707" name="Text Box 53"/>
          <p:cNvSpPr txBox="1">
            <a:spLocks noChangeArrowheads="1"/>
          </p:cNvSpPr>
          <p:nvPr/>
        </p:nvSpPr>
        <p:spPr bwMode="auto">
          <a:xfrm>
            <a:off x="5129213" y="4833938"/>
            <a:ext cx="457200" cy="290512"/>
          </a:xfrm>
          <a:prstGeom prst="rect">
            <a:avLst/>
          </a:prstGeom>
          <a:noFill/>
          <a:ln w="9525">
            <a:noFill/>
            <a:miter lim="800000"/>
            <a:headEnd/>
            <a:tailEnd/>
          </a:ln>
        </p:spPr>
        <p:txBody>
          <a:bodyPr/>
          <a:lstStyle/>
          <a:p>
            <a:pPr>
              <a:spcBef>
                <a:spcPct val="50000"/>
              </a:spcBef>
            </a:pPr>
            <a:r>
              <a:rPr lang="en-US" sz="1500" b="1" dirty="0">
                <a:latin typeface="Calibri" pitchFamily="34" charset="0"/>
              </a:rPr>
              <a:t>No</a:t>
            </a:r>
          </a:p>
        </p:txBody>
      </p:sp>
      <p:cxnSp>
        <p:nvCxnSpPr>
          <p:cNvPr id="71708" name="AutoShape 54"/>
          <p:cNvCxnSpPr>
            <a:cxnSpLocks noChangeShapeType="1"/>
            <a:stCxn id="71701" idx="2"/>
            <a:endCxn id="76834" idx="0"/>
          </p:cNvCxnSpPr>
          <p:nvPr/>
        </p:nvCxnSpPr>
        <p:spPr bwMode="auto">
          <a:xfrm>
            <a:off x="5116513" y="4833938"/>
            <a:ext cx="3175" cy="357187"/>
          </a:xfrm>
          <a:prstGeom prst="straightConnector1">
            <a:avLst/>
          </a:prstGeom>
          <a:noFill/>
          <a:ln w="9525">
            <a:solidFill>
              <a:schemeClr val="tx1"/>
            </a:solidFill>
            <a:round/>
            <a:headEnd/>
            <a:tailEnd type="triangle" w="med" len="med"/>
          </a:ln>
        </p:spPr>
      </p:cxnSp>
      <p:sp>
        <p:nvSpPr>
          <p:cNvPr id="71709" name="Text Box 41"/>
          <p:cNvSpPr txBox="1">
            <a:spLocks noChangeArrowheads="1"/>
          </p:cNvSpPr>
          <p:nvPr/>
        </p:nvSpPr>
        <p:spPr bwMode="auto">
          <a:xfrm>
            <a:off x="457200" y="5492750"/>
            <a:ext cx="3449638" cy="396875"/>
          </a:xfrm>
          <a:prstGeom prst="rect">
            <a:avLst/>
          </a:prstGeom>
          <a:noFill/>
          <a:ln w="9525">
            <a:noFill/>
            <a:miter lim="800000"/>
            <a:headEnd/>
            <a:tailEnd/>
          </a:ln>
        </p:spPr>
        <p:txBody>
          <a:bodyPr>
            <a:spAutoFit/>
          </a:bodyPr>
          <a:lstStyle/>
          <a:p>
            <a:pPr>
              <a:spcBef>
                <a:spcPct val="50000"/>
              </a:spcBef>
            </a:pPr>
            <a:r>
              <a:rPr lang="en-US" sz="2000" dirty="0">
                <a:latin typeface="Calibri" pitchFamily="34" charset="0"/>
              </a:rPr>
              <a:t>*LSI = lifesaving interventions </a:t>
            </a:r>
          </a:p>
        </p:txBody>
      </p:sp>
      <p:sp>
        <p:nvSpPr>
          <p:cNvPr id="71710" name="Text Box 40"/>
          <p:cNvSpPr txBox="1">
            <a:spLocks noChangeArrowheads="1"/>
          </p:cNvSpPr>
          <p:nvPr/>
        </p:nvSpPr>
        <p:spPr bwMode="auto">
          <a:xfrm>
            <a:off x="6294438" y="2233613"/>
            <a:ext cx="457200" cy="290512"/>
          </a:xfrm>
          <a:prstGeom prst="rect">
            <a:avLst/>
          </a:prstGeom>
          <a:noFill/>
          <a:ln w="9525">
            <a:noFill/>
            <a:miter lim="800000"/>
            <a:headEnd/>
            <a:tailEnd/>
          </a:ln>
        </p:spPr>
        <p:txBody>
          <a:bodyPr/>
          <a:lstStyle/>
          <a:p>
            <a:pPr algn="ctr"/>
            <a:r>
              <a:rPr lang="en-US" sz="1500" b="1" dirty="0">
                <a:latin typeface="Calibri" pitchFamily="34" charset="0"/>
              </a:rPr>
              <a:t>All</a:t>
            </a:r>
          </a:p>
          <a:p>
            <a:pPr algn="ctr"/>
            <a:r>
              <a:rPr lang="en-US" sz="1500" b="1" dirty="0">
                <a:latin typeface="Calibri" pitchFamily="34" charset="0"/>
              </a:rPr>
              <a:t>Yes</a:t>
            </a:r>
          </a:p>
        </p:txBody>
      </p:sp>
      <p:sp>
        <p:nvSpPr>
          <p:cNvPr id="71711" name="Rectangle 2"/>
          <p:cNvSpPr>
            <a:spLocks/>
          </p:cNvSpPr>
          <p:nvPr/>
        </p:nvSpPr>
        <p:spPr bwMode="auto">
          <a:xfrm>
            <a:off x="457200" y="142240"/>
            <a:ext cx="8229600" cy="1143000"/>
          </a:xfrm>
          <a:prstGeom prst="rect">
            <a:avLst/>
          </a:prstGeom>
          <a:noFill/>
          <a:ln w="9525">
            <a:noFill/>
            <a:miter lim="800000"/>
            <a:headEnd/>
            <a:tailEnd/>
          </a:ln>
        </p:spPr>
        <p:txBody>
          <a:bodyPr anchor="ctr"/>
          <a:lstStyle/>
          <a:p>
            <a:pPr algn="ctr"/>
            <a:r>
              <a:rPr lang="en-US" sz="2800" b="1" dirty="0">
                <a:solidFill>
                  <a:srgbClr val="984807"/>
                </a:solidFill>
                <a:latin typeface="+mj-lt"/>
                <a:cs typeface="Helvetica" pitchFamily="34" charset="0"/>
              </a:rPr>
              <a:t>SALT Triage</a:t>
            </a:r>
          </a:p>
          <a:p>
            <a:pPr algn="ctr"/>
            <a:r>
              <a:rPr lang="en-US" sz="2800" b="1" dirty="0">
                <a:latin typeface="+mj-lt"/>
                <a:cs typeface="Helvetica" pitchFamily="34" charset="0"/>
              </a:rPr>
              <a:t>Step 2: Individual Assessment</a:t>
            </a:r>
          </a:p>
        </p:txBody>
      </p:sp>
      <p:sp>
        <p:nvSpPr>
          <p:cNvPr id="71712" name="Rectangle 34"/>
          <p:cNvSpPr>
            <a:spLocks noChangeArrowheads="1"/>
          </p:cNvSpPr>
          <p:nvPr/>
        </p:nvSpPr>
        <p:spPr bwMode="auto">
          <a:xfrm>
            <a:off x="5921375" y="4170363"/>
            <a:ext cx="436563" cy="304800"/>
          </a:xfrm>
          <a:prstGeom prst="rect">
            <a:avLst/>
          </a:prstGeom>
          <a:noFill/>
          <a:ln w="9525">
            <a:noFill/>
            <a:miter lim="800000"/>
            <a:headEnd/>
            <a:tailEnd/>
          </a:ln>
        </p:spPr>
        <p:txBody>
          <a:bodyPr wrap="none">
            <a:spAutoFit/>
          </a:bodyPr>
          <a:lstStyle/>
          <a:p>
            <a:pPr defTabSz="914400"/>
            <a:r>
              <a:rPr lang="en-US" sz="1400" b="1" dirty="0">
                <a:latin typeface="Calibri" pitchFamily="34" charset="0"/>
              </a:rPr>
              <a:t>Yes</a:t>
            </a:r>
          </a:p>
        </p:txBody>
      </p:sp>
      <p:sp>
        <p:nvSpPr>
          <p:cNvPr id="2" name="Oval 1"/>
          <p:cNvSpPr/>
          <p:nvPr/>
        </p:nvSpPr>
        <p:spPr>
          <a:xfrm>
            <a:off x="3640138" y="1417638"/>
            <a:ext cx="3232150" cy="4475162"/>
          </a:xfrm>
          <a:prstGeom prst="ellipse">
            <a:avLst/>
          </a:prstGeom>
          <a:noFill/>
          <a:ln w="57150" cmpd="sng">
            <a:solidFill>
              <a:srgbClr val="FF00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5" name="Oval 34"/>
          <p:cNvSpPr/>
          <p:nvPr/>
        </p:nvSpPr>
        <p:spPr>
          <a:xfrm>
            <a:off x="2349499" y="1907288"/>
            <a:ext cx="1557339" cy="1872191"/>
          </a:xfrm>
          <a:prstGeom prst="ellipse">
            <a:avLst/>
          </a:prstGeom>
          <a:noFill/>
          <a:ln w="57150" cmpd="sng">
            <a:solidFill>
              <a:srgbClr val="FF0000"/>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anim calcmode="lin" valueType="num">
                                      <p:cBhvr additive="base">
                                        <p:cTn id="7" dur="500" fill="hold"/>
                                        <p:tgtEl>
                                          <p:spTgt spid="35"/>
                                        </p:tgtEl>
                                        <p:attrNameLst>
                                          <p:attrName>ppt_x</p:attrName>
                                        </p:attrNameLst>
                                      </p:cBhvr>
                                      <p:tavLst>
                                        <p:tav tm="0">
                                          <p:val>
                                            <p:strVal val="#ppt_x"/>
                                          </p:val>
                                        </p:tav>
                                        <p:tav tm="100000">
                                          <p:val>
                                            <p:strVal val="#ppt_x"/>
                                          </p:val>
                                        </p:tav>
                                      </p:tavLst>
                                    </p:anim>
                                    <p:anim calcmode="lin" valueType="num">
                                      <p:cBhvr additive="base">
                                        <p:cTn id="8"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1" nodeType="clickEffect">
                                  <p:stCondLst>
                                    <p:cond delay="0"/>
                                  </p:stCondLst>
                                  <p:childTnLst>
                                    <p:anim calcmode="lin" valueType="num">
                                      <p:cBhvr additive="base">
                                        <p:cTn id="12" dur="500"/>
                                        <p:tgtEl>
                                          <p:spTgt spid="35"/>
                                        </p:tgtEl>
                                        <p:attrNameLst>
                                          <p:attrName>ppt_x</p:attrName>
                                        </p:attrNameLst>
                                      </p:cBhvr>
                                      <p:tavLst>
                                        <p:tav tm="0">
                                          <p:val>
                                            <p:strVal val="ppt_x"/>
                                          </p:val>
                                        </p:tav>
                                        <p:tav tm="100000">
                                          <p:val>
                                            <p:strVal val="ppt_x"/>
                                          </p:val>
                                        </p:tav>
                                      </p:tavLst>
                                    </p:anim>
                                    <p:anim calcmode="lin" valueType="num">
                                      <p:cBhvr additive="base">
                                        <p:cTn id="13" dur="500"/>
                                        <p:tgtEl>
                                          <p:spTgt spid="35"/>
                                        </p:tgtEl>
                                        <p:attrNameLst>
                                          <p:attrName>ppt_y</p:attrName>
                                        </p:attrNameLst>
                                      </p:cBhvr>
                                      <p:tavLst>
                                        <p:tav tm="0">
                                          <p:val>
                                            <p:strVal val="ppt_y"/>
                                          </p:val>
                                        </p:tav>
                                        <p:tav tm="100000">
                                          <p:val>
                                            <p:strVal val="1+ppt_h/2"/>
                                          </p:val>
                                        </p:tav>
                                      </p:tavLst>
                                    </p:anim>
                                    <p:set>
                                      <p:cBhvr>
                                        <p:cTn id="14" dur="1" fill="hold">
                                          <p:stCondLst>
                                            <p:cond delay="499"/>
                                          </p:stCondLst>
                                        </p:cTn>
                                        <p:tgtEl>
                                          <p:spTgt spid="35"/>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5" grpId="0" animBg="1"/>
      <p:bldP spid="35"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oup 19"/>
          <p:cNvGraphicFramePr>
            <a:graphicFrameLocks/>
          </p:cNvGraphicFramePr>
          <p:nvPr>
            <p:extLst>
              <p:ext uri="{D42A27DB-BD31-4B8C-83A1-F6EECF244321}">
                <p14:modId xmlns:p14="http://schemas.microsoft.com/office/powerpoint/2010/main" val="2436811380"/>
              </p:ext>
            </p:extLst>
          </p:nvPr>
        </p:nvGraphicFramePr>
        <p:xfrm>
          <a:off x="457200" y="1939925"/>
          <a:ext cx="8229600" cy="2805114"/>
        </p:xfrm>
        <a:graphic>
          <a:graphicData uri="http://schemas.openxmlformats.org/drawingml/2006/table">
            <a:tbl>
              <a:tblPr/>
              <a:tblGrid>
                <a:gridCol w="8229600">
                  <a:extLst>
                    <a:ext uri="{9D8B030D-6E8A-4147-A177-3AD203B41FA5}">
                      <a16:colId xmlns:a16="http://schemas.microsoft.com/office/drawing/2014/main" val="20000"/>
                    </a:ext>
                  </a:extLst>
                </a:gridCol>
              </a:tblGrid>
              <a:tr h="560388">
                <a:tc>
                  <a:txBody>
                    <a:bodyPr/>
                    <a:lstStyle/>
                    <a:p>
                      <a:pPr marL="0" marR="0" lvl="0" indent="0" algn="ctr" defTabSz="457200" rtl="0" eaLnBrk="0" fontAlgn="base" latinLnBrk="0" hangingPunct="0">
                        <a:lnSpc>
                          <a:spcPct val="100000"/>
                        </a:lnSpc>
                        <a:spcBef>
                          <a:spcPct val="20000"/>
                        </a:spcBef>
                        <a:spcAft>
                          <a:spcPct val="0"/>
                        </a:spcAft>
                        <a:buClrTx/>
                        <a:buSzTx/>
                        <a:buFont typeface="Arial" charset="0"/>
                        <a:buNone/>
                        <a:tabLst/>
                      </a:pPr>
                      <a:r>
                        <a:rPr kumimoji="0" lang="en-US" sz="2800" b="1" i="0" u="none" strike="noStrike" cap="none" normalizeH="0" baseline="0" dirty="0" smtClean="0">
                          <a:ln>
                            <a:noFill/>
                          </a:ln>
                          <a:solidFill>
                            <a:schemeClr val="tx1"/>
                          </a:solidFill>
                          <a:effectLst/>
                          <a:latin typeface="Calibri" pitchFamily="34" charset="0"/>
                          <a:ea typeface="Helvetica"/>
                          <a:cs typeface="Helvetica"/>
                        </a:rPr>
                        <a:t>Response to interventions</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9646"/>
                    </a:solidFill>
                  </a:tcPr>
                </a:tc>
                <a:extLst>
                  <a:ext uri="{0D108BD9-81ED-4DB2-BD59-A6C34878D82A}">
                    <a16:rowId xmlns:a16="http://schemas.microsoft.com/office/drawing/2014/main" val="10000"/>
                  </a:ext>
                </a:extLst>
              </a:tr>
              <a:tr h="560388">
                <a:tc>
                  <a:txBody>
                    <a:bodyPr/>
                    <a:lstStyle/>
                    <a:p>
                      <a:pPr marL="0" marR="0" lvl="0" indent="0" algn="l" defTabSz="457200" rtl="0" eaLnBrk="0" fontAlgn="base" latinLnBrk="0" hangingPunct="0">
                        <a:lnSpc>
                          <a:spcPct val="100000"/>
                        </a:lnSpc>
                        <a:spcBef>
                          <a:spcPct val="20000"/>
                        </a:spcBef>
                        <a:spcAft>
                          <a:spcPct val="0"/>
                        </a:spcAft>
                        <a:buClrTx/>
                        <a:buSzTx/>
                        <a:buFont typeface="Arial" charset="0"/>
                        <a:buNone/>
                        <a:tabLst/>
                      </a:pPr>
                      <a:r>
                        <a:rPr kumimoji="0" lang="en-US" sz="2500" b="0" i="0" u="none" strike="noStrike" cap="none" normalizeH="0" baseline="0" dirty="0" smtClean="0">
                          <a:ln>
                            <a:noFill/>
                          </a:ln>
                          <a:solidFill>
                            <a:schemeClr val="tx1"/>
                          </a:solidFill>
                          <a:effectLst/>
                          <a:latin typeface="Calibri" pitchFamily="34" charset="0"/>
                          <a:ea typeface="Helvetica"/>
                          <a:cs typeface="Helvetica"/>
                        </a:rPr>
                        <a:t>Responds to commands?</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561975">
                <a:tc>
                  <a:txBody>
                    <a:bodyPr/>
                    <a:lstStyle/>
                    <a:p>
                      <a:pPr marL="0" marR="0" lvl="0" indent="0" algn="l" defTabSz="457200" rtl="0" eaLnBrk="0" fontAlgn="base" latinLnBrk="0" hangingPunct="0">
                        <a:lnSpc>
                          <a:spcPct val="100000"/>
                        </a:lnSpc>
                        <a:spcBef>
                          <a:spcPct val="20000"/>
                        </a:spcBef>
                        <a:spcAft>
                          <a:spcPct val="0"/>
                        </a:spcAft>
                        <a:buClrTx/>
                        <a:buSzTx/>
                        <a:buFont typeface="Arial" charset="0"/>
                        <a:buNone/>
                        <a:tabLst/>
                      </a:pPr>
                      <a:r>
                        <a:rPr kumimoji="0" lang="en-US" sz="2500" b="0" i="0" u="none" strike="noStrike" cap="none" normalizeH="0" baseline="0" dirty="0" smtClean="0">
                          <a:ln>
                            <a:noFill/>
                          </a:ln>
                          <a:solidFill>
                            <a:schemeClr val="tx1"/>
                          </a:solidFill>
                          <a:effectLst/>
                          <a:latin typeface="Calibri" pitchFamily="34" charset="0"/>
                          <a:ea typeface="Helvetica"/>
                          <a:cs typeface="Helvetica"/>
                        </a:rPr>
                        <a:t>Peripheral pulse?</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561975">
                <a:tc>
                  <a:txBody>
                    <a:bodyPr/>
                    <a:lstStyle/>
                    <a:p>
                      <a:pPr marL="0" marR="0" lvl="0" indent="0" algn="l" defTabSz="457200" rtl="0" eaLnBrk="0" fontAlgn="base" latinLnBrk="0" hangingPunct="0">
                        <a:lnSpc>
                          <a:spcPct val="100000"/>
                        </a:lnSpc>
                        <a:spcBef>
                          <a:spcPct val="20000"/>
                        </a:spcBef>
                        <a:spcAft>
                          <a:spcPct val="0"/>
                        </a:spcAft>
                        <a:buClrTx/>
                        <a:buSzTx/>
                        <a:buFont typeface="Arial" charset="0"/>
                        <a:buNone/>
                        <a:tabLst/>
                      </a:pPr>
                      <a:r>
                        <a:rPr kumimoji="0" lang="en-US" sz="2500" b="0" i="0" u="none" strike="noStrike" cap="none" normalizeH="0" baseline="0" dirty="0" smtClean="0">
                          <a:ln>
                            <a:noFill/>
                          </a:ln>
                          <a:solidFill>
                            <a:schemeClr val="tx1"/>
                          </a:solidFill>
                          <a:effectLst/>
                          <a:latin typeface="Calibri" pitchFamily="34" charset="0"/>
                          <a:ea typeface="Helvetica"/>
                          <a:cs typeface="Helvetica"/>
                        </a:rPr>
                        <a:t>Respiratory distress?</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560388">
                <a:tc>
                  <a:txBody>
                    <a:bodyPr/>
                    <a:lstStyle/>
                    <a:p>
                      <a:pPr marL="0" marR="0" lvl="0" indent="0" algn="l" defTabSz="457200" rtl="0" eaLnBrk="0" fontAlgn="base" latinLnBrk="0" hangingPunct="0">
                        <a:lnSpc>
                          <a:spcPct val="100000"/>
                        </a:lnSpc>
                        <a:spcBef>
                          <a:spcPct val="20000"/>
                        </a:spcBef>
                        <a:spcAft>
                          <a:spcPct val="0"/>
                        </a:spcAft>
                        <a:buClrTx/>
                        <a:buSzTx/>
                        <a:buFont typeface="Arial" charset="0"/>
                        <a:buNone/>
                        <a:tabLst/>
                      </a:pPr>
                      <a:r>
                        <a:rPr kumimoji="0" lang="en-US" sz="2500" b="0" i="0" u="none" strike="noStrike" cap="none" normalizeH="0" baseline="0" dirty="0" smtClean="0">
                          <a:ln>
                            <a:noFill/>
                          </a:ln>
                          <a:solidFill>
                            <a:schemeClr val="tx1"/>
                          </a:solidFill>
                          <a:effectLst/>
                          <a:latin typeface="Calibri" pitchFamily="34" charset="0"/>
                          <a:ea typeface="Helvetica"/>
                          <a:cs typeface="Helvetica"/>
                        </a:rPr>
                        <a:t>Bleeding stopped?</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bl>
          </a:graphicData>
        </a:graphic>
      </p:graphicFrame>
      <p:sp>
        <p:nvSpPr>
          <p:cNvPr id="4" name="Rectangle 2"/>
          <p:cNvSpPr txBox="1">
            <a:spLocks/>
          </p:cNvSpPr>
          <p:nvPr/>
        </p:nvSpPr>
        <p:spPr>
          <a:xfrm>
            <a:off x="457200" y="274638"/>
            <a:ext cx="8229600" cy="1143000"/>
          </a:xfrm>
          <a:prstGeom prst="rect">
            <a:avLst/>
          </a:prstGeom>
        </p:spPr>
        <p:txBody>
          <a:bodyPr anchor="ctr">
            <a:normAutofit fontScale="97500"/>
          </a:bodyPr>
          <a:lstStyle/>
          <a:p>
            <a:pPr algn="ctr" fontAlgn="auto">
              <a:spcBef>
                <a:spcPts val="0"/>
              </a:spcBef>
              <a:spcAft>
                <a:spcPts val="0"/>
              </a:spcAft>
              <a:defRPr/>
            </a:pPr>
            <a:r>
              <a:rPr lang="en-US" sz="2800" b="1" dirty="0">
                <a:solidFill>
                  <a:srgbClr val="F79646">
                    <a:lumMod val="50000"/>
                  </a:srgbClr>
                </a:solidFill>
                <a:latin typeface="+mj-lt"/>
                <a:cs typeface="Helvetica"/>
              </a:rPr>
              <a:t>Individual Assessment </a:t>
            </a:r>
          </a:p>
          <a:p>
            <a:pPr algn="ctr" fontAlgn="auto">
              <a:spcBef>
                <a:spcPts val="0"/>
              </a:spcBef>
              <a:spcAft>
                <a:spcPts val="0"/>
              </a:spcAft>
              <a:defRPr/>
            </a:pPr>
            <a:r>
              <a:rPr lang="en-US" sz="2800" b="1" dirty="0">
                <a:latin typeface="+mj-lt"/>
                <a:cs typeface="Helvetica"/>
              </a:rPr>
              <a:t>Triage Category Assignment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9"/>
          <p:cNvSpPr txBox="1">
            <a:spLocks/>
          </p:cNvSpPr>
          <p:nvPr/>
        </p:nvSpPr>
        <p:spPr>
          <a:xfrm>
            <a:off x="533400" y="1789044"/>
            <a:ext cx="8077200" cy="437356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Helvetica"/>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Helvetica"/>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Helvetica"/>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Helvetica"/>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ctr" fontAlgn="auto">
              <a:spcAft>
                <a:spcPts val="0"/>
              </a:spcAft>
              <a:buFont typeface="Arial"/>
              <a:buNone/>
              <a:defRPr/>
            </a:pPr>
            <a:r>
              <a:rPr lang="en-US" sz="3000" dirty="0" smtClean="0"/>
              <a:t>Casualties overwhelm available resources</a:t>
            </a:r>
          </a:p>
          <a:p>
            <a:pPr algn="ctr" fontAlgn="auto">
              <a:spcAft>
                <a:spcPts val="0"/>
              </a:spcAft>
              <a:buFont typeface="Arial"/>
              <a:buNone/>
              <a:defRPr/>
            </a:pPr>
            <a:endParaRPr lang="en-US" dirty="0" smtClean="0"/>
          </a:p>
          <a:p>
            <a:pPr algn="ctr" fontAlgn="auto">
              <a:spcAft>
                <a:spcPts val="0"/>
              </a:spcAft>
              <a:buFont typeface="Arial"/>
              <a:buNone/>
              <a:defRPr/>
            </a:pPr>
            <a:endParaRPr lang="en-US" b="1" dirty="0" smtClean="0"/>
          </a:p>
          <a:p>
            <a:pPr algn="ctr" fontAlgn="auto">
              <a:spcAft>
                <a:spcPts val="0"/>
              </a:spcAft>
              <a:buFont typeface="Arial"/>
              <a:buNone/>
              <a:defRPr/>
            </a:pPr>
            <a:endParaRPr lang="en-US" b="1" dirty="0" smtClean="0"/>
          </a:p>
          <a:p>
            <a:pPr marL="0" indent="0" algn="ctr" fontAlgn="auto">
              <a:spcAft>
                <a:spcPts val="0"/>
              </a:spcAft>
              <a:buFont typeface="Arial"/>
              <a:buNone/>
              <a:defRPr/>
            </a:pPr>
            <a:r>
              <a:rPr lang="en-US" sz="3000" b="1" dirty="0" smtClean="0"/>
              <a:t>Goal of disaster triage</a:t>
            </a:r>
            <a:r>
              <a:rPr lang="en-US" sz="3000" dirty="0" smtClean="0"/>
              <a:t>: </a:t>
            </a:r>
          </a:p>
          <a:p>
            <a:pPr marL="0" indent="0" algn="ctr" fontAlgn="auto">
              <a:spcAft>
                <a:spcPts val="0"/>
              </a:spcAft>
              <a:buFont typeface="Arial"/>
              <a:buNone/>
              <a:defRPr/>
            </a:pPr>
            <a:r>
              <a:rPr lang="en-US" sz="3000" dirty="0" smtClean="0"/>
              <a:t>Do the greatest good for the greatest number of potential survivors</a:t>
            </a:r>
          </a:p>
          <a:p>
            <a:pPr algn="ctr" fontAlgn="auto">
              <a:spcAft>
                <a:spcPts val="0"/>
              </a:spcAft>
              <a:buFont typeface="Arial"/>
              <a:buNone/>
              <a:defRPr/>
            </a:pPr>
            <a:r>
              <a:rPr lang="en-US" dirty="0" smtClean="0"/>
              <a:t>	</a:t>
            </a:r>
          </a:p>
          <a:p>
            <a:pPr fontAlgn="auto">
              <a:spcAft>
                <a:spcPts val="0"/>
              </a:spcAft>
              <a:buFont typeface="Arial"/>
              <a:buNone/>
              <a:defRPr/>
            </a:pPr>
            <a:endParaRPr lang="en-US" dirty="0" smtClean="0"/>
          </a:p>
          <a:p>
            <a:pPr fontAlgn="auto">
              <a:spcAft>
                <a:spcPts val="0"/>
              </a:spcAft>
              <a:buFont typeface="Arial"/>
              <a:buNone/>
              <a:defRPr/>
            </a:pPr>
            <a:endParaRPr lang="en-US" dirty="0"/>
          </a:p>
        </p:txBody>
      </p:sp>
      <p:sp>
        <p:nvSpPr>
          <p:cNvPr id="5" name="Rectangle 4"/>
          <p:cNvSpPr/>
          <p:nvPr/>
        </p:nvSpPr>
        <p:spPr>
          <a:xfrm>
            <a:off x="381000" y="2933700"/>
            <a:ext cx="1676400" cy="8382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p:cNvSpPr/>
          <p:nvPr/>
        </p:nvSpPr>
        <p:spPr>
          <a:xfrm>
            <a:off x="2057400" y="2933700"/>
            <a:ext cx="1676400" cy="8382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6"/>
          <p:cNvSpPr/>
          <p:nvPr/>
        </p:nvSpPr>
        <p:spPr>
          <a:xfrm>
            <a:off x="3733800" y="2933700"/>
            <a:ext cx="1795463" cy="838200"/>
          </a:xfrm>
          <a:prstGeom prst="rect">
            <a:avLst/>
          </a:prstGeom>
          <a:solidFill>
            <a:srgbClr val="00CC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Rectangle 7"/>
          <p:cNvSpPr/>
          <p:nvPr/>
        </p:nvSpPr>
        <p:spPr>
          <a:xfrm>
            <a:off x="5410200" y="2933700"/>
            <a:ext cx="1676400" cy="838200"/>
          </a:xfrm>
          <a:prstGeom prst="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Rectangle 8"/>
          <p:cNvSpPr/>
          <p:nvPr/>
        </p:nvSpPr>
        <p:spPr>
          <a:xfrm>
            <a:off x="7086600" y="2933700"/>
            <a:ext cx="1676400" cy="8382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TextBox 2"/>
          <p:cNvSpPr txBox="1">
            <a:spLocks noChangeArrowheads="1"/>
          </p:cNvSpPr>
          <p:nvPr/>
        </p:nvSpPr>
        <p:spPr bwMode="auto">
          <a:xfrm>
            <a:off x="533400" y="3132138"/>
            <a:ext cx="1379538" cy="369887"/>
          </a:xfrm>
          <a:prstGeom prst="rect">
            <a:avLst/>
          </a:prstGeom>
          <a:noFill/>
          <a:ln w="9525">
            <a:noFill/>
            <a:miter lim="800000"/>
            <a:headEnd/>
            <a:tailEnd/>
          </a:ln>
        </p:spPr>
        <p:txBody>
          <a:bodyPr>
            <a:spAutoFit/>
          </a:bodyPr>
          <a:lstStyle/>
          <a:p>
            <a:pPr algn="ctr"/>
            <a:r>
              <a:rPr lang="en-US" b="1" dirty="0">
                <a:latin typeface="Calibri" pitchFamily="34" charset="0"/>
              </a:rPr>
              <a:t>IMMEDIATE</a:t>
            </a:r>
          </a:p>
        </p:txBody>
      </p:sp>
      <p:sp>
        <p:nvSpPr>
          <p:cNvPr id="10" name="TextBox 9"/>
          <p:cNvSpPr txBox="1">
            <a:spLocks noChangeArrowheads="1"/>
          </p:cNvSpPr>
          <p:nvPr/>
        </p:nvSpPr>
        <p:spPr bwMode="auto">
          <a:xfrm>
            <a:off x="2192338" y="3149600"/>
            <a:ext cx="1381125" cy="369888"/>
          </a:xfrm>
          <a:prstGeom prst="rect">
            <a:avLst/>
          </a:prstGeom>
          <a:noFill/>
          <a:ln w="9525">
            <a:noFill/>
            <a:miter lim="800000"/>
            <a:headEnd/>
            <a:tailEnd/>
          </a:ln>
        </p:spPr>
        <p:txBody>
          <a:bodyPr>
            <a:spAutoFit/>
          </a:bodyPr>
          <a:lstStyle/>
          <a:p>
            <a:pPr algn="ctr"/>
            <a:r>
              <a:rPr lang="en-US" b="1" dirty="0">
                <a:latin typeface="Calibri" pitchFamily="34" charset="0"/>
              </a:rPr>
              <a:t>DELAYED</a:t>
            </a:r>
          </a:p>
        </p:txBody>
      </p:sp>
      <p:sp>
        <p:nvSpPr>
          <p:cNvPr id="11" name="TextBox 10"/>
          <p:cNvSpPr txBox="1">
            <a:spLocks noChangeArrowheads="1"/>
          </p:cNvSpPr>
          <p:nvPr/>
        </p:nvSpPr>
        <p:spPr bwMode="auto">
          <a:xfrm>
            <a:off x="3911600" y="3149600"/>
            <a:ext cx="1379538" cy="369888"/>
          </a:xfrm>
          <a:prstGeom prst="rect">
            <a:avLst/>
          </a:prstGeom>
          <a:noFill/>
          <a:ln w="9525">
            <a:noFill/>
            <a:miter lim="800000"/>
            <a:headEnd/>
            <a:tailEnd/>
          </a:ln>
        </p:spPr>
        <p:txBody>
          <a:bodyPr>
            <a:spAutoFit/>
          </a:bodyPr>
          <a:lstStyle/>
          <a:p>
            <a:pPr algn="ctr"/>
            <a:r>
              <a:rPr lang="en-US" b="1" dirty="0">
                <a:latin typeface="Calibri" pitchFamily="34" charset="0"/>
              </a:rPr>
              <a:t>MINIMAL</a:t>
            </a:r>
          </a:p>
        </p:txBody>
      </p:sp>
      <p:sp>
        <p:nvSpPr>
          <p:cNvPr id="12" name="TextBox 11"/>
          <p:cNvSpPr txBox="1">
            <a:spLocks noChangeArrowheads="1"/>
          </p:cNvSpPr>
          <p:nvPr/>
        </p:nvSpPr>
        <p:spPr bwMode="auto">
          <a:xfrm>
            <a:off x="7231063" y="3149600"/>
            <a:ext cx="1379537" cy="369888"/>
          </a:xfrm>
          <a:prstGeom prst="rect">
            <a:avLst/>
          </a:prstGeom>
          <a:noFill/>
          <a:ln w="9525">
            <a:noFill/>
            <a:miter lim="800000"/>
            <a:headEnd/>
            <a:tailEnd/>
          </a:ln>
        </p:spPr>
        <p:txBody>
          <a:bodyPr>
            <a:spAutoFit/>
          </a:bodyPr>
          <a:lstStyle/>
          <a:p>
            <a:pPr algn="ctr"/>
            <a:r>
              <a:rPr lang="en-US" b="1" dirty="0">
                <a:solidFill>
                  <a:schemeClr val="bg1"/>
                </a:solidFill>
                <a:latin typeface="Calibri" pitchFamily="34" charset="0"/>
              </a:rPr>
              <a:t>DEAD</a:t>
            </a:r>
          </a:p>
        </p:txBody>
      </p:sp>
      <p:sp>
        <p:nvSpPr>
          <p:cNvPr id="13" name="TextBox 12"/>
          <p:cNvSpPr txBox="1">
            <a:spLocks noChangeArrowheads="1"/>
          </p:cNvSpPr>
          <p:nvPr/>
        </p:nvSpPr>
        <p:spPr bwMode="auto">
          <a:xfrm>
            <a:off x="5529263" y="3149600"/>
            <a:ext cx="1379537" cy="369888"/>
          </a:xfrm>
          <a:prstGeom prst="rect">
            <a:avLst/>
          </a:prstGeom>
          <a:noFill/>
          <a:ln w="9525">
            <a:noFill/>
            <a:miter lim="800000"/>
            <a:headEnd/>
            <a:tailEnd/>
          </a:ln>
        </p:spPr>
        <p:txBody>
          <a:bodyPr>
            <a:spAutoFit/>
          </a:bodyPr>
          <a:lstStyle/>
          <a:p>
            <a:pPr algn="ctr"/>
            <a:r>
              <a:rPr lang="en-US" b="1" dirty="0">
                <a:latin typeface="Calibri" pitchFamily="34" charset="0"/>
              </a:rPr>
              <a:t>EXPECTANT</a:t>
            </a:r>
          </a:p>
        </p:txBody>
      </p:sp>
      <p:sp>
        <p:nvSpPr>
          <p:cNvPr id="14" name="TextBox 13"/>
          <p:cNvSpPr txBox="1">
            <a:spLocks noChangeArrowheads="1"/>
          </p:cNvSpPr>
          <p:nvPr/>
        </p:nvSpPr>
        <p:spPr bwMode="auto">
          <a:xfrm>
            <a:off x="685800" y="2794000"/>
            <a:ext cx="1008063" cy="1016000"/>
          </a:xfrm>
          <a:prstGeom prst="rect">
            <a:avLst/>
          </a:prstGeom>
          <a:noFill/>
          <a:ln w="9525">
            <a:noFill/>
            <a:miter lim="800000"/>
            <a:headEnd/>
            <a:tailEnd/>
          </a:ln>
        </p:spPr>
        <p:txBody>
          <a:bodyPr>
            <a:spAutoFit/>
          </a:bodyPr>
          <a:lstStyle/>
          <a:p>
            <a:pPr algn="ctr"/>
            <a:r>
              <a:rPr lang="en-US" sz="6000" b="1" dirty="0">
                <a:latin typeface="Calibri" pitchFamily="34" charset="0"/>
              </a:rPr>
              <a:t>I</a:t>
            </a:r>
          </a:p>
        </p:txBody>
      </p:sp>
      <p:sp>
        <p:nvSpPr>
          <p:cNvPr id="15" name="TextBox 14"/>
          <p:cNvSpPr txBox="1">
            <a:spLocks noChangeArrowheads="1"/>
          </p:cNvSpPr>
          <p:nvPr/>
        </p:nvSpPr>
        <p:spPr bwMode="auto">
          <a:xfrm>
            <a:off x="2395538" y="2797175"/>
            <a:ext cx="1008062" cy="1016000"/>
          </a:xfrm>
          <a:prstGeom prst="rect">
            <a:avLst/>
          </a:prstGeom>
          <a:noFill/>
          <a:ln w="9525">
            <a:noFill/>
            <a:miter lim="800000"/>
            <a:headEnd/>
            <a:tailEnd/>
          </a:ln>
        </p:spPr>
        <p:txBody>
          <a:bodyPr>
            <a:spAutoFit/>
          </a:bodyPr>
          <a:lstStyle/>
          <a:p>
            <a:pPr algn="ctr"/>
            <a:r>
              <a:rPr lang="en-US" sz="6000" b="1" dirty="0">
                <a:latin typeface="Calibri" pitchFamily="34" charset="0"/>
              </a:rPr>
              <a:t>D</a:t>
            </a:r>
          </a:p>
        </p:txBody>
      </p:sp>
      <p:sp>
        <p:nvSpPr>
          <p:cNvPr id="16" name="TextBox 15"/>
          <p:cNvSpPr txBox="1">
            <a:spLocks noChangeArrowheads="1"/>
          </p:cNvSpPr>
          <p:nvPr/>
        </p:nvSpPr>
        <p:spPr bwMode="auto">
          <a:xfrm>
            <a:off x="4132263" y="2794000"/>
            <a:ext cx="1006475" cy="1016000"/>
          </a:xfrm>
          <a:prstGeom prst="rect">
            <a:avLst/>
          </a:prstGeom>
          <a:noFill/>
          <a:ln w="9525">
            <a:noFill/>
            <a:miter lim="800000"/>
            <a:headEnd/>
            <a:tailEnd/>
          </a:ln>
        </p:spPr>
        <p:txBody>
          <a:bodyPr>
            <a:spAutoFit/>
          </a:bodyPr>
          <a:lstStyle/>
          <a:p>
            <a:pPr algn="ctr"/>
            <a:r>
              <a:rPr lang="en-US" sz="6000" b="1" dirty="0">
                <a:latin typeface="Calibri" pitchFamily="34" charset="0"/>
              </a:rPr>
              <a:t>M</a:t>
            </a:r>
          </a:p>
        </p:txBody>
      </p:sp>
      <p:sp>
        <p:nvSpPr>
          <p:cNvPr id="17" name="TextBox 16"/>
          <p:cNvSpPr txBox="1">
            <a:spLocks noChangeArrowheads="1"/>
          </p:cNvSpPr>
          <p:nvPr/>
        </p:nvSpPr>
        <p:spPr bwMode="auto">
          <a:xfrm>
            <a:off x="5722938" y="2794000"/>
            <a:ext cx="1008062" cy="1016000"/>
          </a:xfrm>
          <a:prstGeom prst="rect">
            <a:avLst/>
          </a:prstGeom>
          <a:noFill/>
          <a:ln w="9525">
            <a:noFill/>
            <a:miter lim="800000"/>
            <a:headEnd/>
            <a:tailEnd/>
          </a:ln>
        </p:spPr>
        <p:txBody>
          <a:bodyPr>
            <a:spAutoFit/>
          </a:bodyPr>
          <a:lstStyle/>
          <a:p>
            <a:pPr algn="ctr"/>
            <a:r>
              <a:rPr lang="en-US" sz="6000" b="1" dirty="0">
                <a:latin typeface="Calibri" pitchFamily="34" charset="0"/>
              </a:rPr>
              <a:t>E</a:t>
            </a:r>
          </a:p>
        </p:txBody>
      </p:sp>
      <p:sp>
        <p:nvSpPr>
          <p:cNvPr id="18" name="Title 1"/>
          <p:cNvSpPr txBox="1">
            <a:spLocks/>
          </p:cNvSpPr>
          <p:nvPr/>
        </p:nvSpPr>
        <p:spPr>
          <a:xfrm>
            <a:off x="457200" y="274638"/>
            <a:ext cx="8229600" cy="1143000"/>
          </a:xfrm>
          <a:prstGeom prst="rect">
            <a:avLst/>
          </a:prstGeom>
        </p:spPr>
        <p:txBody>
          <a:bodyPr anchor="ctr" anchorCtr="0">
            <a:normAutofit/>
          </a:bodyPr>
          <a:lstStyle/>
          <a:p>
            <a:pPr algn="ctr" fontAlgn="auto">
              <a:spcBef>
                <a:spcPts val="0"/>
              </a:spcBef>
              <a:spcAft>
                <a:spcPts val="0"/>
              </a:spcAft>
              <a:defRPr/>
            </a:pPr>
            <a:r>
              <a:rPr lang="en-US" sz="2800" b="1" dirty="0">
                <a:solidFill>
                  <a:srgbClr val="F79646">
                    <a:lumMod val="50000"/>
                  </a:srgbClr>
                </a:solidFill>
                <a:latin typeface="+mj-lt"/>
                <a:cs typeface="Helvetica"/>
              </a:rPr>
              <a:t>Individual Assessment </a:t>
            </a:r>
          </a:p>
          <a:p>
            <a:pPr algn="ctr" fontAlgn="auto">
              <a:spcBef>
                <a:spcPts val="0"/>
              </a:spcBef>
              <a:spcAft>
                <a:spcPts val="0"/>
              </a:spcAft>
              <a:defRPr/>
            </a:pPr>
            <a:r>
              <a:rPr lang="en-US" sz="2800" b="1" dirty="0">
                <a:latin typeface="+mj-lt"/>
                <a:cs typeface="Helvetica"/>
              </a:rPr>
              <a:t>Triage Category Assignment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500"/>
                                        <p:tgtEl>
                                          <p:spTgt spid="11"/>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fade">
                                      <p:cBhvr>
                                        <p:cTn id="19" dur="500"/>
                                        <p:tgtEl>
                                          <p:spTgt spid="13"/>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500"/>
                                        <p:tgtEl>
                                          <p:spTgt spid="12"/>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xit" presetSubtype="0" fill="hold" grpId="1" nodeType="clickEffect">
                                  <p:stCondLst>
                                    <p:cond delay="0"/>
                                  </p:stCondLst>
                                  <p:childTnLst>
                                    <p:animEffect transition="out" filter="fade">
                                      <p:cBhvr>
                                        <p:cTn id="27" dur="500"/>
                                        <p:tgtEl>
                                          <p:spTgt spid="3"/>
                                        </p:tgtEl>
                                      </p:cBhvr>
                                    </p:animEffect>
                                    <p:set>
                                      <p:cBhvr>
                                        <p:cTn id="28" dur="1" fill="hold">
                                          <p:stCondLst>
                                            <p:cond delay="499"/>
                                          </p:stCondLst>
                                        </p:cTn>
                                        <p:tgtEl>
                                          <p:spTgt spid="3"/>
                                        </p:tgtEl>
                                        <p:attrNameLst>
                                          <p:attrName>style.visibility</p:attrName>
                                        </p:attrNameLst>
                                      </p:cBhvr>
                                      <p:to>
                                        <p:strVal val="hidden"/>
                                      </p:to>
                                    </p:set>
                                  </p:childTnLst>
                                </p:cTn>
                              </p:par>
                              <p:par>
                                <p:cTn id="29" presetID="10" presetClass="exit" presetSubtype="0" fill="hold" grpId="1" nodeType="withEffect">
                                  <p:stCondLst>
                                    <p:cond delay="0"/>
                                  </p:stCondLst>
                                  <p:childTnLst>
                                    <p:animEffect transition="out" filter="fade">
                                      <p:cBhvr>
                                        <p:cTn id="30" dur="500"/>
                                        <p:tgtEl>
                                          <p:spTgt spid="10"/>
                                        </p:tgtEl>
                                      </p:cBhvr>
                                    </p:animEffect>
                                    <p:set>
                                      <p:cBhvr>
                                        <p:cTn id="31" dur="1" fill="hold">
                                          <p:stCondLst>
                                            <p:cond delay="499"/>
                                          </p:stCondLst>
                                        </p:cTn>
                                        <p:tgtEl>
                                          <p:spTgt spid="10"/>
                                        </p:tgtEl>
                                        <p:attrNameLst>
                                          <p:attrName>style.visibility</p:attrName>
                                        </p:attrNameLst>
                                      </p:cBhvr>
                                      <p:to>
                                        <p:strVal val="hidden"/>
                                      </p:to>
                                    </p:set>
                                  </p:childTnLst>
                                </p:cTn>
                              </p:par>
                              <p:par>
                                <p:cTn id="32" presetID="10" presetClass="exit" presetSubtype="0" fill="hold" grpId="1" nodeType="withEffect">
                                  <p:stCondLst>
                                    <p:cond delay="0"/>
                                  </p:stCondLst>
                                  <p:childTnLst>
                                    <p:animEffect transition="out" filter="fade">
                                      <p:cBhvr>
                                        <p:cTn id="33" dur="500"/>
                                        <p:tgtEl>
                                          <p:spTgt spid="11"/>
                                        </p:tgtEl>
                                      </p:cBhvr>
                                    </p:animEffect>
                                    <p:set>
                                      <p:cBhvr>
                                        <p:cTn id="34" dur="1" fill="hold">
                                          <p:stCondLst>
                                            <p:cond delay="499"/>
                                          </p:stCondLst>
                                        </p:cTn>
                                        <p:tgtEl>
                                          <p:spTgt spid="11"/>
                                        </p:tgtEl>
                                        <p:attrNameLst>
                                          <p:attrName>style.visibility</p:attrName>
                                        </p:attrNameLst>
                                      </p:cBhvr>
                                      <p:to>
                                        <p:strVal val="hidden"/>
                                      </p:to>
                                    </p:set>
                                  </p:childTnLst>
                                </p:cTn>
                              </p:par>
                              <p:par>
                                <p:cTn id="35" presetID="10" presetClass="exit" presetSubtype="0" fill="hold" grpId="1" nodeType="withEffect">
                                  <p:stCondLst>
                                    <p:cond delay="0"/>
                                  </p:stCondLst>
                                  <p:childTnLst>
                                    <p:animEffect transition="out" filter="fade">
                                      <p:cBhvr>
                                        <p:cTn id="36" dur="500"/>
                                        <p:tgtEl>
                                          <p:spTgt spid="13"/>
                                        </p:tgtEl>
                                      </p:cBhvr>
                                    </p:animEffect>
                                    <p:set>
                                      <p:cBhvr>
                                        <p:cTn id="37" dur="1" fill="hold">
                                          <p:stCondLst>
                                            <p:cond delay="499"/>
                                          </p:stCondLst>
                                        </p:cTn>
                                        <p:tgtEl>
                                          <p:spTgt spid="13"/>
                                        </p:tgtEl>
                                        <p:attrNameLst>
                                          <p:attrName>style.visibility</p:attrName>
                                        </p:attrNameLst>
                                      </p:cBhvr>
                                      <p:to>
                                        <p:strVal val="hidden"/>
                                      </p:to>
                                    </p:set>
                                  </p:childTnLst>
                                </p:cTn>
                              </p:par>
                              <p:par>
                                <p:cTn id="38" presetID="10" presetClass="entr" presetSubtype="0" fill="hold" grpId="0" nodeType="with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fade">
                                      <p:cBhvr>
                                        <p:cTn id="40" dur="1000"/>
                                        <p:tgtEl>
                                          <p:spTgt spid="14"/>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fade">
                                      <p:cBhvr>
                                        <p:cTn id="43" dur="1000"/>
                                        <p:tgtEl>
                                          <p:spTgt spid="15"/>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16"/>
                                        </p:tgtEl>
                                        <p:attrNameLst>
                                          <p:attrName>style.visibility</p:attrName>
                                        </p:attrNameLst>
                                      </p:cBhvr>
                                      <p:to>
                                        <p:strVal val="visible"/>
                                      </p:to>
                                    </p:set>
                                    <p:animEffect transition="in" filter="fade">
                                      <p:cBhvr>
                                        <p:cTn id="46" dur="1000"/>
                                        <p:tgtEl>
                                          <p:spTgt spid="16"/>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17"/>
                                        </p:tgtEl>
                                        <p:attrNameLst>
                                          <p:attrName>style.visibility</p:attrName>
                                        </p:attrNameLst>
                                      </p:cBhvr>
                                      <p:to>
                                        <p:strVal val="visible"/>
                                      </p:to>
                                    </p:set>
                                    <p:animEffect transition="in" filter="fade">
                                      <p:cBhvr>
                                        <p:cTn id="49" dur="1000"/>
                                        <p:tgtEl>
                                          <p:spTgt spid="17"/>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nodeType="clickEffect">
                                  <p:stCondLst>
                                    <p:cond delay="0"/>
                                  </p:stCondLst>
                                  <p:childTnLst>
                                    <p:set>
                                      <p:cBhvr>
                                        <p:cTn id="53" dur="1" fill="hold">
                                          <p:stCondLst>
                                            <p:cond delay="0"/>
                                          </p:stCondLst>
                                        </p:cTn>
                                        <p:tgtEl>
                                          <p:spTgt spid="4">
                                            <p:txEl>
                                              <p:pRg st="4" end="4"/>
                                            </p:txEl>
                                          </p:spTgt>
                                        </p:tgtEl>
                                        <p:attrNameLst>
                                          <p:attrName>style.visibility</p:attrName>
                                        </p:attrNameLst>
                                      </p:cBhvr>
                                      <p:to>
                                        <p:strVal val="visible"/>
                                      </p:to>
                                    </p:set>
                                    <p:animEffect transition="in" filter="fade">
                                      <p:cBhvr>
                                        <p:cTn id="54" dur="1000"/>
                                        <p:tgtEl>
                                          <p:spTgt spid="4">
                                            <p:txEl>
                                              <p:pRg st="4" end="4"/>
                                            </p:txEl>
                                          </p:spTgt>
                                        </p:tgtEl>
                                      </p:cBhvr>
                                    </p:animEffect>
                                  </p:childTnLst>
                                </p:cTn>
                              </p:par>
                              <p:par>
                                <p:cTn id="55" presetID="10" presetClass="entr" presetSubtype="0" fill="hold" nodeType="withEffect">
                                  <p:stCondLst>
                                    <p:cond delay="0"/>
                                  </p:stCondLst>
                                  <p:childTnLst>
                                    <p:set>
                                      <p:cBhvr>
                                        <p:cTn id="56" dur="1" fill="hold">
                                          <p:stCondLst>
                                            <p:cond delay="0"/>
                                          </p:stCondLst>
                                        </p:cTn>
                                        <p:tgtEl>
                                          <p:spTgt spid="4">
                                            <p:txEl>
                                              <p:pRg st="5" end="5"/>
                                            </p:txEl>
                                          </p:spTgt>
                                        </p:tgtEl>
                                        <p:attrNameLst>
                                          <p:attrName>style.visibility</p:attrName>
                                        </p:attrNameLst>
                                      </p:cBhvr>
                                      <p:to>
                                        <p:strVal val="visible"/>
                                      </p:to>
                                    </p:set>
                                    <p:animEffect transition="in" filter="fade">
                                      <p:cBhvr>
                                        <p:cTn id="57" dur="10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10" grpId="0"/>
      <p:bldP spid="10" grpId="1"/>
      <p:bldP spid="11" grpId="0"/>
      <p:bldP spid="11" grpId="1"/>
      <p:bldP spid="12" grpId="0"/>
      <p:bldP spid="13" grpId="0"/>
      <p:bldP spid="13" grpId="1"/>
      <p:bldP spid="14" grpId="0"/>
      <p:bldP spid="15" grpId="0"/>
      <p:bldP spid="16" grpId="0"/>
      <p:bldP spid="1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Title 1"/>
          <p:cNvSpPr>
            <a:spLocks noGrp="1"/>
          </p:cNvSpPr>
          <p:nvPr>
            <p:ph type="title"/>
          </p:nvPr>
        </p:nvSpPr>
        <p:spPr>
          <a:solidFill>
            <a:srgbClr val="FF0000"/>
          </a:solidFill>
          <a:ln>
            <a:solidFill>
              <a:schemeClr val="tx1"/>
            </a:solidFill>
          </a:ln>
        </p:spPr>
        <p:txBody>
          <a:bodyPr/>
          <a:lstStyle/>
          <a:p>
            <a:pPr algn="ctr" eaLnBrk="1" hangingPunct="1"/>
            <a:r>
              <a:rPr lang="en-US" dirty="0" smtClean="0">
                <a:solidFill>
                  <a:schemeClr val="bg1"/>
                </a:solidFill>
                <a:cs typeface="Helvetica" pitchFamily="34" charset="0"/>
              </a:rPr>
              <a:t>IMMEDIATE</a:t>
            </a:r>
          </a:p>
        </p:txBody>
      </p:sp>
      <p:sp>
        <p:nvSpPr>
          <p:cNvPr id="3" name="Content Placeholder 2"/>
          <p:cNvSpPr>
            <a:spLocks noGrp="1"/>
          </p:cNvSpPr>
          <p:nvPr>
            <p:ph idx="1"/>
          </p:nvPr>
        </p:nvSpPr>
        <p:spPr/>
        <p:txBody>
          <a:bodyPr>
            <a:normAutofit/>
          </a:bodyPr>
          <a:lstStyle/>
          <a:p>
            <a:pPr eaLnBrk="1" hangingPunct="1">
              <a:buFont typeface="Wingdings" pitchFamily="2" charset="2"/>
              <a:buNone/>
            </a:pPr>
            <a:r>
              <a:rPr lang="en-US" dirty="0" smtClean="0">
                <a:cs typeface="Helvetica" pitchFamily="34" charset="0"/>
              </a:rPr>
              <a:t>Highest priority of casualties to receive care</a:t>
            </a:r>
          </a:p>
          <a:p>
            <a:pPr eaLnBrk="1" hangingPunct="1"/>
            <a:r>
              <a:rPr lang="en-US" dirty="0" smtClean="0">
                <a:cs typeface="Helvetica" pitchFamily="34" charset="0"/>
              </a:rPr>
              <a:t>Immediate, life-threatening conditions</a:t>
            </a:r>
          </a:p>
          <a:p>
            <a:pPr eaLnBrk="1" hangingPunct="1"/>
            <a:r>
              <a:rPr lang="en-US" dirty="0" smtClean="0">
                <a:cs typeface="Helvetica" pitchFamily="34" charset="0"/>
              </a:rPr>
              <a:t>Require immediate management in order to survive</a:t>
            </a:r>
          </a:p>
          <a:p>
            <a:pPr eaLnBrk="1" hangingPunct="1"/>
            <a:r>
              <a:rPr lang="en-US" dirty="0" smtClean="0">
                <a:cs typeface="Helvetica" pitchFamily="34" charset="0"/>
              </a:rPr>
              <a:t>Response to lifesaving interventions:  </a:t>
            </a:r>
          </a:p>
          <a:p>
            <a:pPr lvl="1" eaLnBrk="1" hangingPunct="1"/>
            <a:r>
              <a:rPr lang="en-US" dirty="0" smtClean="0">
                <a:cs typeface="Helvetica" pitchFamily="34" charset="0"/>
              </a:rPr>
              <a:t>Any </a:t>
            </a:r>
            <a:r>
              <a:rPr lang="en-US" b="1" i="1" u="sng" dirty="0" smtClean="0">
                <a:cs typeface="Helvetica" pitchFamily="34" charset="0"/>
              </a:rPr>
              <a:t>NO</a:t>
            </a:r>
            <a:r>
              <a:rPr lang="en-US" dirty="0" smtClean="0">
                <a:cs typeface="Helvetica" pitchFamily="34" charset="0"/>
              </a:rPr>
              <a:t> answer + resources are available </a:t>
            </a:r>
          </a:p>
          <a:p>
            <a:pPr eaLnBrk="1" hangingPunct="1"/>
            <a:endParaRPr lang="en-US" dirty="0" smtClean="0">
              <a:cs typeface="Helvetica"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Title 1"/>
          <p:cNvSpPr>
            <a:spLocks noGrp="1"/>
          </p:cNvSpPr>
          <p:nvPr>
            <p:ph type="title"/>
          </p:nvPr>
        </p:nvSpPr>
        <p:spPr>
          <a:solidFill>
            <a:srgbClr val="FFFF00"/>
          </a:solidFill>
          <a:ln>
            <a:solidFill>
              <a:schemeClr val="tx1"/>
            </a:solidFill>
          </a:ln>
        </p:spPr>
        <p:txBody>
          <a:bodyPr/>
          <a:lstStyle/>
          <a:p>
            <a:pPr algn="ctr" eaLnBrk="1" hangingPunct="1"/>
            <a:r>
              <a:rPr lang="en-US" dirty="0" smtClean="0">
                <a:solidFill>
                  <a:schemeClr val="tx1"/>
                </a:solidFill>
                <a:cs typeface="Helvetica" pitchFamily="34" charset="0"/>
              </a:rPr>
              <a:t>DELAYED</a:t>
            </a:r>
          </a:p>
        </p:txBody>
      </p:sp>
      <p:sp>
        <p:nvSpPr>
          <p:cNvPr id="3" name="Content Placeholder 2"/>
          <p:cNvSpPr>
            <a:spLocks noGrp="1"/>
          </p:cNvSpPr>
          <p:nvPr>
            <p:ph idx="1"/>
          </p:nvPr>
        </p:nvSpPr>
        <p:spPr/>
        <p:txBody>
          <a:bodyPr>
            <a:normAutofit/>
          </a:bodyPr>
          <a:lstStyle/>
          <a:p>
            <a:pPr eaLnBrk="1" hangingPunct="1">
              <a:buFont typeface="Wingdings" pitchFamily="2" charset="2"/>
              <a:buNone/>
            </a:pPr>
            <a:r>
              <a:rPr lang="en-US" dirty="0" smtClean="0">
                <a:cs typeface="Helvetica" pitchFamily="34" charset="0"/>
              </a:rPr>
              <a:t>Require prompt medical attention for survival </a:t>
            </a:r>
          </a:p>
          <a:p>
            <a:pPr eaLnBrk="1" hangingPunct="1"/>
            <a:r>
              <a:rPr lang="en-US" dirty="0" smtClean="0">
                <a:cs typeface="Helvetica" pitchFamily="34" charset="0"/>
              </a:rPr>
              <a:t>Condition can tolerate a short delay in treatment</a:t>
            </a:r>
          </a:p>
          <a:p>
            <a:pPr eaLnBrk="1" hangingPunct="1"/>
            <a:r>
              <a:rPr lang="en-US" dirty="0" smtClean="0">
                <a:cs typeface="Helvetica" pitchFamily="34" charset="0"/>
              </a:rPr>
              <a:t>Expected to survive despite that short delay</a:t>
            </a:r>
          </a:p>
          <a:p>
            <a:pPr eaLnBrk="1" hangingPunct="1"/>
            <a:r>
              <a:rPr lang="en-US" dirty="0" smtClean="0">
                <a:cs typeface="Helvetica" pitchFamily="34" charset="0"/>
              </a:rPr>
              <a:t>Response to lifesaving interventions:  </a:t>
            </a:r>
          </a:p>
          <a:p>
            <a:pPr lvl="1" eaLnBrk="1" hangingPunct="1"/>
            <a:r>
              <a:rPr lang="en-US" dirty="0" smtClean="0">
                <a:cs typeface="Helvetica" pitchFamily="34" charset="0"/>
              </a:rPr>
              <a:t>All </a:t>
            </a:r>
            <a:r>
              <a:rPr lang="en-US" b="1" i="1" u="sng" dirty="0" smtClean="0">
                <a:cs typeface="Helvetica" pitchFamily="34" charset="0"/>
              </a:rPr>
              <a:t>YES</a:t>
            </a:r>
            <a:r>
              <a:rPr lang="en-US" dirty="0" smtClean="0">
                <a:cs typeface="Helvetica" pitchFamily="34" charset="0"/>
              </a:rPr>
              <a:t> answers + </a:t>
            </a:r>
            <a:r>
              <a:rPr lang="en-US" u="sng" dirty="0" smtClean="0">
                <a:cs typeface="Helvetica" pitchFamily="34" charset="0"/>
              </a:rPr>
              <a:t>does</a:t>
            </a:r>
            <a:r>
              <a:rPr lang="en-US" dirty="0" smtClean="0">
                <a:cs typeface="Helvetica" pitchFamily="34" charset="0"/>
              </a:rPr>
              <a:t> need access to additional or definitive health care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r:link="rId3">
            <a:extLst>
              <a:ext uri="{28A0092B-C50C-407E-A947-70E740481C1C}">
                <a14:useLocalDpi xmlns:a14="http://schemas.microsoft.com/office/drawing/2010/main"/>
              </a:ext>
            </a:extLst>
          </a:blip>
          <a:stretch>
            <a:fillRect/>
          </a:stretch>
        </p:blipFill>
        <p:spPr>
          <a:xfrm>
            <a:off x="0" y="9525"/>
            <a:ext cx="9144000" cy="6858000"/>
          </a:xfrm>
          <a:prstGeom prst="rect">
            <a:avLst/>
          </a:prstGeom>
        </p:spPr>
      </p:pic>
      <p:pic>
        <p:nvPicPr>
          <p:cNvPr id="5" name="NDLSF_logo_rgb.png" descr="/Users/dfox/Documents/Dan's WIP/2012/12-0278 DLS_ppt/NDLSF_logo_rgb.png"/>
          <p:cNvPicPr>
            <a:picLocks noChangeAspect="1"/>
          </p:cNvPicPr>
          <p:nvPr/>
        </p:nvPicPr>
        <p:blipFill>
          <a:blip r:embed="rId4" r:link="rId5" cstate="screen">
            <a:extLst>
              <a:ext uri="{28A0092B-C50C-407E-A947-70E740481C1C}">
                <a14:useLocalDpi xmlns:a14="http://schemas.microsoft.com/office/drawing/2010/main"/>
              </a:ext>
            </a:extLst>
          </a:blip>
          <a:stretch>
            <a:fillRect/>
          </a:stretch>
        </p:blipFill>
        <p:spPr>
          <a:xfrm>
            <a:off x="3694430" y="794832"/>
            <a:ext cx="1714500" cy="795429"/>
          </a:xfrm>
          <a:prstGeom prst="rect">
            <a:avLst/>
          </a:prstGeom>
        </p:spPr>
      </p:pic>
      <p:cxnSp>
        <p:nvCxnSpPr>
          <p:cNvPr id="10" name="Straight Connector 9"/>
          <p:cNvCxnSpPr/>
          <p:nvPr/>
        </p:nvCxnSpPr>
        <p:spPr>
          <a:xfrm>
            <a:off x="2438400" y="3027680"/>
            <a:ext cx="4319588" cy="0"/>
          </a:xfrm>
          <a:prstGeom prst="line">
            <a:avLst/>
          </a:prstGeom>
        </p:spPr>
        <p:style>
          <a:lnRef idx="2">
            <a:schemeClr val="dk1"/>
          </a:lnRef>
          <a:fillRef idx="0">
            <a:schemeClr val="dk1"/>
          </a:fillRef>
          <a:effectRef idx="1">
            <a:schemeClr val="dk1"/>
          </a:effectRef>
          <a:fontRef idx="minor">
            <a:schemeClr val="tx1"/>
          </a:fontRef>
        </p:style>
      </p:cxnSp>
      <p:sp>
        <p:nvSpPr>
          <p:cNvPr id="8" name="Subtitle 2"/>
          <p:cNvSpPr txBox="1">
            <a:spLocks/>
          </p:cNvSpPr>
          <p:nvPr/>
        </p:nvSpPr>
        <p:spPr>
          <a:xfrm>
            <a:off x="1600200" y="3373120"/>
            <a:ext cx="6400800" cy="1752600"/>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Helvetica"/>
                <a:ea typeface="+mn-ea"/>
                <a:cs typeface="Helvetica"/>
              </a:defRPr>
            </a:lvl1pPr>
            <a:lvl2pPr marL="742950" indent="-285750" algn="l" defTabSz="457200" rtl="0" eaLnBrk="1" latinLnBrk="0" hangingPunct="1">
              <a:spcBef>
                <a:spcPct val="20000"/>
              </a:spcBef>
              <a:buFont typeface="Arial"/>
              <a:buChar char="–"/>
              <a:defRPr sz="2800" kern="1200">
                <a:solidFill>
                  <a:schemeClr val="tx1"/>
                </a:solidFill>
                <a:latin typeface="Helvetica"/>
                <a:ea typeface="+mn-ea"/>
                <a:cs typeface="Helvetica"/>
              </a:defRPr>
            </a:lvl2pPr>
            <a:lvl3pPr marL="1143000" indent="-228600" algn="l" defTabSz="457200" rtl="0" eaLnBrk="1" latinLnBrk="0" hangingPunct="1">
              <a:spcBef>
                <a:spcPct val="20000"/>
              </a:spcBef>
              <a:buFont typeface="Arial"/>
              <a:buChar char="•"/>
              <a:defRPr sz="2400" kern="1200">
                <a:solidFill>
                  <a:schemeClr val="tx1"/>
                </a:solidFill>
                <a:latin typeface="Helvetica"/>
                <a:ea typeface="+mn-ea"/>
                <a:cs typeface="Helvetica"/>
              </a:defRPr>
            </a:lvl3pPr>
            <a:lvl4pPr marL="1600200" indent="-228600" algn="l" defTabSz="457200" rtl="0" eaLnBrk="1" latinLnBrk="0" hangingPunct="1">
              <a:spcBef>
                <a:spcPct val="20000"/>
              </a:spcBef>
              <a:buFont typeface="Arial"/>
              <a:buChar char="–"/>
              <a:defRPr sz="2000" kern="1200">
                <a:solidFill>
                  <a:schemeClr val="tx1"/>
                </a:solidFill>
                <a:latin typeface="Helvetica"/>
                <a:ea typeface="+mn-ea"/>
                <a:cs typeface="Helvetica"/>
              </a:defRPr>
            </a:lvl4pPr>
            <a:lvl5pPr marL="2057400" indent="-228600" algn="l" defTabSz="457200" rtl="0" eaLnBrk="1" latinLnBrk="0" hangingPunct="1">
              <a:spcBef>
                <a:spcPct val="20000"/>
              </a:spcBef>
              <a:buFont typeface="Arial"/>
              <a:buChar char="»"/>
              <a:defRPr sz="2000" kern="1200">
                <a:solidFill>
                  <a:schemeClr val="tx1"/>
                </a:solidFill>
                <a:latin typeface="Helvetica"/>
                <a:ea typeface="+mn-ea"/>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fontAlgn="auto">
              <a:spcAft>
                <a:spcPts val="0"/>
              </a:spcAft>
              <a:buNone/>
              <a:defRPr/>
            </a:pPr>
            <a:r>
              <a:rPr lang="en-US" sz="3600" b="1" dirty="0" smtClean="0">
                <a:latin typeface="+mj-lt"/>
                <a:cs typeface="Helvetica" pitchFamily="34" charset="0"/>
              </a:rPr>
              <a:t>Mass Casualty and Fatality Management </a:t>
            </a:r>
            <a:endParaRPr lang="en-US" sz="3600" b="1" dirty="0">
              <a:latin typeface="+mj-lt"/>
            </a:endParaRPr>
          </a:p>
        </p:txBody>
      </p:sp>
      <p:sp>
        <p:nvSpPr>
          <p:cNvPr id="12" name="TextBox 11"/>
          <p:cNvSpPr txBox="1"/>
          <p:nvPr/>
        </p:nvSpPr>
        <p:spPr>
          <a:xfrm>
            <a:off x="2703317" y="2103120"/>
            <a:ext cx="3709413" cy="538609"/>
          </a:xfrm>
          <a:prstGeom prst="rect">
            <a:avLst/>
          </a:prstGeom>
          <a:noFill/>
        </p:spPr>
        <p:txBody>
          <a:bodyPr wrap="none" rtlCol="0">
            <a:spAutoFit/>
          </a:bodyPr>
          <a:lstStyle/>
          <a:p>
            <a:pPr algn="ctr"/>
            <a:r>
              <a:rPr lang="en-US" sz="2900" b="1" dirty="0" smtClean="0">
                <a:latin typeface="+mj-lt"/>
                <a:cs typeface="Helvetica" pitchFamily="34" charset="0"/>
              </a:rPr>
              <a:t>Session 3 – Lesson Five</a:t>
            </a:r>
            <a:endParaRPr lang="en-US" sz="2900" b="1" dirty="0">
              <a:latin typeface="+mj-lt"/>
              <a:cs typeface="Helvetica"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Title 1"/>
          <p:cNvSpPr>
            <a:spLocks noGrp="1"/>
          </p:cNvSpPr>
          <p:nvPr>
            <p:ph type="title"/>
          </p:nvPr>
        </p:nvSpPr>
        <p:spPr>
          <a:solidFill>
            <a:srgbClr val="00B050"/>
          </a:solidFill>
          <a:ln>
            <a:solidFill>
              <a:schemeClr val="tx1"/>
            </a:solidFill>
          </a:ln>
        </p:spPr>
        <p:txBody>
          <a:bodyPr/>
          <a:lstStyle/>
          <a:p>
            <a:pPr algn="ctr" eaLnBrk="1" hangingPunct="1"/>
            <a:r>
              <a:rPr lang="en-US" dirty="0" smtClean="0">
                <a:solidFill>
                  <a:schemeClr val="tx1"/>
                </a:solidFill>
                <a:cs typeface="Helvetica" pitchFamily="34" charset="0"/>
              </a:rPr>
              <a:t>MINIMAL</a:t>
            </a:r>
          </a:p>
        </p:txBody>
      </p:sp>
      <p:sp>
        <p:nvSpPr>
          <p:cNvPr id="3" name="Content Placeholder 2"/>
          <p:cNvSpPr>
            <a:spLocks noGrp="1"/>
          </p:cNvSpPr>
          <p:nvPr>
            <p:ph idx="1"/>
          </p:nvPr>
        </p:nvSpPr>
        <p:spPr/>
        <p:txBody>
          <a:bodyPr>
            <a:normAutofit/>
          </a:bodyPr>
          <a:lstStyle/>
          <a:p>
            <a:pPr eaLnBrk="1" hangingPunct="1"/>
            <a:r>
              <a:rPr lang="en-US" dirty="0" smtClean="0">
                <a:cs typeface="Helvetica" pitchFamily="34" charset="0"/>
              </a:rPr>
              <a:t>Minor injuries or illnesses</a:t>
            </a:r>
          </a:p>
          <a:p>
            <a:pPr eaLnBrk="1" hangingPunct="1"/>
            <a:r>
              <a:rPr lang="en-US" dirty="0" smtClean="0">
                <a:cs typeface="Helvetica" pitchFamily="34" charset="0"/>
              </a:rPr>
              <a:t>Expected to survive even if medical treatment not received</a:t>
            </a:r>
          </a:p>
          <a:p>
            <a:pPr eaLnBrk="1" hangingPunct="1"/>
            <a:r>
              <a:rPr lang="en-US" dirty="0" smtClean="0">
                <a:cs typeface="Helvetica" pitchFamily="34" charset="0"/>
              </a:rPr>
              <a:t>Response to lifesaving interventions:  </a:t>
            </a:r>
          </a:p>
          <a:p>
            <a:pPr lvl="1" eaLnBrk="1" hangingPunct="1"/>
            <a:r>
              <a:rPr lang="en-US" dirty="0" smtClean="0">
                <a:cs typeface="Helvetica" pitchFamily="34" charset="0"/>
              </a:rPr>
              <a:t>All </a:t>
            </a:r>
            <a:r>
              <a:rPr lang="en-US" b="1" i="1" u="sng" dirty="0" smtClean="0">
                <a:cs typeface="Helvetica" pitchFamily="34" charset="0"/>
              </a:rPr>
              <a:t>YES</a:t>
            </a:r>
            <a:r>
              <a:rPr lang="en-US" dirty="0" smtClean="0">
                <a:cs typeface="Helvetica" pitchFamily="34" charset="0"/>
              </a:rPr>
              <a:t> answers + does </a:t>
            </a:r>
            <a:r>
              <a:rPr lang="en-US" u="sng" dirty="0" smtClean="0">
                <a:cs typeface="Helvetica" pitchFamily="34" charset="0"/>
              </a:rPr>
              <a:t>NOT</a:t>
            </a:r>
            <a:r>
              <a:rPr lang="en-US" dirty="0" smtClean="0">
                <a:cs typeface="Helvetica" pitchFamily="34" charset="0"/>
              </a:rPr>
              <a:t> need access to additional or definitive health care</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A6A6A6"/>
          </a:solidFill>
          <a:ln>
            <a:solidFill>
              <a:schemeClr val="tx1"/>
            </a:solidFill>
          </a:ln>
        </p:spPr>
        <p:txBody>
          <a:bodyPr rtlCol="0">
            <a:normAutofit/>
          </a:bodyPr>
          <a:lstStyle/>
          <a:p>
            <a:pPr algn="ctr" eaLnBrk="1" fontAlgn="auto" hangingPunct="1">
              <a:spcAft>
                <a:spcPts val="0"/>
              </a:spcAft>
              <a:defRPr/>
            </a:pPr>
            <a:r>
              <a:rPr lang="en-US" dirty="0" smtClean="0">
                <a:solidFill>
                  <a:schemeClr val="tx1"/>
                </a:solidFill>
                <a:ea typeface="+mj-ea"/>
              </a:rPr>
              <a:t>EXPECTANT</a:t>
            </a:r>
            <a:endParaRPr lang="en-US" dirty="0">
              <a:solidFill>
                <a:schemeClr val="tx1"/>
              </a:solidFill>
              <a:ea typeface="+mj-ea"/>
            </a:endParaRPr>
          </a:p>
        </p:txBody>
      </p:sp>
      <p:sp>
        <p:nvSpPr>
          <p:cNvPr id="3" name="Content Placeholder 2"/>
          <p:cNvSpPr>
            <a:spLocks noGrp="1"/>
          </p:cNvSpPr>
          <p:nvPr>
            <p:ph idx="1"/>
          </p:nvPr>
        </p:nvSpPr>
        <p:spPr/>
        <p:txBody>
          <a:bodyPr>
            <a:normAutofit/>
          </a:bodyPr>
          <a:lstStyle/>
          <a:p>
            <a:pPr eaLnBrk="1" hangingPunct="1">
              <a:buFont typeface="Wingdings" pitchFamily="2" charset="2"/>
              <a:buNone/>
            </a:pPr>
            <a:r>
              <a:rPr lang="en-US" dirty="0" smtClean="0">
                <a:cs typeface="Helvetica" pitchFamily="34" charset="0"/>
              </a:rPr>
              <a:t>Casualties with low probability of survival</a:t>
            </a:r>
          </a:p>
          <a:p>
            <a:pPr eaLnBrk="1" hangingPunct="1"/>
            <a:r>
              <a:rPr lang="en-US" dirty="0" smtClean="0">
                <a:cs typeface="Helvetica" pitchFamily="34" charset="0"/>
              </a:rPr>
              <a:t>Not expected to survive given available medical resources </a:t>
            </a:r>
          </a:p>
          <a:p>
            <a:pPr eaLnBrk="1" hangingPunct="1"/>
            <a:r>
              <a:rPr lang="en-US" dirty="0" smtClean="0">
                <a:cs typeface="Helvetica" pitchFamily="34" charset="0"/>
              </a:rPr>
              <a:t>Response to lifesaving interventions:  </a:t>
            </a:r>
          </a:p>
          <a:p>
            <a:pPr lvl="1" eaLnBrk="1" hangingPunct="1"/>
            <a:r>
              <a:rPr lang="en-US" dirty="0" smtClean="0">
                <a:cs typeface="Helvetica" pitchFamily="34" charset="0"/>
              </a:rPr>
              <a:t>Any </a:t>
            </a:r>
            <a:r>
              <a:rPr lang="en-US" b="1" i="1" u="sng" dirty="0" smtClean="0">
                <a:cs typeface="Helvetica" pitchFamily="34" charset="0"/>
              </a:rPr>
              <a:t>NO</a:t>
            </a:r>
            <a:r>
              <a:rPr lang="en-US" dirty="0" smtClean="0">
                <a:cs typeface="Helvetica" pitchFamily="34" charset="0"/>
              </a:rPr>
              <a:t> answer + resources are </a:t>
            </a:r>
            <a:r>
              <a:rPr lang="en-US" u="sng" dirty="0" smtClean="0">
                <a:cs typeface="Helvetica" pitchFamily="34" charset="0"/>
              </a:rPr>
              <a:t>NOT</a:t>
            </a:r>
            <a:r>
              <a:rPr lang="en-US" dirty="0" smtClean="0">
                <a:cs typeface="Helvetica" pitchFamily="34" charset="0"/>
              </a:rPr>
              <a:t> available </a:t>
            </a:r>
          </a:p>
          <a:p>
            <a:pPr eaLnBrk="1" hangingPunct="1"/>
            <a:endParaRPr lang="en-US" dirty="0" smtClean="0">
              <a:cs typeface="Helvetica"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Title 1"/>
          <p:cNvSpPr>
            <a:spLocks noGrp="1"/>
          </p:cNvSpPr>
          <p:nvPr>
            <p:ph type="title"/>
          </p:nvPr>
        </p:nvSpPr>
        <p:spPr>
          <a:solidFill>
            <a:schemeClr val="tx1"/>
          </a:solidFill>
        </p:spPr>
        <p:txBody>
          <a:bodyPr/>
          <a:lstStyle/>
          <a:p>
            <a:pPr algn="ctr" eaLnBrk="1" hangingPunct="1"/>
            <a:r>
              <a:rPr lang="en-US" dirty="0" smtClean="0">
                <a:solidFill>
                  <a:schemeClr val="bg1"/>
                </a:solidFill>
              </a:rPr>
              <a:t>DEAD</a:t>
            </a:r>
          </a:p>
        </p:txBody>
      </p:sp>
      <p:sp>
        <p:nvSpPr>
          <p:cNvPr id="3" name="Content Placeholder 2"/>
          <p:cNvSpPr>
            <a:spLocks noGrp="1"/>
          </p:cNvSpPr>
          <p:nvPr>
            <p:ph idx="1"/>
          </p:nvPr>
        </p:nvSpPr>
        <p:spPr/>
        <p:txBody>
          <a:bodyPr>
            <a:normAutofit/>
          </a:bodyPr>
          <a:lstStyle/>
          <a:p>
            <a:pPr eaLnBrk="1" hangingPunct="1">
              <a:buFont typeface="Wingdings" pitchFamily="2" charset="2"/>
              <a:buNone/>
              <a:defRPr/>
            </a:pPr>
            <a:r>
              <a:rPr lang="en-US" dirty="0" smtClean="0">
                <a:cs typeface="Helvetica"/>
              </a:rPr>
              <a:t>Casualties with complete absence of life</a:t>
            </a:r>
          </a:p>
          <a:p>
            <a:pPr eaLnBrk="1" hangingPunct="1">
              <a:defRPr/>
            </a:pPr>
            <a:r>
              <a:rPr lang="en-US" dirty="0" smtClean="0">
                <a:cs typeface="Helvetica"/>
              </a:rPr>
              <a:t>Not breathing after basic airway-opening maneuvers, including two rescue breaths if a child</a:t>
            </a:r>
          </a:p>
          <a:p>
            <a:pPr eaLnBrk="1" hangingPunct="1">
              <a:defRPr/>
            </a:pPr>
            <a:r>
              <a:rPr lang="en-US" dirty="0" smtClean="0">
                <a:cs typeface="Helvetica"/>
              </a:rPr>
              <a:t>Attempt basic life-sustaining efforts only if sufficient personnel available</a:t>
            </a:r>
          </a:p>
          <a:p>
            <a:pPr eaLnBrk="1" hangingPunct="1">
              <a:defRPr/>
            </a:pPr>
            <a:r>
              <a:rPr lang="en-US" dirty="0" smtClean="0">
                <a:cs typeface="Helvetica"/>
              </a:rPr>
              <a:t>It is important to </a:t>
            </a:r>
            <a:r>
              <a:rPr lang="en-US" i="1" dirty="0" smtClean="0">
                <a:cs typeface="Helvetica"/>
              </a:rPr>
              <a:t>NOT</a:t>
            </a:r>
            <a:r>
              <a:rPr lang="en-US" dirty="0" smtClean="0">
                <a:cs typeface="Helvetica"/>
              </a:rPr>
              <a:t> move dead casualties, unless the remains are blocking access to live casualties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Title 1"/>
          <p:cNvSpPr>
            <a:spLocks noGrp="1"/>
          </p:cNvSpPr>
          <p:nvPr>
            <p:ph type="title"/>
          </p:nvPr>
        </p:nvSpPr>
        <p:spPr/>
        <p:txBody>
          <a:bodyPr>
            <a:normAutofit/>
          </a:bodyPr>
          <a:lstStyle/>
          <a:p>
            <a:pPr algn="ctr" eaLnBrk="1" hangingPunct="1"/>
            <a:r>
              <a:rPr lang="en-US" dirty="0" smtClean="0">
                <a:solidFill>
                  <a:schemeClr val="tx1"/>
                </a:solidFill>
                <a:cs typeface="Helvetica" pitchFamily="34" charset="0"/>
              </a:rPr>
              <a:t>Triage Categories</a:t>
            </a:r>
          </a:p>
        </p:txBody>
      </p:sp>
      <p:graphicFrame>
        <p:nvGraphicFramePr>
          <p:cNvPr id="4" name="Content Placeholder 3"/>
          <p:cNvGraphicFramePr>
            <a:graphicFrameLocks noGrp="1"/>
          </p:cNvGraphicFramePr>
          <p:nvPr>
            <p:ph idx="1"/>
          </p:nvPr>
        </p:nvGraphicFramePr>
        <p:xfrm>
          <a:off x="457200" y="1600200"/>
          <a:ext cx="8229600" cy="3613245"/>
        </p:xfrm>
        <a:graphic>
          <a:graphicData uri="http://schemas.openxmlformats.org/drawingml/2006/table">
            <a:tbl>
              <a:tblPr firstRow="1" bandRow="1">
                <a:tableStyleId>{5C22544A-7EE6-4342-B048-85BDC9FD1C3A}</a:tableStyleId>
              </a:tblPr>
              <a:tblGrid>
                <a:gridCol w="1931158">
                  <a:extLst>
                    <a:ext uri="{9D8B030D-6E8A-4147-A177-3AD203B41FA5}">
                      <a16:colId xmlns:a16="http://schemas.microsoft.com/office/drawing/2014/main" val="20000"/>
                    </a:ext>
                  </a:extLst>
                </a:gridCol>
                <a:gridCol w="6298442">
                  <a:extLst>
                    <a:ext uri="{9D8B030D-6E8A-4147-A177-3AD203B41FA5}">
                      <a16:colId xmlns:a16="http://schemas.microsoft.com/office/drawing/2014/main" val="20001"/>
                    </a:ext>
                  </a:extLst>
                </a:gridCol>
              </a:tblGrid>
              <a:tr h="722649">
                <a:tc>
                  <a:txBody>
                    <a:bodyPr/>
                    <a:lstStyle/>
                    <a:p>
                      <a:pPr algn="l"/>
                      <a:r>
                        <a:rPr lang="en-US" sz="2100" b="1" dirty="0" smtClean="0">
                          <a:solidFill>
                            <a:schemeClr val="bg1"/>
                          </a:solidFill>
                        </a:rPr>
                        <a:t>Immediate</a:t>
                      </a:r>
                      <a:endParaRPr lang="en-US" sz="21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nSpc>
                          <a:spcPct val="114000"/>
                        </a:lnSpc>
                      </a:pPr>
                      <a:r>
                        <a:rPr lang="en-US" sz="1800" b="0" i="0" u="none" strike="noStrike" kern="1200" baseline="0" dirty="0" smtClean="0">
                          <a:solidFill>
                            <a:schemeClr val="dk1"/>
                          </a:solidFill>
                          <a:latin typeface="+mn-lt"/>
                          <a:ea typeface="+mn-ea"/>
                          <a:cs typeface="+mn-cs"/>
                        </a:rPr>
                        <a:t>Requires immediate care for a good probability of survival</a:t>
                      </a:r>
                      <a:endParaRPr lang="en-US" sz="1800"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10000"/>
                  </a:ext>
                </a:extLst>
              </a:tr>
              <a:tr h="722649">
                <a:tc>
                  <a:txBody>
                    <a:bodyPr/>
                    <a:lstStyle/>
                    <a:p>
                      <a:pPr algn="l"/>
                      <a:r>
                        <a:rPr lang="en-US" sz="2100" b="1" dirty="0" smtClean="0">
                          <a:solidFill>
                            <a:schemeClr val="tx1"/>
                          </a:solidFill>
                        </a:rPr>
                        <a:t>Delayed</a:t>
                      </a:r>
                      <a:endParaRPr lang="en-US" sz="21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nSpc>
                          <a:spcPct val="114000"/>
                        </a:lnSpc>
                      </a:pPr>
                      <a:r>
                        <a:rPr lang="en-US" sz="1800" b="0" i="0" u="none" strike="noStrike" kern="1200" baseline="0" dirty="0" smtClean="0">
                          <a:solidFill>
                            <a:schemeClr val="dk1"/>
                          </a:solidFill>
                          <a:latin typeface="+mn-lt"/>
                          <a:ea typeface="+mn-ea"/>
                          <a:cs typeface="+mn-cs"/>
                        </a:rPr>
                        <a:t>Requires care that can be safely delayed without affecting probability of survival</a:t>
                      </a:r>
                      <a:endParaRPr lang="en-US" sz="1800"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extLst>
                  <a:ext uri="{0D108BD9-81ED-4DB2-BD59-A6C34878D82A}">
                    <a16:rowId xmlns:a16="http://schemas.microsoft.com/office/drawing/2014/main" val="10001"/>
                  </a:ext>
                </a:extLst>
              </a:tr>
              <a:tr h="722649">
                <a:tc>
                  <a:txBody>
                    <a:bodyPr/>
                    <a:lstStyle/>
                    <a:p>
                      <a:pPr algn="l"/>
                      <a:r>
                        <a:rPr lang="en-US" sz="2100" b="1" dirty="0" smtClean="0">
                          <a:solidFill>
                            <a:schemeClr val="tx1"/>
                          </a:solidFill>
                        </a:rPr>
                        <a:t>Minimal</a:t>
                      </a:r>
                      <a:endParaRPr lang="en-US" sz="21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nSpc>
                          <a:spcPct val="114000"/>
                        </a:lnSpc>
                      </a:pPr>
                      <a:r>
                        <a:rPr lang="en-US" sz="1800" b="0" i="0" u="none" strike="noStrike" kern="1200" baseline="0" dirty="0" smtClean="0">
                          <a:solidFill>
                            <a:schemeClr val="dk1"/>
                          </a:solidFill>
                          <a:latin typeface="+mn-lt"/>
                          <a:ea typeface="+mn-ea"/>
                          <a:cs typeface="+mn-cs"/>
                        </a:rPr>
                        <a:t>Sick or injured but expected to survive with or without care</a:t>
                      </a:r>
                      <a:endParaRPr lang="en-US" sz="1800"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10002"/>
                  </a:ext>
                </a:extLst>
              </a:tr>
              <a:tr h="722649">
                <a:tc>
                  <a:txBody>
                    <a:bodyPr/>
                    <a:lstStyle/>
                    <a:p>
                      <a:pPr algn="l"/>
                      <a:r>
                        <a:rPr lang="en-US" sz="2100" b="1" dirty="0" smtClean="0">
                          <a:solidFill>
                            <a:schemeClr val="tx1"/>
                          </a:solidFill>
                        </a:rPr>
                        <a:t>Expectant</a:t>
                      </a:r>
                      <a:endParaRPr lang="en-US" sz="21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a:lnSpc>
                          <a:spcPct val="114000"/>
                        </a:lnSpc>
                      </a:pPr>
                      <a:r>
                        <a:rPr lang="en-US" sz="1800" b="0" i="0" u="none" strike="noStrike" kern="1200" baseline="0" dirty="0" smtClean="0">
                          <a:solidFill>
                            <a:schemeClr val="dk1"/>
                          </a:solidFill>
                          <a:latin typeface="+mn-lt"/>
                          <a:ea typeface="+mn-ea"/>
                          <a:cs typeface="+mn-cs"/>
                        </a:rPr>
                        <a:t>Alive, but with little or no chance of survival given current available resources</a:t>
                      </a:r>
                      <a:endParaRPr lang="en-US" sz="1800"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extLst>
                  <a:ext uri="{0D108BD9-81ED-4DB2-BD59-A6C34878D82A}">
                    <a16:rowId xmlns:a16="http://schemas.microsoft.com/office/drawing/2014/main" val="10003"/>
                  </a:ext>
                </a:extLst>
              </a:tr>
              <a:tr h="722649">
                <a:tc>
                  <a:txBody>
                    <a:bodyPr/>
                    <a:lstStyle/>
                    <a:p>
                      <a:pPr algn="l"/>
                      <a:r>
                        <a:rPr lang="en-US" sz="2100" b="1" dirty="0" smtClean="0">
                          <a:solidFill>
                            <a:schemeClr val="bg1"/>
                          </a:solidFill>
                        </a:rPr>
                        <a:t>Dead</a:t>
                      </a:r>
                      <a:endParaRPr lang="en-US" sz="21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nSpc>
                          <a:spcPct val="114000"/>
                        </a:lnSpc>
                      </a:pPr>
                      <a:r>
                        <a:rPr lang="en-US" sz="1800" b="0" i="0" u="none" strike="noStrike" kern="1200" baseline="0" dirty="0" smtClean="0">
                          <a:solidFill>
                            <a:schemeClr val="bg1"/>
                          </a:solidFill>
                          <a:latin typeface="+mn-lt"/>
                          <a:ea typeface="+mn-ea"/>
                          <a:cs typeface="+mn-cs"/>
                        </a:rPr>
                        <a:t>A fatality with no intrinsic respiratory drive</a:t>
                      </a:r>
                      <a:endParaRPr lang="en-US" sz="1800" dirty="0">
                        <a:solidFill>
                          <a:schemeClr val="bg1"/>
                        </a:solidFill>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09902" y="390009"/>
            <a:ext cx="4604337" cy="954107"/>
          </a:xfrm>
          <a:prstGeom prst="rect">
            <a:avLst/>
          </a:prstGeom>
          <a:effectLst>
            <a:innerShdw blurRad="114300">
              <a:prstClr val="black"/>
            </a:innerShdw>
          </a:effectLst>
        </p:spPr>
        <p:txBody>
          <a:bodyPr wrap="none">
            <a:spAutoFit/>
          </a:bodyPr>
          <a:lstStyle/>
          <a:p>
            <a:pPr fontAlgn="auto">
              <a:spcBef>
                <a:spcPts val="0"/>
              </a:spcBef>
              <a:spcAft>
                <a:spcPts val="0"/>
              </a:spcAft>
              <a:defRPr/>
            </a:pPr>
            <a:r>
              <a:rPr lang="en-US" sz="2800" b="1" dirty="0">
                <a:solidFill>
                  <a:schemeClr val="accent6">
                    <a:lumMod val="50000"/>
                  </a:schemeClr>
                </a:solidFill>
                <a:latin typeface="+mn-lt"/>
                <a:cs typeface="+mn-cs"/>
              </a:rPr>
              <a:t>Triage Tags </a:t>
            </a:r>
            <a:r>
              <a:rPr lang="en-US" sz="2800" b="1" dirty="0" smtClean="0">
                <a:solidFill>
                  <a:schemeClr val="accent6">
                    <a:lumMod val="50000"/>
                  </a:schemeClr>
                </a:solidFill>
                <a:latin typeface="+mn-lt"/>
                <a:cs typeface="+mn-cs"/>
              </a:rPr>
              <a:t>and </a:t>
            </a:r>
          </a:p>
          <a:p>
            <a:pPr fontAlgn="auto">
              <a:spcBef>
                <a:spcPts val="0"/>
              </a:spcBef>
              <a:spcAft>
                <a:spcPts val="0"/>
              </a:spcAft>
              <a:defRPr/>
            </a:pPr>
            <a:r>
              <a:rPr lang="en-US" sz="2800" b="1" dirty="0" smtClean="0">
                <a:solidFill>
                  <a:schemeClr val="accent6">
                    <a:lumMod val="50000"/>
                  </a:schemeClr>
                </a:solidFill>
                <a:latin typeface="+mn-lt"/>
                <a:cs typeface="+mn-cs"/>
              </a:rPr>
              <a:t>Casualty </a:t>
            </a:r>
            <a:r>
              <a:rPr lang="en-US" sz="2800" b="1" dirty="0">
                <a:solidFill>
                  <a:schemeClr val="accent6">
                    <a:lumMod val="50000"/>
                  </a:schemeClr>
                </a:solidFill>
                <a:latin typeface="+mn-lt"/>
                <a:cs typeface="+mn-cs"/>
              </a:rPr>
              <a:t>Care Documentation</a:t>
            </a:r>
          </a:p>
        </p:txBody>
      </p:sp>
      <p:sp>
        <p:nvSpPr>
          <p:cNvPr id="55300" name="Rectangle 2"/>
          <p:cNvSpPr>
            <a:spLocks noChangeArrowheads="1"/>
          </p:cNvSpPr>
          <p:nvPr/>
        </p:nvSpPr>
        <p:spPr bwMode="auto">
          <a:xfrm>
            <a:off x="523875" y="1558925"/>
            <a:ext cx="7042150" cy="2657138"/>
          </a:xfrm>
          <a:prstGeom prst="rect">
            <a:avLst/>
          </a:prstGeom>
          <a:noFill/>
          <a:ln w="9525">
            <a:noFill/>
            <a:miter lim="800000"/>
            <a:headEnd/>
            <a:tailEnd/>
          </a:ln>
        </p:spPr>
        <p:txBody>
          <a:bodyPr>
            <a:spAutoFit/>
          </a:bodyPr>
          <a:lstStyle/>
          <a:p>
            <a:pPr marL="342900" indent="-342900">
              <a:spcBef>
                <a:spcPts val="1400"/>
              </a:spcBef>
              <a:buSzPct val="85000"/>
              <a:buFont typeface="Wingdings" pitchFamily="2" charset="2"/>
              <a:buChar char="§"/>
            </a:pPr>
            <a:r>
              <a:rPr lang="en-US" sz="2400" dirty="0">
                <a:latin typeface="Calibri" pitchFamily="34" charset="0"/>
              </a:rPr>
              <a:t>Communicate findings </a:t>
            </a:r>
          </a:p>
          <a:p>
            <a:pPr marL="342900" indent="-342900">
              <a:spcBef>
                <a:spcPts val="1400"/>
              </a:spcBef>
              <a:buSzPct val="85000"/>
              <a:buFont typeface="Wingdings" pitchFamily="2" charset="2"/>
              <a:buChar char="§"/>
            </a:pPr>
            <a:r>
              <a:rPr lang="en-US" sz="2400" dirty="0" smtClean="0">
                <a:latin typeface="Calibri" pitchFamily="34" charset="0"/>
              </a:rPr>
              <a:t>Triage </a:t>
            </a:r>
            <a:r>
              <a:rPr lang="en-US" sz="2400" dirty="0">
                <a:latin typeface="Calibri" pitchFamily="34" charset="0"/>
              </a:rPr>
              <a:t>tag</a:t>
            </a:r>
          </a:p>
          <a:p>
            <a:pPr marL="342900" indent="-342900">
              <a:spcBef>
                <a:spcPts val="1400"/>
              </a:spcBef>
              <a:buSzPct val="85000"/>
              <a:buFont typeface="Wingdings" pitchFamily="2" charset="2"/>
              <a:buChar char="§"/>
            </a:pPr>
            <a:r>
              <a:rPr lang="en-US" sz="2400" dirty="0" smtClean="0">
                <a:latin typeface="Calibri" pitchFamily="34" charset="0"/>
              </a:rPr>
              <a:t>Category </a:t>
            </a:r>
            <a:r>
              <a:rPr lang="en-US" sz="2400" dirty="0">
                <a:latin typeface="Calibri" pitchFamily="34" charset="0"/>
              </a:rPr>
              <a:t>assignment</a:t>
            </a:r>
          </a:p>
          <a:p>
            <a:pPr marL="342900" indent="-342900">
              <a:spcBef>
                <a:spcPts val="1400"/>
              </a:spcBef>
              <a:buSzPct val="85000"/>
              <a:buFont typeface="Wingdings" pitchFamily="2" charset="2"/>
              <a:buChar char="§"/>
            </a:pPr>
            <a:r>
              <a:rPr lang="en-US" sz="2400" dirty="0" smtClean="0">
                <a:latin typeface="Calibri" pitchFamily="34" charset="0"/>
              </a:rPr>
              <a:t>Category </a:t>
            </a:r>
            <a:r>
              <a:rPr lang="en-US" sz="2400" dirty="0">
                <a:latin typeface="Calibri" pitchFamily="34" charset="0"/>
              </a:rPr>
              <a:t>change</a:t>
            </a:r>
          </a:p>
          <a:p>
            <a:pPr marL="342900" indent="-342900">
              <a:spcBef>
                <a:spcPts val="1400"/>
              </a:spcBef>
              <a:buSzPct val="85000"/>
              <a:buFont typeface="Wingdings" pitchFamily="2" charset="2"/>
              <a:buChar char="§"/>
            </a:pPr>
            <a:r>
              <a:rPr lang="en-US" sz="2400" dirty="0" smtClean="0">
                <a:latin typeface="Calibri" pitchFamily="34" charset="0"/>
              </a:rPr>
              <a:t>Patient </a:t>
            </a:r>
            <a:r>
              <a:rPr lang="en-US" sz="2400" dirty="0">
                <a:latin typeface="Calibri" pitchFamily="34" charset="0"/>
              </a:rPr>
              <a:t>tracking</a:t>
            </a:r>
          </a:p>
        </p:txBody>
      </p:sp>
      <p:pic>
        <p:nvPicPr>
          <p:cNvPr id="55301" name="Picture 5"/>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rot="1073154">
            <a:off x="6451600" y="829163"/>
            <a:ext cx="1824038" cy="4416425"/>
          </a:xfrm>
          <a:prstGeom prst="rect">
            <a:avLst/>
          </a:prstGeom>
          <a:noFill/>
          <a:ln w="9525">
            <a:solidFill>
              <a:schemeClr val="tx1"/>
            </a:solidFill>
            <a:miter lim="800000"/>
            <a:headEnd/>
            <a:tailEnd/>
          </a:ln>
        </p:spPr>
      </p:pic>
      <p:pic>
        <p:nvPicPr>
          <p:cNvPr id="55302" name="Picture 4"/>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rot="20485428">
            <a:off x="5226284" y="1178037"/>
            <a:ext cx="1830635" cy="4417912"/>
          </a:xfrm>
          <a:prstGeom prst="rect">
            <a:avLst/>
          </a:prstGeom>
          <a:noFill/>
          <a:ln w="9525">
            <a:solidFill>
              <a:schemeClr val="tx1"/>
            </a:solid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Title 1"/>
          <p:cNvSpPr>
            <a:spLocks noGrp="1"/>
          </p:cNvSpPr>
          <p:nvPr>
            <p:ph type="title"/>
          </p:nvPr>
        </p:nvSpPr>
        <p:spPr/>
        <p:txBody>
          <a:bodyPr>
            <a:normAutofit/>
          </a:bodyPr>
          <a:lstStyle/>
          <a:p>
            <a:pPr algn="ctr"/>
            <a:r>
              <a:rPr lang="en-US" sz="2800" dirty="0" smtClean="0">
                <a:solidFill>
                  <a:schemeClr val="tx1"/>
                </a:solidFill>
              </a:rPr>
              <a:t>MASS CASUALTY TRIAGE</a:t>
            </a:r>
            <a:br>
              <a:rPr lang="en-US" sz="2800" dirty="0" smtClean="0">
                <a:solidFill>
                  <a:schemeClr val="tx1"/>
                </a:solidFill>
              </a:rPr>
            </a:br>
            <a:r>
              <a:rPr lang="en-US" sz="2800" dirty="0" smtClean="0">
                <a:solidFill>
                  <a:schemeClr val="tx1"/>
                </a:solidFill>
                <a:cs typeface="Helvetica" pitchFamily="34" charset="0"/>
              </a:rPr>
              <a:t>Triage is both dynamic and continuous</a:t>
            </a:r>
          </a:p>
        </p:txBody>
      </p:sp>
      <p:sp>
        <p:nvSpPr>
          <p:cNvPr id="4" name="Title 1"/>
          <p:cNvSpPr txBox="1">
            <a:spLocks/>
          </p:cNvSpPr>
          <p:nvPr/>
        </p:nvSpPr>
        <p:spPr>
          <a:xfrm>
            <a:off x="3163888" y="1787525"/>
            <a:ext cx="2843212" cy="692150"/>
          </a:xfrm>
          <a:prstGeom prst="rect">
            <a:avLst/>
          </a:prstGeom>
          <a:solidFill>
            <a:srgbClr val="FF0000"/>
          </a:solidFill>
          <a:ln>
            <a:solidFill>
              <a:schemeClr val="tx1"/>
            </a:solidFill>
          </a:ln>
        </p:spPr>
        <p:txBody>
          <a:bodyPr anchor="ctr">
            <a:normAutofit/>
          </a:bodyPr>
          <a:lstStyle/>
          <a:p>
            <a:pPr algn="ctr" fontAlgn="auto">
              <a:spcAft>
                <a:spcPts val="0"/>
              </a:spcAft>
              <a:defRPr/>
            </a:pPr>
            <a:r>
              <a:rPr lang="en-US" sz="2400" b="1" dirty="0">
                <a:solidFill>
                  <a:schemeClr val="bg1"/>
                </a:solidFill>
                <a:latin typeface="+mj-lt"/>
                <a:ea typeface="+mj-ea"/>
                <a:cs typeface="Helvetica"/>
              </a:rPr>
              <a:t>Immediate</a:t>
            </a:r>
          </a:p>
        </p:txBody>
      </p:sp>
      <p:sp>
        <p:nvSpPr>
          <p:cNvPr id="6" name="Title 1"/>
          <p:cNvSpPr txBox="1">
            <a:spLocks/>
          </p:cNvSpPr>
          <p:nvPr/>
        </p:nvSpPr>
        <p:spPr>
          <a:xfrm>
            <a:off x="1062038" y="3603625"/>
            <a:ext cx="2843212" cy="692150"/>
          </a:xfrm>
          <a:prstGeom prst="rect">
            <a:avLst/>
          </a:prstGeom>
          <a:solidFill>
            <a:schemeClr val="bg1">
              <a:lumMod val="65000"/>
            </a:schemeClr>
          </a:solidFill>
          <a:ln>
            <a:solidFill>
              <a:schemeClr val="tx1"/>
            </a:solidFill>
          </a:ln>
        </p:spPr>
        <p:txBody>
          <a:bodyPr anchor="ctr">
            <a:normAutofit/>
          </a:bodyPr>
          <a:lstStyle/>
          <a:p>
            <a:pPr algn="ctr" fontAlgn="auto">
              <a:spcAft>
                <a:spcPts val="0"/>
              </a:spcAft>
              <a:defRPr/>
            </a:pPr>
            <a:r>
              <a:rPr lang="en-US" sz="2400" b="1" dirty="0">
                <a:latin typeface="+mj-lt"/>
                <a:ea typeface="+mj-ea"/>
                <a:cs typeface="Helvetica"/>
              </a:rPr>
              <a:t>Expectant</a:t>
            </a:r>
          </a:p>
        </p:txBody>
      </p:sp>
      <p:sp>
        <p:nvSpPr>
          <p:cNvPr id="7" name="Title 1"/>
          <p:cNvSpPr txBox="1">
            <a:spLocks/>
          </p:cNvSpPr>
          <p:nvPr/>
        </p:nvSpPr>
        <p:spPr>
          <a:xfrm>
            <a:off x="4940300" y="3221038"/>
            <a:ext cx="2843213" cy="692150"/>
          </a:xfrm>
          <a:prstGeom prst="rect">
            <a:avLst/>
          </a:prstGeom>
          <a:solidFill>
            <a:srgbClr val="FFFF00"/>
          </a:solidFill>
          <a:ln>
            <a:solidFill>
              <a:schemeClr val="tx1"/>
            </a:solidFill>
          </a:ln>
        </p:spPr>
        <p:txBody>
          <a:bodyPr anchor="ctr">
            <a:normAutofit/>
          </a:bodyPr>
          <a:lstStyle/>
          <a:p>
            <a:pPr algn="ctr" fontAlgn="auto">
              <a:spcAft>
                <a:spcPts val="0"/>
              </a:spcAft>
              <a:defRPr/>
            </a:pPr>
            <a:r>
              <a:rPr lang="en-US" sz="2400" b="1" dirty="0">
                <a:latin typeface="+mj-lt"/>
                <a:ea typeface="+mj-ea"/>
                <a:cs typeface="Helvetica"/>
              </a:rPr>
              <a:t>Delayed</a:t>
            </a:r>
          </a:p>
        </p:txBody>
      </p:sp>
      <p:sp>
        <p:nvSpPr>
          <p:cNvPr id="8" name="Title 1"/>
          <p:cNvSpPr txBox="1">
            <a:spLocks/>
          </p:cNvSpPr>
          <p:nvPr/>
        </p:nvSpPr>
        <p:spPr>
          <a:xfrm>
            <a:off x="4940300" y="4533900"/>
            <a:ext cx="2843213" cy="692150"/>
          </a:xfrm>
          <a:prstGeom prst="rect">
            <a:avLst/>
          </a:prstGeom>
          <a:solidFill>
            <a:srgbClr val="00B050"/>
          </a:solidFill>
          <a:ln>
            <a:solidFill>
              <a:schemeClr val="tx1"/>
            </a:solidFill>
          </a:ln>
        </p:spPr>
        <p:txBody>
          <a:bodyPr anchor="ctr">
            <a:normAutofit/>
          </a:bodyPr>
          <a:lstStyle/>
          <a:p>
            <a:pPr algn="ctr" fontAlgn="auto">
              <a:spcAft>
                <a:spcPts val="0"/>
              </a:spcAft>
              <a:defRPr/>
            </a:pPr>
            <a:r>
              <a:rPr lang="en-US" sz="2400" b="1" dirty="0">
                <a:latin typeface="+mj-lt"/>
                <a:ea typeface="+mj-ea"/>
                <a:cs typeface="Helvetica"/>
              </a:rPr>
              <a:t>Minimal</a:t>
            </a:r>
          </a:p>
        </p:txBody>
      </p:sp>
      <p:cxnSp>
        <p:nvCxnSpPr>
          <p:cNvPr id="10" name="Straight Connector 9"/>
          <p:cNvCxnSpPr>
            <a:stCxn id="6" idx="0"/>
            <a:endCxn id="4" idx="2"/>
          </p:cNvCxnSpPr>
          <p:nvPr/>
        </p:nvCxnSpPr>
        <p:spPr>
          <a:xfrm flipV="1">
            <a:off x="2484438" y="2479675"/>
            <a:ext cx="2101850" cy="1123950"/>
          </a:xfrm>
          <a:prstGeom prst="line">
            <a:avLst/>
          </a:prstGeom>
          <a:ln>
            <a:headEnd type="triangle" w="med" len="med"/>
            <a:tailEnd type="triangle" w="med" len="med"/>
          </a:ln>
        </p:spPr>
        <p:style>
          <a:lnRef idx="2">
            <a:schemeClr val="dk1"/>
          </a:lnRef>
          <a:fillRef idx="0">
            <a:schemeClr val="dk1"/>
          </a:fillRef>
          <a:effectRef idx="1">
            <a:schemeClr val="dk1"/>
          </a:effectRef>
          <a:fontRef idx="minor">
            <a:schemeClr val="tx1"/>
          </a:fontRef>
        </p:style>
      </p:cxnSp>
      <p:cxnSp>
        <p:nvCxnSpPr>
          <p:cNvPr id="12" name="Straight Connector 11"/>
          <p:cNvCxnSpPr/>
          <p:nvPr/>
        </p:nvCxnSpPr>
        <p:spPr>
          <a:xfrm flipH="1" flipV="1">
            <a:off x="4586288" y="2479675"/>
            <a:ext cx="1828800" cy="741363"/>
          </a:xfrm>
          <a:prstGeom prst="line">
            <a:avLst/>
          </a:prstGeom>
          <a:ln>
            <a:headEnd type="triangle" w="med" len="med"/>
            <a:tailEnd type="triangle" w="med" len="med"/>
          </a:ln>
        </p:spPr>
        <p:style>
          <a:lnRef idx="2">
            <a:schemeClr val="dk1"/>
          </a:lnRef>
          <a:fillRef idx="0">
            <a:schemeClr val="dk1"/>
          </a:fillRef>
          <a:effectRef idx="1">
            <a:schemeClr val="dk1"/>
          </a:effectRef>
          <a:fontRef idx="minor">
            <a:schemeClr val="tx1"/>
          </a:fontRef>
        </p:style>
      </p:cxnSp>
      <p:cxnSp>
        <p:nvCxnSpPr>
          <p:cNvPr id="16" name="Straight Connector 15"/>
          <p:cNvCxnSpPr/>
          <p:nvPr/>
        </p:nvCxnSpPr>
        <p:spPr>
          <a:xfrm flipV="1">
            <a:off x="6415088" y="3913188"/>
            <a:ext cx="0" cy="620712"/>
          </a:xfrm>
          <a:prstGeom prst="line">
            <a:avLst/>
          </a:prstGeom>
          <a:ln>
            <a:headEnd type="triangle" w="med" len="med"/>
            <a:tailEnd type="triangle" w="med" len="med"/>
          </a:ln>
        </p:spPr>
        <p:style>
          <a:lnRef idx="2">
            <a:schemeClr val="dk1"/>
          </a:lnRef>
          <a:fillRef idx="0">
            <a:schemeClr val="dk1"/>
          </a:fillRef>
          <a:effectRef idx="1">
            <a:schemeClr val="dk1"/>
          </a:effectRef>
          <a:fontRef idx="minor">
            <a:schemeClr val="tx1"/>
          </a:fontRef>
        </p:style>
      </p:cxn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4"/>
          <p:cNvSpPr>
            <a:spLocks noChangeArrowheads="1"/>
          </p:cNvSpPr>
          <p:nvPr/>
        </p:nvSpPr>
        <p:spPr bwMode="auto">
          <a:xfrm>
            <a:off x="1311275" y="815975"/>
            <a:ext cx="236538" cy="646113"/>
          </a:xfrm>
          <a:prstGeom prst="rect">
            <a:avLst/>
          </a:prstGeom>
          <a:noFill/>
          <a:ln w="9525">
            <a:noFill/>
            <a:miter lim="800000"/>
            <a:headEnd/>
            <a:tailEnd/>
          </a:ln>
        </p:spPr>
        <p:txBody>
          <a:bodyPr wrap="none">
            <a:spAutoFit/>
          </a:bodyPr>
          <a:lstStyle/>
          <a:p>
            <a:r>
              <a:rPr lang="en-US" dirty="0">
                <a:latin typeface="Calibri" pitchFamily="34" charset="0"/>
              </a:rPr>
              <a:t> </a:t>
            </a:r>
          </a:p>
          <a:p>
            <a:endParaRPr lang="en-US" dirty="0">
              <a:latin typeface="Calibri" pitchFamily="34" charset="0"/>
            </a:endParaRPr>
          </a:p>
        </p:txBody>
      </p:sp>
      <p:sp>
        <p:nvSpPr>
          <p:cNvPr id="6" name="Rectangle 5"/>
          <p:cNvSpPr/>
          <p:nvPr/>
        </p:nvSpPr>
        <p:spPr>
          <a:xfrm>
            <a:off x="843591" y="1181100"/>
            <a:ext cx="6153150" cy="2925032"/>
          </a:xfrm>
          <a:prstGeom prst="rect">
            <a:avLst/>
          </a:prstGeom>
        </p:spPr>
        <p:txBody>
          <a:bodyPr>
            <a:spAutoFit/>
          </a:bodyPr>
          <a:lstStyle/>
          <a:p>
            <a:pPr fontAlgn="auto">
              <a:spcBef>
                <a:spcPts val="0"/>
              </a:spcBef>
              <a:spcAft>
                <a:spcPts val="0"/>
              </a:spcAft>
              <a:defRPr/>
            </a:pPr>
            <a:endParaRPr lang="en-US" sz="2400" b="1" i="1" dirty="0">
              <a:latin typeface="+mn-lt"/>
              <a:cs typeface="+mn-cs"/>
            </a:endParaRPr>
          </a:p>
          <a:p>
            <a:pPr fontAlgn="auto">
              <a:spcBef>
                <a:spcPts val="0"/>
              </a:spcBef>
              <a:spcAft>
                <a:spcPts val="0"/>
              </a:spcAft>
              <a:defRPr/>
            </a:pPr>
            <a:endParaRPr lang="en-US" sz="2400" i="1" dirty="0">
              <a:latin typeface="+mn-lt"/>
              <a:cs typeface="+mn-cs"/>
            </a:endParaRPr>
          </a:p>
          <a:p>
            <a:pPr fontAlgn="auto">
              <a:spcBef>
                <a:spcPts val="0"/>
              </a:spcBef>
              <a:spcAft>
                <a:spcPts val="0"/>
              </a:spcAft>
              <a:defRPr/>
            </a:pPr>
            <a:r>
              <a:rPr lang="en-US" sz="2400" i="1" dirty="0">
                <a:latin typeface="+mn-lt"/>
                <a:cs typeface="+mn-cs"/>
              </a:rPr>
              <a:t>Continuous:</a:t>
            </a:r>
          </a:p>
          <a:p>
            <a:pPr marL="342900" indent="-342900" fontAlgn="auto">
              <a:lnSpc>
                <a:spcPct val="114000"/>
              </a:lnSpc>
              <a:spcBef>
                <a:spcPts val="1200"/>
              </a:spcBef>
              <a:spcAft>
                <a:spcPts val="0"/>
              </a:spcAft>
              <a:buSzPct val="85000"/>
              <a:buFont typeface="Wingdings" pitchFamily="2" charset="2"/>
              <a:buChar char="§"/>
              <a:defRPr/>
            </a:pPr>
            <a:r>
              <a:rPr lang="en-US" sz="2400" i="1" dirty="0" smtClean="0">
                <a:latin typeface="+mn-lt"/>
                <a:cs typeface="+mn-cs"/>
              </a:rPr>
              <a:t>Primary </a:t>
            </a:r>
            <a:r>
              <a:rPr lang="en-US" sz="2400" dirty="0">
                <a:latin typeface="+mn-lt"/>
                <a:cs typeface="+mn-cs"/>
              </a:rPr>
              <a:t>triage </a:t>
            </a:r>
          </a:p>
          <a:p>
            <a:pPr marL="342900" indent="-342900" fontAlgn="auto">
              <a:lnSpc>
                <a:spcPct val="114000"/>
              </a:lnSpc>
              <a:spcBef>
                <a:spcPts val="1200"/>
              </a:spcBef>
              <a:spcAft>
                <a:spcPts val="0"/>
              </a:spcAft>
              <a:buSzPct val="85000"/>
              <a:buFont typeface="Wingdings" pitchFamily="2" charset="2"/>
              <a:buChar char="§"/>
              <a:defRPr/>
            </a:pPr>
            <a:r>
              <a:rPr lang="en-US" sz="2400" i="1" dirty="0" smtClean="0">
                <a:latin typeface="+mn-lt"/>
                <a:cs typeface="+mn-cs"/>
              </a:rPr>
              <a:t>Secondary </a:t>
            </a:r>
            <a:r>
              <a:rPr lang="en-US" sz="2400" dirty="0">
                <a:latin typeface="+mn-lt"/>
                <a:cs typeface="+mn-cs"/>
              </a:rPr>
              <a:t>triage </a:t>
            </a:r>
          </a:p>
          <a:p>
            <a:pPr marL="342900" indent="-342900" fontAlgn="auto">
              <a:lnSpc>
                <a:spcPct val="114000"/>
              </a:lnSpc>
              <a:spcBef>
                <a:spcPts val="1200"/>
              </a:spcBef>
              <a:spcAft>
                <a:spcPts val="0"/>
              </a:spcAft>
              <a:buSzPct val="85000"/>
              <a:buFont typeface="Wingdings" pitchFamily="2" charset="2"/>
              <a:buChar char="§"/>
              <a:defRPr/>
            </a:pPr>
            <a:r>
              <a:rPr lang="en-US" sz="2400" i="1" dirty="0" smtClean="0">
                <a:latin typeface="+mn-lt"/>
                <a:cs typeface="+mn-cs"/>
              </a:rPr>
              <a:t>Tertiary </a:t>
            </a:r>
            <a:r>
              <a:rPr lang="en-US" sz="2400" dirty="0">
                <a:latin typeface="+mn-lt"/>
                <a:cs typeface="+mn-cs"/>
              </a:rPr>
              <a:t>triage</a:t>
            </a:r>
          </a:p>
        </p:txBody>
      </p:sp>
      <p:sp>
        <p:nvSpPr>
          <p:cNvPr id="88067" name="Rectangle 6"/>
          <p:cNvSpPr>
            <a:spLocks noChangeArrowheads="1"/>
          </p:cNvSpPr>
          <p:nvPr/>
        </p:nvSpPr>
        <p:spPr bwMode="auto">
          <a:xfrm>
            <a:off x="818949" y="412750"/>
            <a:ext cx="6935787" cy="954107"/>
          </a:xfrm>
          <a:prstGeom prst="rect">
            <a:avLst/>
          </a:prstGeom>
          <a:noFill/>
          <a:ln w="9525">
            <a:noFill/>
            <a:miter lim="800000"/>
            <a:headEnd/>
            <a:tailEnd/>
          </a:ln>
        </p:spPr>
        <p:txBody>
          <a:bodyPr>
            <a:spAutoFit/>
          </a:bodyPr>
          <a:lstStyle/>
          <a:p>
            <a:r>
              <a:rPr lang="en-US" sz="2800" b="1" dirty="0" smtClean="0">
                <a:solidFill>
                  <a:srgbClr val="984807"/>
                </a:solidFill>
                <a:latin typeface="+mj-lt"/>
              </a:rPr>
              <a:t>MASS CASUALTY TRIAGE</a:t>
            </a:r>
            <a:br>
              <a:rPr lang="en-US" sz="2800" b="1" dirty="0" smtClean="0">
                <a:solidFill>
                  <a:srgbClr val="984807"/>
                </a:solidFill>
                <a:latin typeface="+mj-lt"/>
              </a:rPr>
            </a:br>
            <a:r>
              <a:rPr lang="en-US" sz="2800" b="1" dirty="0" smtClean="0">
                <a:latin typeface="+mj-lt"/>
                <a:cs typeface="Helvetica" pitchFamily="34" charset="0"/>
              </a:rPr>
              <a:t>Triage is both dynamic and continuous</a:t>
            </a:r>
            <a:endParaRPr lang="en-US" sz="2800" b="1" dirty="0">
              <a:solidFill>
                <a:srgbClr val="984807"/>
              </a:solidFill>
              <a:latin typeface="+mj-lt"/>
            </a:endParaRPr>
          </a:p>
        </p:txBody>
      </p:sp>
      <p:sp>
        <p:nvSpPr>
          <p:cNvPr id="2" name="Rectangle 1"/>
          <p:cNvSpPr/>
          <p:nvPr/>
        </p:nvSpPr>
        <p:spPr>
          <a:xfrm>
            <a:off x="3529013" y="2028825"/>
            <a:ext cx="1895475" cy="447675"/>
          </a:xfrm>
          <a:prstGeom prst="rect">
            <a:avLst/>
          </a:prstGeom>
          <a:solidFill>
            <a:schemeClr val="accent6">
              <a:lumMod val="5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i="1" dirty="0"/>
              <a:t>Primary </a:t>
            </a:r>
            <a:r>
              <a:rPr lang="en-US" dirty="0"/>
              <a:t>triage </a:t>
            </a:r>
          </a:p>
        </p:txBody>
      </p:sp>
      <p:sp>
        <p:nvSpPr>
          <p:cNvPr id="8" name="Rectangle 7"/>
          <p:cNvSpPr/>
          <p:nvPr/>
        </p:nvSpPr>
        <p:spPr>
          <a:xfrm>
            <a:off x="5081588" y="3233738"/>
            <a:ext cx="1895475" cy="447675"/>
          </a:xfrm>
          <a:prstGeom prst="rect">
            <a:avLst/>
          </a:prstGeom>
          <a:solidFill>
            <a:schemeClr val="accent6">
              <a:lumMod val="7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i="1" dirty="0"/>
              <a:t>Secondary </a:t>
            </a:r>
            <a:r>
              <a:rPr lang="en-US" dirty="0"/>
              <a:t>triage  </a:t>
            </a:r>
          </a:p>
        </p:txBody>
      </p:sp>
      <p:sp>
        <p:nvSpPr>
          <p:cNvPr id="9" name="Rectangle 8"/>
          <p:cNvSpPr/>
          <p:nvPr/>
        </p:nvSpPr>
        <p:spPr>
          <a:xfrm>
            <a:off x="3529013" y="4416425"/>
            <a:ext cx="1895475" cy="447675"/>
          </a:xfrm>
          <a:prstGeom prst="rect">
            <a:avLst/>
          </a:prstGeom>
          <a:solidFill>
            <a:schemeClr val="accent6">
              <a:lumMod val="60000"/>
              <a:lumOff val="4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i="1" dirty="0"/>
              <a:t>Tertiary </a:t>
            </a:r>
            <a:r>
              <a:rPr lang="en-US" dirty="0"/>
              <a:t>triage </a:t>
            </a:r>
          </a:p>
        </p:txBody>
      </p:sp>
      <p:grpSp>
        <p:nvGrpSpPr>
          <p:cNvPr id="4" name="Group 12"/>
          <p:cNvGrpSpPr>
            <a:grpSpLocks/>
          </p:cNvGrpSpPr>
          <p:nvPr/>
        </p:nvGrpSpPr>
        <p:grpSpPr bwMode="auto">
          <a:xfrm>
            <a:off x="5724525" y="1662113"/>
            <a:ext cx="609600" cy="1141412"/>
            <a:chOff x="6029323" y="1862137"/>
            <a:chExt cx="609602" cy="1141839"/>
          </a:xfrm>
        </p:grpSpPr>
        <p:sp>
          <p:nvSpPr>
            <p:cNvPr id="3" name="Rectangle 2"/>
            <p:cNvSpPr/>
            <p:nvPr/>
          </p:nvSpPr>
          <p:spPr>
            <a:xfrm>
              <a:off x="6029323" y="1862137"/>
              <a:ext cx="609602" cy="200100"/>
            </a:xfrm>
            <a:prstGeom prst="rect">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 name="Rectangle 9"/>
            <p:cNvSpPr/>
            <p:nvPr/>
          </p:nvSpPr>
          <p:spPr>
            <a:xfrm>
              <a:off x="6029323" y="2167051"/>
              <a:ext cx="609602" cy="200100"/>
            </a:xfrm>
            <a:prstGeom prst="rect">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1" name="Rectangle 10"/>
            <p:cNvSpPr/>
            <p:nvPr/>
          </p:nvSpPr>
          <p:spPr>
            <a:xfrm>
              <a:off x="6029323" y="2476729"/>
              <a:ext cx="609602" cy="200100"/>
            </a:xfrm>
            <a:prstGeom prst="rec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2" name="Rectangle 11"/>
            <p:cNvSpPr/>
            <p:nvPr/>
          </p:nvSpPr>
          <p:spPr>
            <a:xfrm>
              <a:off x="6029323" y="2803876"/>
              <a:ext cx="609602" cy="200100"/>
            </a:xfrm>
            <a:prstGeom prst="rect">
              <a:avLst/>
            </a:prstGeom>
            <a:solidFill>
              <a:schemeClr val="bg1">
                <a:lumMod val="5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grpSp>
      <p:sp>
        <p:nvSpPr>
          <p:cNvPr id="15" name="Rectangle 14"/>
          <p:cNvSpPr/>
          <p:nvPr/>
        </p:nvSpPr>
        <p:spPr>
          <a:xfrm>
            <a:off x="7248525" y="2857500"/>
            <a:ext cx="609600" cy="200025"/>
          </a:xfrm>
          <a:prstGeom prst="rect">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Rectangle 15"/>
          <p:cNvSpPr/>
          <p:nvPr/>
        </p:nvSpPr>
        <p:spPr>
          <a:xfrm>
            <a:off x="7248525" y="3162300"/>
            <a:ext cx="609600" cy="200025"/>
          </a:xfrm>
          <a:prstGeom prst="rect">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Rectangle 16"/>
          <p:cNvSpPr/>
          <p:nvPr/>
        </p:nvSpPr>
        <p:spPr>
          <a:xfrm>
            <a:off x="7248525" y="3471863"/>
            <a:ext cx="609600" cy="200025"/>
          </a:xfrm>
          <a:prstGeom prst="rect">
            <a:avLst/>
          </a:prstGeom>
          <a:solidFill>
            <a:srgbClr val="C0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Rectangle 17"/>
          <p:cNvSpPr/>
          <p:nvPr/>
        </p:nvSpPr>
        <p:spPr>
          <a:xfrm>
            <a:off x="7248525" y="3798888"/>
            <a:ext cx="609600" cy="200025"/>
          </a:xfrm>
          <a:prstGeom prst="rect">
            <a:avLst/>
          </a:prstGeom>
          <a:solidFill>
            <a:schemeClr val="bg1">
              <a:lumMod val="5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grpSp>
        <p:nvGrpSpPr>
          <p:cNvPr id="5" name="Group 18"/>
          <p:cNvGrpSpPr/>
          <p:nvPr/>
        </p:nvGrpSpPr>
        <p:grpSpPr>
          <a:xfrm>
            <a:off x="5572123" y="4186237"/>
            <a:ext cx="609602" cy="1141839"/>
            <a:chOff x="6029323" y="1862137"/>
            <a:chExt cx="609602" cy="1141839"/>
          </a:xfrm>
          <a:solidFill>
            <a:schemeClr val="bg1">
              <a:lumMod val="50000"/>
            </a:schemeClr>
          </a:solidFill>
        </p:grpSpPr>
        <p:sp>
          <p:nvSpPr>
            <p:cNvPr id="20" name="Rectangle 19"/>
            <p:cNvSpPr/>
            <p:nvPr/>
          </p:nvSpPr>
          <p:spPr>
            <a:xfrm>
              <a:off x="6029323" y="1862137"/>
              <a:ext cx="609600" cy="200025"/>
            </a:xfrm>
            <a:prstGeom prst="rect">
              <a:avLst/>
            </a:prstGeom>
            <a:solidFill>
              <a:srgbClr val="C00000"/>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1" name="Rectangle 20"/>
            <p:cNvSpPr/>
            <p:nvPr/>
          </p:nvSpPr>
          <p:spPr>
            <a:xfrm>
              <a:off x="6029323" y="2166935"/>
              <a:ext cx="609600" cy="200025"/>
            </a:xfrm>
            <a:prstGeom prst="rect">
              <a:avLst/>
            </a:prstGeom>
            <a:solidFill>
              <a:srgbClr val="C00000"/>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2" name="Rectangle 21"/>
            <p:cNvSpPr/>
            <p:nvPr/>
          </p:nvSpPr>
          <p:spPr>
            <a:xfrm>
              <a:off x="6029325" y="2476499"/>
              <a:ext cx="609600" cy="200025"/>
            </a:xfrm>
            <a:prstGeom prst="rect">
              <a:avLst/>
            </a:prstGeom>
            <a:grp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Rectangle 22"/>
            <p:cNvSpPr/>
            <p:nvPr/>
          </p:nvSpPr>
          <p:spPr>
            <a:xfrm>
              <a:off x="6029325" y="2803951"/>
              <a:ext cx="609600" cy="200025"/>
            </a:xfrm>
            <a:prstGeom prst="rect">
              <a:avLst/>
            </a:prstGeom>
            <a:grp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gr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Title 3"/>
          <p:cNvSpPr>
            <a:spLocks noGrp="1"/>
          </p:cNvSpPr>
          <p:nvPr>
            <p:ph type="title"/>
          </p:nvPr>
        </p:nvSpPr>
        <p:spPr/>
        <p:txBody>
          <a:bodyPr>
            <a:normAutofit/>
          </a:bodyPr>
          <a:lstStyle/>
          <a:p>
            <a:pPr algn="ctr" eaLnBrk="1" hangingPunct="1"/>
            <a:r>
              <a:rPr lang="en-US" dirty="0" smtClean="0">
                <a:solidFill>
                  <a:schemeClr val="accent6">
                    <a:lumMod val="50000"/>
                  </a:schemeClr>
                </a:solidFill>
                <a:cs typeface="Helvetica" pitchFamily="34" charset="0"/>
              </a:rPr>
              <a:t>Casualty Transport and Evacuation</a:t>
            </a:r>
          </a:p>
        </p:txBody>
      </p:sp>
      <p:sp>
        <p:nvSpPr>
          <p:cNvPr id="5" name="Content Placeholder 4"/>
          <p:cNvSpPr>
            <a:spLocks noGrp="1"/>
          </p:cNvSpPr>
          <p:nvPr>
            <p:ph idx="1"/>
          </p:nvPr>
        </p:nvSpPr>
        <p:spPr/>
        <p:txBody>
          <a:bodyPr>
            <a:normAutofit/>
          </a:bodyPr>
          <a:lstStyle/>
          <a:p>
            <a:pPr eaLnBrk="1" hangingPunct="1"/>
            <a:r>
              <a:rPr lang="en-US" sz="2400" dirty="0" smtClean="0">
                <a:cs typeface="Helvetica" pitchFamily="34" charset="0"/>
              </a:rPr>
              <a:t>Casualties must be prioritized for treatment as well as transport to definitive care.</a:t>
            </a:r>
          </a:p>
          <a:p>
            <a:pPr eaLnBrk="1" hangingPunct="1"/>
            <a:r>
              <a:rPr lang="en-US" sz="2400" dirty="0" smtClean="0">
                <a:cs typeface="Helvetica" pitchFamily="34" charset="0"/>
              </a:rPr>
              <a:t>Avoid overwhelming the closest hospitals:</a:t>
            </a:r>
          </a:p>
          <a:p>
            <a:pPr lvl="1" eaLnBrk="1" hangingPunct="1">
              <a:buFont typeface="Calibri" pitchFamily="34" charset="0"/>
              <a:buAutoNum type="arabicPeriod"/>
            </a:pPr>
            <a:r>
              <a:rPr lang="en-US" sz="2400" dirty="0" smtClean="0">
                <a:cs typeface="Helvetica" pitchFamily="34" charset="0"/>
              </a:rPr>
              <a:t>Transport priority patients to local hospitals</a:t>
            </a:r>
          </a:p>
          <a:p>
            <a:pPr lvl="1" eaLnBrk="1" hangingPunct="1">
              <a:buFont typeface="Calibri" pitchFamily="34" charset="0"/>
              <a:buAutoNum type="arabicPeriod"/>
            </a:pPr>
            <a:r>
              <a:rPr lang="en-US" sz="2400" dirty="0" smtClean="0">
                <a:cs typeface="Helvetica" pitchFamily="34" charset="0"/>
              </a:rPr>
              <a:t>Transport stable patients to more distant hospitals or treatment facilities stood-up for the incident</a:t>
            </a:r>
          </a:p>
          <a:p>
            <a:pPr lvl="1" eaLnBrk="1" hangingPunct="1">
              <a:buFont typeface="Calibri" pitchFamily="34" charset="0"/>
              <a:buAutoNum type="arabicPeriod"/>
            </a:pPr>
            <a:r>
              <a:rPr lang="en-US" sz="2400" dirty="0" smtClean="0">
                <a:cs typeface="Helvetica" pitchFamily="34" charset="0"/>
              </a:rPr>
              <a:t>Treat minor injuries and release from scene</a:t>
            </a:r>
          </a:p>
          <a:p>
            <a:pPr eaLnBrk="1" hangingPunct="1"/>
            <a:endParaRPr lang="en-US" dirty="0" smtClean="0">
              <a:cs typeface="Helvetica"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rtlCol="0">
            <a:normAutofit/>
          </a:bodyPr>
          <a:lstStyle/>
          <a:p>
            <a:pPr algn="ctr" eaLnBrk="1" fontAlgn="auto" hangingPunct="1">
              <a:spcAft>
                <a:spcPts val="0"/>
              </a:spcAft>
              <a:defRPr/>
            </a:pPr>
            <a:r>
              <a:rPr lang="en-US" sz="2800" dirty="0" smtClean="0">
                <a:solidFill>
                  <a:schemeClr val="accent6">
                    <a:lumMod val="50000"/>
                  </a:schemeClr>
                </a:solidFill>
              </a:rPr>
              <a:t>Casualty Reporting,</a:t>
            </a:r>
            <a:br>
              <a:rPr lang="en-US" sz="2800" dirty="0" smtClean="0">
                <a:solidFill>
                  <a:schemeClr val="accent6">
                    <a:lumMod val="50000"/>
                  </a:schemeClr>
                </a:solidFill>
              </a:rPr>
            </a:br>
            <a:r>
              <a:rPr lang="en-US" sz="2800" dirty="0" smtClean="0">
                <a:solidFill>
                  <a:schemeClr val="accent6">
                    <a:lumMod val="50000"/>
                  </a:schemeClr>
                </a:solidFill>
              </a:rPr>
              <a:t>Identification, and Tracking</a:t>
            </a:r>
            <a:endParaRPr lang="en-US" sz="2800" dirty="0">
              <a:solidFill>
                <a:schemeClr val="accent6">
                  <a:lumMod val="50000"/>
                </a:schemeClr>
              </a:solidFill>
            </a:endParaRPr>
          </a:p>
        </p:txBody>
      </p:sp>
      <p:sp>
        <p:nvSpPr>
          <p:cNvPr id="5" name="Content Placeholder 4"/>
          <p:cNvSpPr>
            <a:spLocks noGrp="1"/>
          </p:cNvSpPr>
          <p:nvPr>
            <p:ph idx="1"/>
          </p:nvPr>
        </p:nvSpPr>
        <p:spPr/>
        <p:txBody>
          <a:bodyPr>
            <a:normAutofit/>
          </a:bodyPr>
          <a:lstStyle/>
          <a:p>
            <a:pPr marL="463550" indent="-463550" eaLnBrk="1" hangingPunct="1">
              <a:lnSpc>
                <a:spcPct val="114000"/>
              </a:lnSpc>
              <a:spcBef>
                <a:spcPts val="1200"/>
              </a:spcBef>
              <a:buSzPct val="85000"/>
              <a:buFont typeface="Wingdings" pitchFamily="2" charset="2"/>
              <a:buChar char="§"/>
            </a:pPr>
            <a:r>
              <a:rPr lang="en-US" sz="2400" dirty="0" smtClean="0">
                <a:cs typeface="Helvetica" pitchFamily="34" charset="0"/>
              </a:rPr>
              <a:t>Efforts to identify and track casualties should begin at the scene</a:t>
            </a:r>
          </a:p>
          <a:p>
            <a:pPr marL="463550" indent="-463550" eaLnBrk="1" hangingPunct="1">
              <a:lnSpc>
                <a:spcPct val="114000"/>
              </a:lnSpc>
              <a:spcBef>
                <a:spcPts val="1200"/>
              </a:spcBef>
              <a:buSzPct val="85000"/>
              <a:buFont typeface="Wingdings" pitchFamily="2" charset="2"/>
              <a:buChar char="§"/>
            </a:pPr>
            <a:r>
              <a:rPr lang="en-US" sz="2400" dirty="0" smtClean="0">
                <a:cs typeface="Helvetica" pitchFamily="34" charset="0"/>
              </a:rPr>
              <a:t>Tracking officer must ensure everyone accounted for</a:t>
            </a:r>
          </a:p>
          <a:p>
            <a:pPr marL="463550" indent="-463550" eaLnBrk="1" hangingPunct="1">
              <a:lnSpc>
                <a:spcPct val="114000"/>
              </a:lnSpc>
              <a:spcBef>
                <a:spcPts val="1200"/>
              </a:spcBef>
              <a:buSzPct val="85000"/>
              <a:buFont typeface="Wingdings" pitchFamily="2" charset="2"/>
              <a:buChar char="§"/>
            </a:pPr>
            <a:r>
              <a:rPr lang="en-US" sz="2400" dirty="0" smtClean="0">
                <a:cs typeface="Helvetica" pitchFamily="34" charset="0"/>
              </a:rPr>
              <a:t>Systems can range from electronic system, to triage tag, to simply recording information on a piece of tape</a:t>
            </a:r>
          </a:p>
          <a:p>
            <a:pPr marL="463550" indent="-463550" eaLnBrk="1" hangingPunct="1">
              <a:lnSpc>
                <a:spcPct val="114000"/>
              </a:lnSpc>
              <a:spcBef>
                <a:spcPts val="1200"/>
              </a:spcBef>
              <a:buSzPct val="85000"/>
              <a:buFont typeface="Wingdings" pitchFamily="2" charset="2"/>
              <a:buChar char="§"/>
            </a:pPr>
            <a:r>
              <a:rPr lang="en-US" sz="2400" dirty="0" smtClean="0">
                <a:cs typeface="Helvetica" pitchFamily="34" charset="0"/>
              </a:rPr>
              <a:t>Allow for more information to be added to system as it becomes available</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Title 3"/>
          <p:cNvSpPr>
            <a:spLocks noGrp="1"/>
          </p:cNvSpPr>
          <p:nvPr>
            <p:ph type="title"/>
          </p:nvPr>
        </p:nvSpPr>
        <p:spPr/>
        <p:txBody>
          <a:bodyPr>
            <a:normAutofit/>
          </a:bodyPr>
          <a:lstStyle/>
          <a:p>
            <a:pPr eaLnBrk="1" hangingPunct="1"/>
            <a:r>
              <a:rPr lang="en-US" sz="3600" dirty="0" smtClean="0">
                <a:solidFill>
                  <a:schemeClr val="accent6">
                    <a:lumMod val="50000"/>
                  </a:schemeClr>
                </a:solidFill>
                <a:cs typeface="Helvetica" pitchFamily="34" charset="0"/>
              </a:rPr>
              <a:t>Mass Fatality Management</a:t>
            </a:r>
          </a:p>
        </p:txBody>
      </p:sp>
      <p:sp>
        <p:nvSpPr>
          <p:cNvPr id="5" name="Content Placeholder 4"/>
          <p:cNvSpPr>
            <a:spLocks noGrp="1"/>
          </p:cNvSpPr>
          <p:nvPr>
            <p:ph idx="1"/>
          </p:nvPr>
        </p:nvSpPr>
        <p:spPr>
          <a:xfrm>
            <a:off x="457200" y="1600200"/>
            <a:ext cx="6341165" cy="5396948"/>
          </a:xfrm>
        </p:spPr>
        <p:txBody>
          <a:bodyPr rtlCol="0">
            <a:normAutofit/>
          </a:bodyPr>
          <a:lstStyle/>
          <a:p>
            <a:pPr marL="463550" indent="-463550" eaLnBrk="1" fontAlgn="auto" hangingPunct="1">
              <a:lnSpc>
                <a:spcPct val="114000"/>
              </a:lnSpc>
              <a:spcBef>
                <a:spcPts val="1200"/>
              </a:spcBef>
              <a:spcAft>
                <a:spcPts val="0"/>
              </a:spcAft>
              <a:buSzPct val="85000"/>
              <a:buFont typeface="Wingdings" pitchFamily="2" charset="2"/>
              <a:buChar char="§"/>
              <a:defRPr/>
            </a:pPr>
            <a:r>
              <a:rPr lang="en-US" sz="2400" dirty="0" smtClean="0">
                <a:ea typeface="+mn-ea"/>
              </a:rPr>
              <a:t>Identifying and examining remains</a:t>
            </a:r>
          </a:p>
          <a:p>
            <a:pPr marL="463550" indent="-463550" eaLnBrk="1" fontAlgn="auto" hangingPunct="1">
              <a:lnSpc>
                <a:spcPct val="114000"/>
              </a:lnSpc>
              <a:spcBef>
                <a:spcPts val="1200"/>
              </a:spcBef>
              <a:spcAft>
                <a:spcPts val="0"/>
              </a:spcAft>
              <a:buSzPct val="85000"/>
              <a:buFont typeface="Wingdings" pitchFamily="2" charset="2"/>
              <a:buChar char="§"/>
              <a:defRPr/>
            </a:pPr>
            <a:r>
              <a:rPr lang="en-US" sz="2400" dirty="0" smtClean="0">
                <a:ea typeface="+mn-ea"/>
              </a:rPr>
              <a:t>Moving deceased to the morgue(s)</a:t>
            </a:r>
          </a:p>
          <a:p>
            <a:pPr marL="463550" indent="-463550" eaLnBrk="1" fontAlgn="auto" hangingPunct="1">
              <a:lnSpc>
                <a:spcPct val="114000"/>
              </a:lnSpc>
              <a:spcBef>
                <a:spcPts val="1200"/>
              </a:spcBef>
              <a:spcAft>
                <a:spcPts val="0"/>
              </a:spcAft>
              <a:buSzPct val="85000"/>
              <a:buFont typeface="Wingdings" pitchFamily="2" charset="2"/>
              <a:buChar char="§"/>
              <a:defRPr/>
            </a:pPr>
            <a:r>
              <a:rPr lang="en-US" sz="2400" dirty="0" smtClean="0">
                <a:ea typeface="+mn-ea"/>
              </a:rPr>
              <a:t>Maintaining custody of bodies until released</a:t>
            </a:r>
          </a:p>
          <a:p>
            <a:pPr marL="463550" indent="-463550" eaLnBrk="1" fontAlgn="auto" hangingPunct="1">
              <a:lnSpc>
                <a:spcPct val="114000"/>
              </a:lnSpc>
              <a:spcBef>
                <a:spcPts val="1200"/>
              </a:spcBef>
              <a:spcAft>
                <a:spcPts val="0"/>
              </a:spcAft>
              <a:buSzPct val="85000"/>
              <a:buFont typeface="Wingdings" pitchFamily="2" charset="2"/>
              <a:buChar char="§"/>
              <a:defRPr/>
            </a:pPr>
            <a:r>
              <a:rPr lang="en-US" sz="2400" dirty="0" smtClean="0">
                <a:ea typeface="+mn-ea"/>
              </a:rPr>
              <a:t>Determining and reporting cause of death</a:t>
            </a:r>
          </a:p>
          <a:p>
            <a:pPr marL="463550" indent="-463550" eaLnBrk="1" fontAlgn="auto" hangingPunct="1">
              <a:lnSpc>
                <a:spcPct val="114000"/>
              </a:lnSpc>
              <a:spcBef>
                <a:spcPts val="1200"/>
              </a:spcBef>
              <a:spcAft>
                <a:spcPts val="0"/>
              </a:spcAft>
              <a:buSzPct val="85000"/>
              <a:buFont typeface="Wingdings" pitchFamily="2" charset="2"/>
              <a:buChar char="§"/>
              <a:defRPr/>
            </a:pPr>
            <a:r>
              <a:rPr lang="en-US" sz="2400" dirty="0" smtClean="0">
                <a:ea typeface="+mn-ea"/>
              </a:rPr>
              <a:t>Returning personal items to family members</a:t>
            </a:r>
          </a:p>
          <a:p>
            <a:pPr marL="463550" indent="-463550" eaLnBrk="1" fontAlgn="auto" hangingPunct="1">
              <a:lnSpc>
                <a:spcPct val="114000"/>
              </a:lnSpc>
              <a:spcBef>
                <a:spcPts val="1200"/>
              </a:spcBef>
              <a:spcAft>
                <a:spcPts val="0"/>
              </a:spcAft>
              <a:buSzPct val="85000"/>
              <a:buFont typeface="Wingdings" pitchFamily="2" charset="2"/>
              <a:buChar char="§"/>
              <a:defRPr/>
            </a:pPr>
            <a:r>
              <a:rPr lang="en-US" sz="2400" dirty="0" smtClean="0">
                <a:ea typeface="+mn-ea"/>
              </a:rPr>
              <a:t>Making final disposition decisions for bodies</a:t>
            </a:r>
          </a:p>
          <a:p>
            <a:pPr marL="463550" indent="-463550" eaLnBrk="1" fontAlgn="auto" hangingPunct="1">
              <a:lnSpc>
                <a:spcPct val="114000"/>
              </a:lnSpc>
              <a:spcBef>
                <a:spcPts val="1200"/>
              </a:spcBef>
              <a:spcAft>
                <a:spcPts val="0"/>
              </a:spcAft>
              <a:buSzPct val="85000"/>
              <a:buFont typeface="Wingdings" pitchFamily="2" charset="2"/>
              <a:buChar char="§"/>
              <a:defRPr/>
            </a:pPr>
            <a:r>
              <a:rPr lang="en-US" sz="2400" dirty="0" smtClean="0">
                <a:ea typeface="+mn-ea"/>
              </a:rPr>
              <a:t>Issuing death certificates</a:t>
            </a:r>
          </a:p>
          <a:p>
            <a:pPr eaLnBrk="1" fontAlgn="auto" hangingPunct="1">
              <a:spcAft>
                <a:spcPts val="0"/>
              </a:spcAft>
              <a:defRPr/>
            </a:pPr>
            <a:endParaRPr lang="en-US" dirty="0">
              <a:ea typeface="+mn-ea"/>
            </a:endParaRPr>
          </a:p>
        </p:txBody>
      </p:sp>
      <p:pic>
        <p:nvPicPr>
          <p:cNvPr id="95235" name="Picture 5"/>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rot="510308">
            <a:off x="7028928" y="1115282"/>
            <a:ext cx="1771650" cy="3249613"/>
          </a:xfrm>
          <a:prstGeom prst="rect">
            <a:avLst/>
          </a:prstGeom>
          <a:noFill/>
          <a:ln w="9525">
            <a:solidFill>
              <a:schemeClr val="tx1"/>
            </a:solidFill>
            <a:miter lim="800000"/>
            <a:headEnd/>
            <a:tailEnd/>
          </a:ln>
        </p:spPr>
      </p:pic>
      <p:sp>
        <p:nvSpPr>
          <p:cNvPr id="2" name="TextBox 1"/>
          <p:cNvSpPr txBox="1"/>
          <p:nvPr/>
        </p:nvSpPr>
        <p:spPr>
          <a:xfrm>
            <a:off x="457200" y="1002139"/>
            <a:ext cx="6826579" cy="461665"/>
          </a:xfrm>
          <a:prstGeom prst="rect">
            <a:avLst/>
          </a:prstGeom>
          <a:noFill/>
        </p:spPr>
        <p:txBody>
          <a:bodyPr wrap="square" rtlCol="0">
            <a:spAutoFit/>
          </a:bodyPr>
          <a:lstStyle/>
          <a:p>
            <a:r>
              <a:rPr lang="en-US" sz="2400" b="1" dirty="0" smtClean="0">
                <a:solidFill>
                  <a:srgbClr val="800000"/>
                </a:solidFill>
              </a:rPr>
              <a:t>Generally performed by specialized teams (DMORT)</a:t>
            </a:r>
            <a:endParaRPr lang="en-US" sz="2400" b="1" dirty="0">
              <a:solidFill>
                <a:srgbClr val="80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3"/>
          <p:cNvSpPr>
            <a:spLocks noGrp="1"/>
          </p:cNvSpPr>
          <p:nvPr>
            <p:ph type="title"/>
          </p:nvPr>
        </p:nvSpPr>
        <p:spPr/>
        <p:txBody>
          <a:bodyPr>
            <a:normAutofit/>
          </a:bodyPr>
          <a:lstStyle/>
          <a:p>
            <a:pPr algn="ctr" eaLnBrk="1" hangingPunct="1"/>
            <a:r>
              <a:rPr lang="en-US" dirty="0" smtClean="0">
                <a:solidFill>
                  <a:schemeClr val="accent6">
                    <a:lumMod val="50000"/>
                  </a:schemeClr>
                </a:solidFill>
                <a:cs typeface="Helvetica" pitchFamily="34" charset="0"/>
              </a:rPr>
              <a:t>Learning Objectives</a:t>
            </a:r>
          </a:p>
        </p:txBody>
      </p:sp>
      <p:sp>
        <p:nvSpPr>
          <p:cNvPr id="5" name="Content Placeholder 4"/>
          <p:cNvSpPr>
            <a:spLocks noGrp="1"/>
          </p:cNvSpPr>
          <p:nvPr>
            <p:ph idx="1"/>
          </p:nvPr>
        </p:nvSpPr>
        <p:spPr>
          <a:xfrm>
            <a:off x="457200" y="1524000"/>
            <a:ext cx="8534400" cy="4525963"/>
          </a:xfrm>
        </p:spPr>
        <p:txBody>
          <a:bodyPr>
            <a:normAutofit lnSpcReduction="10000"/>
          </a:bodyPr>
          <a:lstStyle/>
          <a:p>
            <a:pPr marL="457200" indent="-457200" eaLnBrk="1" hangingPunct="1">
              <a:spcBef>
                <a:spcPts val="1000"/>
              </a:spcBef>
            </a:pPr>
            <a:r>
              <a:rPr lang="en-US" dirty="0" smtClean="0">
                <a:cs typeface="Helvetica" pitchFamily="34" charset="0"/>
              </a:rPr>
              <a:t>Describe rationale, elements, and actions for performing mass casualty triage</a:t>
            </a:r>
          </a:p>
          <a:p>
            <a:pPr marL="457200" indent="-457200" eaLnBrk="1" hangingPunct="1">
              <a:spcBef>
                <a:spcPts val="1000"/>
              </a:spcBef>
            </a:pPr>
            <a:r>
              <a:rPr lang="en-US" dirty="0" smtClean="0">
                <a:cs typeface="Helvetica" pitchFamily="34" charset="0"/>
              </a:rPr>
              <a:t>Discuss an all-hazards, scalable casualty management approach under potentially hazardous, stressful, and resource-constrained circumstances</a:t>
            </a:r>
          </a:p>
          <a:p>
            <a:pPr marL="457200" indent="-457200" eaLnBrk="1" hangingPunct="1">
              <a:spcBef>
                <a:spcPts val="1000"/>
              </a:spcBef>
            </a:pPr>
            <a:r>
              <a:rPr lang="en-US" dirty="0" smtClean="0">
                <a:cs typeface="Helvetica" pitchFamily="34" charset="0"/>
              </a:rPr>
              <a:t>Describe the concepts and principles of mass fatality management for health professionals in a disaster or public health emergency</a:t>
            </a:r>
          </a:p>
          <a:p>
            <a:pPr marL="457200" indent="-457200" eaLnBrk="1" hangingPunct="1">
              <a:spcBef>
                <a:spcPts val="1000"/>
              </a:spcBef>
            </a:pPr>
            <a:r>
              <a:rPr lang="en-US" dirty="0" smtClean="0">
                <a:cs typeface="Helvetica" pitchFamily="34" charset="0"/>
              </a:rPr>
              <a:t>Discuss the importance of professionalism and ethics in mass casualty care</a:t>
            </a:r>
          </a:p>
          <a:p>
            <a:pPr marL="457200" indent="-457200" eaLnBrk="1" hangingPunct="1"/>
            <a:endParaRPr lang="en-US" dirty="0" smtClean="0">
              <a:cs typeface="Helvetica"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836613"/>
            <a:ext cx="8229600" cy="1143000"/>
          </a:xfrm>
        </p:spPr>
        <p:txBody>
          <a:bodyPr rtlCol="0">
            <a:noAutofit/>
          </a:bodyPr>
          <a:lstStyle/>
          <a:p>
            <a:pPr algn="ctr" eaLnBrk="1" fontAlgn="auto" hangingPunct="1">
              <a:spcAft>
                <a:spcPts val="0"/>
              </a:spcAft>
              <a:defRPr/>
            </a:pPr>
            <a:r>
              <a:rPr lang="en-US" sz="3600" dirty="0" smtClean="0">
                <a:solidFill>
                  <a:schemeClr val="accent6">
                    <a:lumMod val="50000"/>
                  </a:schemeClr>
                </a:solidFill>
              </a:rPr>
              <a:t>Professionalism and Ethics</a:t>
            </a:r>
            <a:br>
              <a:rPr lang="en-US" sz="3600" dirty="0" smtClean="0">
                <a:solidFill>
                  <a:schemeClr val="accent6">
                    <a:lumMod val="50000"/>
                  </a:schemeClr>
                </a:solidFill>
              </a:rPr>
            </a:br>
            <a:r>
              <a:rPr lang="en-US" sz="3600" dirty="0" smtClean="0">
                <a:solidFill>
                  <a:schemeClr val="accent6">
                    <a:lumMod val="50000"/>
                  </a:schemeClr>
                </a:solidFill>
              </a:rPr>
              <a:t>in Mass Casualty Care</a:t>
            </a:r>
            <a:endParaRPr lang="en-US" sz="3600" dirty="0">
              <a:solidFill>
                <a:schemeClr val="accent6">
                  <a:lumMod val="50000"/>
                </a:schemeClr>
              </a:solidFill>
            </a:endParaRPr>
          </a:p>
        </p:txBody>
      </p:sp>
      <p:graphicFrame>
        <p:nvGraphicFramePr>
          <p:cNvPr id="6" name="Content Placeholder 5"/>
          <p:cNvGraphicFramePr>
            <a:graphicFrameLocks noGrp="1"/>
          </p:cNvGraphicFramePr>
          <p:nvPr>
            <p:ph idx="1"/>
          </p:nvPr>
        </p:nvGraphicFramePr>
        <p:xfrm>
          <a:off x="0" y="1327240"/>
          <a:ext cx="9143999"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Title 1"/>
          <p:cNvSpPr>
            <a:spLocks noGrp="1"/>
          </p:cNvSpPr>
          <p:nvPr>
            <p:ph type="title"/>
          </p:nvPr>
        </p:nvSpPr>
        <p:spPr/>
        <p:txBody>
          <a:bodyPr>
            <a:normAutofit/>
          </a:bodyPr>
          <a:lstStyle/>
          <a:p>
            <a:pPr algn="ctr" eaLnBrk="1" hangingPunct="1"/>
            <a:r>
              <a:rPr lang="en-US" sz="3600" dirty="0" smtClean="0">
                <a:solidFill>
                  <a:schemeClr val="accent6">
                    <a:lumMod val="50000"/>
                  </a:schemeClr>
                </a:solidFill>
                <a:cs typeface="Helvetica" pitchFamily="34" charset="0"/>
              </a:rPr>
              <a:t>Lesson Summary</a:t>
            </a:r>
          </a:p>
        </p:txBody>
      </p:sp>
      <p:sp>
        <p:nvSpPr>
          <p:cNvPr id="3" name="Content Placeholder 2"/>
          <p:cNvSpPr>
            <a:spLocks noGrp="1"/>
          </p:cNvSpPr>
          <p:nvPr>
            <p:ph idx="1"/>
          </p:nvPr>
        </p:nvSpPr>
        <p:spPr/>
        <p:txBody>
          <a:bodyPr>
            <a:normAutofit/>
          </a:bodyPr>
          <a:lstStyle/>
          <a:p>
            <a:pPr marL="463550" indent="-463550" eaLnBrk="1" hangingPunct="1">
              <a:lnSpc>
                <a:spcPct val="114000"/>
              </a:lnSpc>
              <a:spcBef>
                <a:spcPts val="1200"/>
              </a:spcBef>
              <a:buSzPct val="85000"/>
              <a:buFont typeface="Wingdings" pitchFamily="2" charset="2"/>
              <a:buChar char="§"/>
            </a:pPr>
            <a:r>
              <a:rPr lang="en-US" sz="2400" dirty="0" smtClean="0">
                <a:cs typeface="Helvetica" pitchFamily="34" charset="0"/>
              </a:rPr>
              <a:t>Mass casualty event occurs when number of victims overwhelms resources </a:t>
            </a:r>
          </a:p>
          <a:p>
            <a:r>
              <a:rPr lang="en-US" dirty="0">
                <a:cs typeface="Helvetica" pitchFamily="34" charset="0"/>
              </a:rPr>
              <a:t>C</a:t>
            </a:r>
            <a:r>
              <a:rPr lang="en-US" dirty="0" smtClean="0">
                <a:cs typeface="Helvetica" pitchFamily="34" charset="0"/>
              </a:rPr>
              <a:t>hange perspective to greatest good for greatest number </a:t>
            </a:r>
          </a:p>
          <a:p>
            <a:pPr marL="463550" indent="-463550" eaLnBrk="1" hangingPunct="1">
              <a:lnSpc>
                <a:spcPct val="114000"/>
              </a:lnSpc>
              <a:spcBef>
                <a:spcPts val="1200"/>
              </a:spcBef>
              <a:buSzPct val="85000"/>
              <a:buFont typeface="Wingdings" pitchFamily="2" charset="2"/>
              <a:buChar char="§"/>
            </a:pPr>
            <a:r>
              <a:rPr lang="en-US" sz="2400" dirty="0" smtClean="0">
                <a:cs typeface="Helvetica" pitchFamily="34" charset="0"/>
              </a:rPr>
              <a:t>Initial goal of mass casualty triage to sort and assess casualties to identify those with life-threatening injuries and initiate lifesaving treatment and then evacuate all casualties</a:t>
            </a:r>
          </a:p>
          <a:p>
            <a:pPr marL="463550" indent="-463550" eaLnBrk="1" hangingPunct="1">
              <a:lnSpc>
                <a:spcPct val="114000"/>
              </a:lnSpc>
              <a:spcBef>
                <a:spcPts val="1200"/>
              </a:spcBef>
              <a:buSzPct val="85000"/>
              <a:buFont typeface="Wingdings" pitchFamily="2" charset="2"/>
              <a:buChar char="§"/>
            </a:pPr>
            <a:r>
              <a:rPr lang="en-US" dirty="0" smtClean="0">
                <a:cs typeface="Helvetica" pitchFamily="34" charset="0"/>
              </a:rPr>
              <a:t>Mass fatalities will often complicate mass casualty events and may require specialized resources and handling</a:t>
            </a:r>
            <a:endParaRPr lang="en-US" sz="2400" dirty="0" smtClean="0">
              <a:cs typeface="Helvetica"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r:link="rId3">
            <a:extLst>
              <a:ext uri="{28A0092B-C50C-407E-A947-70E740481C1C}">
                <a14:useLocalDpi xmlns:a14="http://schemas.microsoft.com/office/drawing/2010/main"/>
              </a:ext>
            </a:extLst>
          </a:blip>
          <a:stretch>
            <a:fillRect/>
          </a:stretch>
        </p:blipFill>
        <p:spPr>
          <a:xfrm>
            <a:off x="0" y="0"/>
            <a:ext cx="9144000" cy="6858000"/>
          </a:xfrm>
          <a:prstGeom prst="rect">
            <a:avLst/>
          </a:prstGeom>
        </p:spPr>
      </p:pic>
      <p:pic>
        <p:nvPicPr>
          <p:cNvPr id="5" name="NDLSF_logo_rgb.png" descr="/Users/dfox/Documents/Dan's WIP/2012/12-0278 DLS_ppt/NDLSF_logo_rgb.png"/>
          <p:cNvPicPr>
            <a:picLocks noChangeAspect="1"/>
          </p:cNvPicPr>
          <p:nvPr/>
        </p:nvPicPr>
        <p:blipFill>
          <a:blip r:embed="rId4" r:link="rId5" cstate="screen">
            <a:extLst>
              <a:ext uri="{28A0092B-C50C-407E-A947-70E740481C1C}">
                <a14:useLocalDpi xmlns:a14="http://schemas.microsoft.com/office/drawing/2010/main"/>
              </a:ext>
            </a:extLst>
          </a:blip>
          <a:stretch>
            <a:fillRect/>
          </a:stretch>
        </p:blipFill>
        <p:spPr>
          <a:xfrm>
            <a:off x="3694430" y="794832"/>
            <a:ext cx="1714500" cy="795429"/>
          </a:xfrm>
          <a:prstGeom prst="rect">
            <a:avLst/>
          </a:prstGeom>
        </p:spPr>
      </p:pic>
      <p:sp>
        <p:nvSpPr>
          <p:cNvPr id="8" name="Rectangle 7"/>
          <p:cNvSpPr/>
          <p:nvPr/>
        </p:nvSpPr>
        <p:spPr>
          <a:xfrm>
            <a:off x="2545000" y="2722880"/>
            <a:ext cx="4054573" cy="1092607"/>
          </a:xfrm>
          <a:prstGeom prst="rect">
            <a:avLst/>
          </a:prstGeom>
        </p:spPr>
        <p:txBody>
          <a:bodyPr wrap="none">
            <a:spAutoFit/>
          </a:bodyPr>
          <a:lstStyle/>
          <a:p>
            <a:pPr algn="ctr"/>
            <a:r>
              <a:rPr lang="en-US" sz="6500" b="1" dirty="0" smtClean="0"/>
              <a:t>Questions?</a:t>
            </a:r>
            <a:endParaRPr lang="en-US" sz="65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7" name="Picture 2" descr="C:\Documents and Settings\jsempek\Local Settings\Temporary Internet Files\Content.IE5\GBF23TC9\MP900400462[1].jpg"/>
          <p:cNvPicPr>
            <a:picLocks noChangeAspect="1" noChangeArrowheads="1"/>
          </p:cNvPicPr>
          <p:nvPr/>
        </p:nvPicPr>
        <p:blipFill>
          <a:blip r:embed="rId3"/>
          <a:srcRect/>
          <a:stretch>
            <a:fillRect/>
          </a:stretch>
        </p:blipFill>
        <p:spPr bwMode="auto">
          <a:xfrm>
            <a:off x="0" y="-463550"/>
            <a:ext cx="9144000" cy="7315200"/>
          </a:xfrm>
          <a:prstGeom prst="rect">
            <a:avLst/>
          </a:prstGeom>
          <a:noFill/>
          <a:ln w="9525">
            <a:noFill/>
            <a:miter lim="800000"/>
            <a:headEnd/>
            <a:tailEnd/>
          </a:ln>
        </p:spPr>
      </p:pic>
      <p:sp>
        <p:nvSpPr>
          <p:cNvPr id="3" name="Content Placeholder 2"/>
          <p:cNvSpPr>
            <a:spLocks noGrp="1"/>
          </p:cNvSpPr>
          <p:nvPr>
            <p:ph idx="1"/>
          </p:nvPr>
        </p:nvSpPr>
        <p:spPr>
          <a:xfrm>
            <a:off x="579438" y="6202363"/>
            <a:ext cx="8229600" cy="669925"/>
          </a:xfrm>
        </p:spPr>
        <p:txBody>
          <a:bodyPr rtlCol="0">
            <a:normAutofit/>
          </a:bodyPr>
          <a:lstStyle/>
          <a:p>
            <a:pPr algn="ctr" eaLnBrk="1" fontAlgn="auto" hangingPunct="1">
              <a:spcAft>
                <a:spcPts val="0"/>
              </a:spcAft>
              <a:buFont typeface="Wingdings" pitchFamily="2" charset="2"/>
              <a:buNone/>
              <a:defRPr/>
            </a:pPr>
            <a:r>
              <a:rPr lang="en-US" b="1" dirty="0" smtClean="0">
                <a:solidFill>
                  <a:schemeClr val="bg1"/>
                </a:solidFill>
                <a:ea typeface="+mn-ea"/>
              </a:rPr>
              <a:t>When disaster strikes…  Save the most lives possible.</a:t>
            </a:r>
            <a:endParaRPr lang="en-US" b="1" dirty="0">
              <a:solidFill>
                <a:schemeClr val="bg1"/>
              </a:solidFill>
              <a:ea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p:txBody>
          <a:bodyPr>
            <a:normAutofit/>
          </a:bodyPr>
          <a:lstStyle/>
          <a:p>
            <a:pPr algn="ctr" eaLnBrk="1" hangingPunct="1"/>
            <a:r>
              <a:rPr lang="en-US" dirty="0" smtClean="0">
                <a:solidFill>
                  <a:schemeClr val="accent6">
                    <a:lumMod val="50000"/>
                  </a:schemeClr>
                </a:solidFill>
                <a:cs typeface="Helvetica" pitchFamily="34" charset="0"/>
              </a:rPr>
              <a:t>Background</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48700417"/>
              </p:ext>
            </p:extLst>
          </p:nvPr>
        </p:nvGraphicFramePr>
        <p:xfrm>
          <a:off x="457200" y="1842448"/>
          <a:ext cx="8229600" cy="321745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p:txBody>
          <a:bodyPr>
            <a:normAutofit/>
          </a:bodyPr>
          <a:lstStyle/>
          <a:p>
            <a:pPr algn="ctr" eaLnBrk="1" hangingPunct="1"/>
            <a:r>
              <a:rPr lang="en-US" sz="3200" dirty="0" smtClean="0">
                <a:solidFill>
                  <a:schemeClr val="accent6">
                    <a:lumMod val="50000"/>
                  </a:schemeClr>
                </a:solidFill>
                <a:cs typeface="Helvetica" pitchFamily="34" charset="0"/>
              </a:rPr>
              <a:t>General Principles of Mass Casualty Triage</a:t>
            </a:r>
          </a:p>
        </p:txBody>
      </p:sp>
      <p:graphicFrame>
        <p:nvGraphicFramePr>
          <p:cNvPr id="4" name="Content Placeholder 3"/>
          <p:cNvGraphicFramePr>
            <a:graphicFrameLocks noGrp="1"/>
          </p:cNvGraphicFramePr>
          <p:nvPr>
            <p:ph idx="1"/>
          </p:nvPr>
        </p:nvGraphicFramePr>
        <p:xfrm>
          <a:off x="457200" y="1787857"/>
          <a:ext cx="8229600" cy="36030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normAutofit/>
          </a:bodyPr>
          <a:lstStyle/>
          <a:p>
            <a:pPr algn="ctr" eaLnBrk="1" hangingPunct="1"/>
            <a:r>
              <a:rPr lang="en-US" sz="3200" dirty="0" smtClean="0">
                <a:solidFill>
                  <a:schemeClr val="accent6">
                    <a:lumMod val="50000"/>
                  </a:schemeClr>
                </a:solidFill>
                <a:cs typeface="Helvetica" pitchFamily="34" charset="0"/>
              </a:rPr>
              <a:t>General Principles of Mass Casualty Triage</a:t>
            </a:r>
          </a:p>
        </p:txBody>
      </p:sp>
      <p:graphicFrame>
        <p:nvGraphicFramePr>
          <p:cNvPr id="4" name="Content Placeholder 3"/>
          <p:cNvGraphicFramePr>
            <a:graphicFrameLocks noGrp="1"/>
          </p:cNvGraphicFramePr>
          <p:nvPr>
            <p:ph idx="1"/>
          </p:nvPr>
        </p:nvGraphicFramePr>
        <p:xfrm>
          <a:off x="457200" y="1600201"/>
          <a:ext cx="8229600" cy="40090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normAutofit/>
          </a:bodyPr>
          <a:lstStyle/>
          <a:p>
            <a:pPr algn="ctr" eaLnBrk="1" hangingPunct="1"/>
            <a:r>
              <a:rPr lang="en-US" sz="3200" dirty="0" smtClean="0">
                <a:solidFill>
                  <a:schemeClr val="accent6">
                    <a:lumMod val="50000"/>
                  </a:schemeClr>
                </a:solidFill>
                <a:cs typeface="Helvetica" pitchFamily="34" charset="0"/>
              </a:rPr>
              <a:t>Mass Casualty Triage Systems</a:t>
            </a:r>
          </a:p>
        </p:txBody>
      </p:sp>
      <p:sp>
        <p:nvSpPr>
          <p:cNvPr id="3" name="Content Placeholder 2"/>
          <p:cNvSpPr>
            <a:spLocks noGrp="1"/>
          </p:cNvSpPr>
          <p:nvPr>
            <p:ph idx="1"/>
          </p:nvPr>
        </p:nvSpPr>
        <p:spPr/>
        <p:txBody>
          <a:bodyPr rtlCol="0">
            <a:normAutofit fontScale="77500" lnSpcReduction="20000"/>
          </a:bodyPr>
          <a:lstStyle/>
          <a:p>
            <a:pPr eaLnBrk="1" fontAlgn="auto" hangingPunct="1">
              <a:spcAft>
                <a:spcPts val="0"/>
              </a:spcAft>
              <a:defRPr/>
            </a:pPr>
            <a:r>
              <a:rPr lang="en-US" sz="3000" dirty="0" smtClean="0">
                <a:ea typeface="+mn-ea"/>
              </a:rPr>
              <a:t>CareFlight</a:t>
            </a:r>
          </a:p>
          <a:p>
            <a:pPr eaLnBrk="1" fontAlgn="auto" hangingPunct="1">
              <a:spcAft>
                <a:spcPts val="0"/>
              </a:spcAft>
              <a:defRPr/>
            </a:pPr>
            <a:r>
              <a:rPr lang="en-US" sz="3000" dirty="0" smtClean="0">
                <a:ea typeface="+mn-ea"/>
              </a:rPr>
              <a:t>CESIRA</a:t>
            </a:r>
          </a:p>
          <a:p>
            <a:pPr eaLnBrk="1" fontAlgn="auto" hangingPunct="1">
              <a:spcAft>
                <a:spcPts val="0"/>
              </a:spcAft>
              <a:defRPr/>
            </a:pPr>
            <a:r>
              <a:rPr lang="en-US" sz="3000" dirty="0" smtClean="0">
                <a:ea typeface="+mn-ea"/>
              </a:rPr>
              <a:t>Homebush</a:t>
            </a:r>
          </a:p>
          <a:p>
            <a:pPr eaLnBrk="1" fontAlgn="auto" hangingPunct="1">
              <a:spcAft>
                <a:spcPts val="0"/>
              </a:spcAft>
              <a:defRPr/>
            </a:pPr>
            <a:r>
              <a:rPr lang="en-US" sz="3000" dirty="0" smtClean="0">
                <a:ea typeface="+mn-ea"/>
              </a:rPr>
              <a:t>JumpSTART </a:t>
            </a:r>
          </a:p>
          <a:p>
            <a:pPr eaLnBrk="1" fontAlgn="auto" hangingPunct="1">
              <a:spcAft>
                <a:spcPts val="0"/>
              </a:spcAft>
              <a:defRPr/>
            </a:pPr>
            <a:r>
              <a:rPr lang="en-US" sz="3000" dirty="0" smtClean="0">
                <a:ea typeface="+mn-ea"/>
              </a:rPr>
              <a:t>Military triage</a:t>
            </a:r>
          </a:p>
          <a:p>
            <a:pPr eaLnBrk="1" fontAlgn="auto" hangingPunct="1">
              <a:spcAft>
                <a:spcPts val="0"/>
              </a:spcAft>
              <a:defRPr/>
            </a:pPr>
            <a:r>
              <a:rPr lang="en-US" sz="3000" dirty="0" smtClean="0">
                <a:ea typeface="+mn-ea"/>
              </a:rPr>
              <a:t>Pediatric Triage Tape (PTT)</a:t>
            </a:r>
          </a:p>
          <a:p>
            <a:pPr eaLnBrk="1" fontAlgn="auto" hangingPunct="1">
              <a:spcAft>
                <a:spcPts val="0"/>
              </a:spcAft>
              <a:buClr>
                <a:schemeClr val="tx1"/>
              </a:buClr>
              <a:defRPr/>
            </a:pPr>
            <a:r>
              <a:rPr lang="en-US" sz="3000" b="1" dirty="0" smtClean="0">
                <a:solidFill>
                  <a:srgbClr val="C00000"/>
                </a:solidFill>
                <a:ea typeface="+mn-ea"/>
              </a:rPr>
              <a:t>SALT Triage</a:t>
            </a:r>
          </a:p>
          <a:p>
            <a:pPr eaLnBrk="1" fontAlgn="auto" hangingPunct="1">
              <a:spcAft>
                <a:spcPts val="0"/>
              </a:spcAft>
              <a:defRPr/>
            </a:pPr>
            <a:r>
              <a:rPr lang="en-US" sz="3000" dirty="0" smtClean="0">
                <a:ea typeface="+mn-ea"/>
              </a:rPr>
              <a:t>Simple Triage and Rapid Treatment (START)</a:t>
            </a:r>
          </a:p>
          <a:p>
            <a:pPr eaLnBrk="1" fontAlgn="auto" hangingPunct="1">
              <a:spcAft>
                <a:spcPts val="0"/>
              </a:spcAft>
              <a:defRPr/>
            </a:pPr>
            <a:r>
              <a:rPr lang="en-US" sz="3000" dirty="0" smtClean="0">
                <a:ea typeface="+mn-ea"/>
              </a:rPr>
              <a:t>Triage SIEVE</a:t>
            </a:r>
          </a:p>
          <a:p>
            <a:pPr eaLnBrk="1" fontAlgn="auto" hangingPunct="1">
              <a:spcAft>
                <a:spcPts val="0"/>
              </a:spcAft>
              <a:defRPr/>
            </a:pPr>
            <a:endParaRPr lang="en-US" dirty="0">
              <a:ea typeface="+mn-ea"/>
            </a:endParaRPr>
          </a:p>
        </p:txBody>
      </p:sp>
      <p:pic>
        <p:nvPicPr>
          <p:cNvPr id="1026" name="Picture 2" descr="http://www.fema.gov/photodata/original/14825.jpg"/>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4772025" y="1600200"/>
            <a:ext cx="3621088" cy="2727325"/>
          </a:xfrm>
          <a:prstGeom prst="rect">
            <a:avLst/>
          </a:prstGeom>
          <a:ln>
            <a:noFill/>
          </a:ln>
          <a:effectLst>
            <a:outerShdw blurRad="292100" dist="139700" dir="2700000" algn="tl" rotWithShape="0">
              <a:srgbClr val="333333">
                <a:alpha val="65000"/>
              </a:srgbClr>
            </a:outerShdw>
          </a:effectLst>
        </p:spPr>
      </p:pic>
      <p:sp>
        <p:nvSpPr>
          <p:cNvPr id="6" name="TextBox 5"/>
          <p:cNvSpPr txBox="1"/>
          <p:nvPr/>
        </p:nvSpPr>
        <p:spPr>
          <a:xfrm>
            <a:off x="6718300" y="4327525"/>
            <a:ext cx="2876550" cy="261610"/>
          </a:xfrm>
          <a:prstGeom prst="rect">
            <a:avLst/>
          </a:prstGeom>
          <a:noFill/>
        </p:spPr>
        <p:txBody>
          <a:bodyPr>
            <a:spAutoFit/>
          </a:bodyPr>
          <a:lstStyle/>
          <a:p>
            <a:pPr>
              <a:defRPr/>
            </a:pPr>
            <a:r>
              <a:rPr lang="en-US" sz="1100" b="1" dirty="0">
                <a:cs typeface="+mn-cs"/>
              </a:rPr>
              <a:t>Win Henderson/FEMA</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p:nvPr>
        </p:nvSpPr>
        <p:spPr/>
        <p:txBody>
          <a:bodyPr>
            <a:normAutofit/>
          </a:bodyPr>
          <a:lstStyle/>
          <a:p>
            <a:pPr algn="ctr" eaLnBrk="1" hangingPunct="1"/>
            <a:r>
              <a:rPr lang="en-US" sz="3200" dirty="0" smtClean="0">
                <a:solidFill>
                  <a:schemeClr val="accent6">
                    <a:lumMod val="50000"/>
                  </a:schemeClr>
                </a:solidFill>
                <a:cs typeface="Helvetica" pitchFamily="34" charset="0"/>
              </a:rPr>
              <a:t>Mass Casualty Triage Systems</a:t>
            </a:r>
          </a:p>
        </p:txBody>
      </p:sp>
      <p:sp>
        <p:nvSpPr>
          <p:cNvPr id="3" name="Content Placeholder 2"/>
          <p:cNvSpPr>
            <a:spLocks noGrp="1"/>
          </p:cNvSpPr>
          <p:nvPr>
            <p:ph idx="1"/>
          </p:nvPr>
        </p:nvSpPr>
        <p:spPr>
          <a:xfrm>
            <a:off x="457200" y="1417638"/>
            <a:ext cx="4970463" cy="4708525"/>
          </a:xfrm>
        </p:spPr>
        <p:txBody>
          <a:bodyPr>
            <a:normAutofit fontScale="92500"/>
          </a:bodyPr>
          <a:lstStyle/>
          <a:p>
            <a:pPr eaLnBrk="1" hangingPunct="1">
              <a:defRPr/>
            </a:pPr>
            <a:r>
              <a:rPr lang="en-US" sz="2200" dirty="0" smtClean="0">
                <a:cs typeface="Helvetica"/>
              </a:rPr>
              <a:t>The US is moving toward national standardization in mass casualty triage</a:t>
            </a:r>
          </a:p>
          <a:p>
            <a:pPr>
              <a:defRPr/>
            </a:pPr>
            <a:r>
              <a:rPr lang="en-US" sz="2200" dirty="0" smtClean="0">
                <a:cs typeface="Helvetica"/>
              </a:rPr>
              <a:t>Federal Interagency Committee on EMS is implementing the Model </a:t>
            </a:r>
            <a:r>
              <a:rPr lang="en-US" sz="2200" dirty="0">
                <a:cs typeface="Helvetica"/>
              </a:rPr>
              <a:t>Uniform Core Criteria (MUCC) </a:t>
            </a:r>
            <a:r>
              <a:rPr lang="en-US" sz="2200" dirty="0" smtClean="0">
                <a:cs typeface="Helvetica"/>
              </a:rPr>
              <a:t>as the national standard for </a:t>
            </a:r>
            <a:r>
              <a:rPr lang="en-US" sz="2200" dirty="0">
                <a:cs typeface="Helvetica"/>
              </a:rPr>
              <a:t>Mass Casualty </a:t>
            </a:r>
            <a:r>
              <a:rPr lang="en-US" sz="2200" dirty="0" smtClean="0">
                <a:cs typeface="Helvetica"/>
              </a:rPr>
              <a:t>Triage</a:t>
            </a:r>
            <a:endParaRPr lang="en-US" sz="2200" dirty="0">
              <a:cs typeface="Helvetica"/>
            </a:endParaRPr>
          </a:p>
          <a:p>
            <a:pPr eaLnBrk="1" hangingPunct="1">
              <a:defRPr/>
            </a:pPr>
            <a:r>
              <a:rPr lang="en-US" sz="2200" dirty="0" smtClean="0">
                <a:cs typeface="Helvetica"/>
              </a:rPr>
              <a:t>SALT triage meets the MUCC criteria</a:t>
            </a:r>
          </a:p>
          <a:p>
            <a:pPr eaLnBrk="1" hangingPunct="1">
              <a:defRPr/>
            </a:pPr>
            <a:r>
              <a:rPr lang="en-US" sz="2200" dirty="0" smtClean="0">
                <a:cs typeface="Helvetica"/>
              </a:rPr>
              <a:t>All agencies should use a MUCC compliant triage system which will be interoperable with SALT</a:t>
            </a:r>
            <a:endParaRPr lang="en-US" dirty="0" smtClean="0">
              <a:cs typeface="Helvetica"/>
            </a:endParaRPr>
          </a:p>
        </p:txBody>
      </p:sp>
      <p:pic>
        <p:nvPicPr>
          <p:cNvPr id="106498" name="Picture 2" descr="http://www.fema.gov/photodata/original/14540.jpg"/>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5637213" y="1789113"/>
            <a:ext cx="3049587" cy="2332037"/>
          </a:xfrm>
          <a:prstGeom prst="rect">
            <a:avLst/>
          </a:prstGeom>
          <a:ln>
            <a:noFill/>
          </a:ln>
          <a:effectLst>
            <a:outerShdw blurRad="292100" dist="139700" dir="2700000" algn="tl" rotWithShape="0">
              <a:srgbClr val="333333">
                <a:alpha val="65000"/>
              </a:srgbClr>
            </a:outerShdw>
          </a:effectLst>
        </p:spPr>
      </p:pic>
      <p:sp>
        <p:nvSpPr>
          <p:cNvPr id="6" name="TextBox 5"/>
          <p:cNvSpPr txBox="1"/>
          <p:nvPr/>
        </p:nvSpPr>
        <p:spPr>
          <a:xfrm>
            <a:off x="5637213" y="4121150"/>
            <a:ext cx="2876550" cy="254000"/>
          </a:xfrm>
          <a:prstGeom prst="rect">
            <a:avLst/>
          </a:prstGeom>
          <a:noFill/>
        </p:spPr>
        <p:txBody>
          <a:bodyPr>
            <a:spAutoFit/>
          </a:bodyPr>
          <a:lstStyle/>
          <a:p>
            <a:pPr>
              <a:defRPr/>
            </a:pPr>
            <a:r>
              <a:rPr lang="en-US" sz="1050" b="1" dirty="0">
                <a:cs typeface="+mn-cs"/>
              </a:rPr>
              <a:t>Win Henderson/FEMA</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DELIMITERS" val="3.1"/>
</p:tagLst>
</file>

<file path=ppt/theme/theme1.xml><?xml version="1.0" encoding="utf-8"?>
<a:theme xmlns:a="http://schemas.openxmlformats.org/drawingml/2006/main" name="ADLS bod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461</TotalTime>
  <Words>4353</Words>
  <Application>Microsoft Office PowerPoint</Application>
  <PresentationFormat>On-screen Show (4:3)</PresentationFormat>
  <Paragraphs>510</Paragraphs>
  <Slides>32</Slides>
  <Notes>29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Bernard MT Condensed</vt:lpstr>
      <vt:lpstr>Calibri</vt:lpstr>
      <vt:lpstr>Helvetica</vt:lpstr>
      <vt:lpstr>Wingdings</vt:lpstr>
      <vt:lpstr>ADLS body</vt:lpstr>
      <vt:lpstr>PowerPoint Presentation</vt:lpstr>
      <vt:lpstr>PowerPoint Presentation</vt:lpstr>
      <vt:lpstr>Learning Objectives</vt:lpstr>
      <vt:lpstr>PowerPoint Presentation</vt:lpstr>
      <vt:lpstr>Background</vt:lpstr>
      <vt:lpstr>General Principles of Mass Casualty Triage</vt:lpstr>
      <vt:lpstr>General Principles of Mass Casualty Triage</vt:lpstr>
      <vt:lpstr>Mass Casualty Triage Systems</vt:lpstr>
      <vt:lpstr>Mass Casualty Triage Systems</vt:lpstr>
      <vt:lpstr>SALT Triage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IMMEDIATE</vt:lpstr>
      <vt:lpstr>DELAYED</vt:lpstr>
      <vt:lpstr>MINIMAL</vt:lpstr>
      <vt:lpstr>EXPECTANT</vt:lpstr>
      <vt:lpstr>DEAD</vt:lpstr>
      <vt:lpstr>Triage Categories</vt:lpstr>
      <vt:lpstr>PowerPoint Presentation</vt:lpstr>
      <vt:lpstr>MASS CASUALTY TRIAGE Triage is both dynamic and continuous</vt:lpstr>
      <vt:lpstr>PowerPoint Presentation</vt:lpstr>
      <vt:lpstr>Casualty Transport and Evacuation</vt:lpstr>
      <vt:lpstr>Casualty Reporting, Identification, and Tracking</vt:lpstr>
      <vt:lpstr>Mass Fatality Management</vt:lpstr>
      <vt:lpstr>Professionalism and Ethics in Mass Casualty Care</vt:lpstr>
      <vt:lpstr>Lesson Summary</vt:lpstr>
      <vt:lpstr>PowerPoint Presentation</vt:lpstr>
    </vt:vector>
  </TitlesOfParts>
  <Company>American Medical Association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Dan  Fox</dc:creator>
  <cp:lastModifiedBy>Hunt, Christine  C.</cp:lastModifiedBy>
  <cp:revision>61</cp:revision>
  <dcterms:created xsi:type="dcterms:W3CDTF">2010-03-22T20:35:52Z</dcterms:created>
  <dcterms:modified xsi:type="dcterms:W3CDTF">2017-04-05T16:31:36Z</dcterms:modified>
</cp:coreProperties>
</file>