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7"/>
  </p:notesMasterIdLst>
  <p:sldIdLst>
    <p:sldId id="294" r:id="rId2"/>
    <p:sldId id="295"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96" r:id="rId30"/>
    <p:sldId id="287" r:id="rId31"/>
    <p:sldId id="297" r:id="rId32"/>
    <p:sldId id="289" r:id="rId33"/>
    <p:sldId id="298" r:id="rId34"/>
    <p:sldId id="292" r:id="rId35"/>
    <p:sldId id="293" r:id="rId36"/>
  </p:sldIdLst>
  <p:sldSz cx="9144000" cy="6858000" type="screen4x3"/>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6" autoAdjust="0"/>
    <p:restoredTop sz="76431" autoAdjust="0"/>
  </p:normalViewPr>
  <p:slideViewPr>
    <p:cSldViewPr snapToGrid="0" snapToObjects="1">
      <p:cViewPr varScale="1">
        <p:scale>
          <a:sx n="43" d="100"/>
          <a:sy n="43" d="100"/>
        </p:scale>
        <p:origin x="1579"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ECB99-BF4B-4013-9E4F-F539A8E9C10D}" type="doc">
      <dgm:prSet loTypeId="urn:microsoft.com/office/officeart/2005/8/layout/vProcess5" loCatId="process" qsTypeId="urn:microsoft.com/office/officeart/2005/8/quickstyle/simple1#1" qsCatId="simple" csTypeId="urn:microsoft.com/office/officeart/2005/8/colors/accent6_5" csCatId="accent6" phldr="1"/>
      <dgm:spPr/>
      <dgm:t>
        <a:bodyPr/>
        <a:lstStyle/>
        <a:p>
          <a:endParaRPr lang="en-US"/>
        </a:p>
      </dgm:t>
    </dgm:pt>
    <dgm:pt modelId="{C26ACD7C-E06A-4F45-96E5-4B13DD180A97}">
      <dgm:prSet phldrT="[Text]" custT="1"/>
      <dgm:spPr/>
      <dgm:t>
        <a:bodyPr/>
        <a:lstStyle/>
        <a:p>
          <a:pPr>
            <a:lnSpc>
              <a:spcPct val="114000"/>
            </a:lnSpc>
          </a:pPr>
          <a:r>
            <a:rPr lang="en-US" sz="2100" dirty="0" smtClean="0">
              <a:solidFill>
                <a:schemeClr val="tx1"/>
              </a:solidFill>
            </a:rPr>
            <a:t>Protecting self first priority in order to save lives in safe manner</a:t>
          </a:r>
          <a:endParaRPr lang="en-US" sz="2100" dirty="0">
            <a:solidFill>
              <a:schemeClr val="tx1"/>
            </a:solidFill>
          </a:endParaRPr>
        </a:p>
      </dgm:t>
    </dgm:pt>
    <dgm:pt modelId="{69AAF15C-F264-48D1-BCDE-AC7D77403C31}" type="parTrans" cxnId="{4C12B7A1-601B-464A-8A8E-5E0D9A6CB9E0}">
      <dgm:prSet/>
      <dgm:spPr/>
      <dgm:t>
        <a:bodyPr/>
        <a:lstStyle/>
        <a:p>
          <a:pPr>
            <a:lnSpc>
              <a:spcPct val="114000"/>
            </a:lnSpc>
          </a:pPr>
          <a:endParaRPr lang="en-US" sz="1900">
            <a:solidFill>
              <a:schemeClr val="tx1"/>
            </a:solidFill>
          </a:endParaRPr>
        </a:p>
      </dgm:t>
    </dgm:pt>
    <dgm:pt modelId="{D3F5AE89-5C3F-4F38-BFB7-D5F189551CFC}" type="sibTrans" cxnId="{4C12B7A1-601B-464A-8A8E-5E0D9A6CB9E0}">
      <dgm:prSet custT="1"/>
      <dgm:spPr/>
      <dgm:t>
        <a:bodyPr/>
        <a:lstStyle/>
        <a:p>
          <a:pPr>
            <a:lnSpc>
              <a:spcPct val="114000"/>
            </a:lnSpc>
          </a:pPr>
          <a:endParaRPr lang="en-US" sz="1900" dirty="0">
            <a:solidFill>
              <a:schemeClr val="tx1"/>
            </a:solidFill>
          </a:endParaRPr>
        </a:p>
      </dgm:t>
    </dgm:pt>
    <dgm:pt modelId="{DE7FA4D2-F7BF-4D2B-9BE3-1EFEE4769125}">
      <dgm:prSet phldrT="[Text]" custT="1"/>
      <dgm:spPr/>
      <dgm:t>
        <a:bodyPr/>
        <a:lstStyle/>
        <a:p>
          <a:pPr>
            <a:lnSpc>
              <a:spcPct val="114000"/>
            </a:lnSpc>
          </a:pPr>
          <a:r>
            <a:rPr lang="en-US" sz="2100" dirty="0" smtClean="0">
              <a:solidFill>
                <a:schemeClr val="tx1"/>
              </a:solidFill>
            </a:rPr>
            <a:t>Evacuation of rescuers may become necessary</a:t>
          </a:r>
          <a:endParaRPr lang="en-US" sz="2100" dirty="0">
            <a:solidFill>
              <a:schemeClr val="tx1"/>
            </a:solidFill>
          </a:endParaRPr>
        </a:p>
      </dgm:t>
    </dgm:pt>
    <dgm:pt modelId="{280B7055-3022-4A23-802E-14077E8D09F2}" type="parTrans" cxnId="{579619D6-0E79-47CA-A7C0-C89E5E3E26A0}">
      <dgm:prSet/>
      <dgm:spPr/>
      <dgm:t>
        <a:bodyPr/>
        <a:lstStyle/>
        <a:p>
          <a:pPr>
            <a:lnSpc>
              <a:spcPct val="114000"/>
            </a:lnSpc>
          </a:pPr>
          <a:endParaRPr lang="en-US" sz="1900">
            <a:solidFill>
              <a:schemeClr val="tx1"/>
            </a:solidFill>
          </a:endParaRPr>
        </a:p>
      </dgm:t>
    </dgm:pt>
    <dgm:pt modelId="{5E5F5C09-A355-4C9B-B896-7313A5CA82C1}" type="sibTrans" cxnId="{579619D6-0E79-47CA-A7C0-C89E5E3E26A0}">
      <dgm:prSet custT="1"/>
      <dgm:spPr/>
      <dgm:t>
        <a:bodyPr/>
        <a:lstStyle/>
        <a:p>
          <a:pPr>
            <a:lnSpc>
              <a:spcPct val="114000"/>
            </a:lnSpc>
          </a:pPr>
          <a:endParaRPr lang="en-US" sz="1900" dirty="0">
            <a:solidFill>
              <a:schemeClr val="tx1"/>
            </a:solidFill>
          </a:endParaRPr>
        </a:p>
      </dgm:t>
    </dgm:pt>
    <dgm:pt modelId="{20BBE465-E6BD-4709-9E6F-1216321E7062}">
      <dgm:prSet phldrT="[Text]" custT="1"/>
      <dgm:spPr/>
      <dgm:t>
        <a:bodyPr/>
        <a:lstStyle/>
        <a:p>
          <a:pPr>
            <a:lnSpc>
              <a:spcPct val="114000"/>
            </a:lnSpc>
          </a:pPr>
          <a:r>
            <a:rPr lang="en-US" sz="2100" dirty="0" smtClean="0">
              <a:solidFill>
                <a:schemeClr val="tx1"/>
              </a:solidFill>
            </a:rPr>
            <a:t>Safety and security dynamic</a:t>
          </a:r>
          <a:endParaRPr lang="en-US" sz="2100" dirty="0">
            <a:solidFill>
              <a:schemeClr val="tx1"/>
            </a:solidFill>
          </a:endParaRPr>
        </a:p>
      </dgm:t>
    </dgm:pt>
    <dgm:pt modelId="{378B56FA-56AC-4D66-B600-3B7BB42F1018}" type="parTrans" cxnId="{2E75B868-2024-487A-BDFF-8387DD601385}">
      <dgm:prSet/>
      <dgm:spPr/>
      <dgm:t>
        <a:bodyPr/>
        <a:lstStyle/>
        <a:p>
          <a:pPr>
            <a:lnSpc>
              <a:spcPct val="114000"/>
            </a:lnSpc>
          </a:pPr>
          <a:endParaRPr lang="en-US" sz="1900">
            <a:solidFill>
              <a:schemeClr val="tx1"/>
            </a:solidFill>
          </a:endParaRPr>
        </a:p>
      </dgm:t>
    </dgm:pt>
    <dgm:pt modelId="{1F958647-0F8B-4D27-89E8-1369B3E2C074}" type="sibTrans" cxnId="{2E75B868-2024-487A-BDFF-8387DD601385}">
      <dgm:prSet/>
      <dgm:spPr/>
      <dgm:t>
        <a:bodyPr/>
        <a:lstStyle/>
        <a:p>
          <a:pPr>
            <a:lnSpc>
              <a:spcPct val="114000"/>
            </a:lnSpc>
          </a:pPr>
          <a:endParaRPr lang="en-US" sz="1900">
            <a:solidFill>
              <a:schemeClr val="tx1"/>
            </a:solidFill>
          </a:endParaRPr>
        </a:p>
      </dgm:t>
    </dgm:pt>
    <dgm:pt modelId="{D215E686-FA76-4ECB-B03F-7902F9036DF7}">
      <dgm:prSet custT="1"/>
      <dgm:spPr/>
      <dgm:t>
        <a:bodyPr/>
        <a:lstStyle/>
        <a:p>
          <a:pPr>
            <a:lnSpc>
              <a:spcPct val="114000"/>
            </a:lnSpc>
          </a:pPr>
          <a:r>
            <a:rPr lang="en-US" sz="2100" dirty="0" smtClean="0">
              <a:solidFill>
                <a:schemeClr val="tx1"/>
              </a:solidFill>
            </a:rPr>
            <a:t>If rescuers are in immediate endangered -- casualty triage, treatment, and evacuation become secondary</a:t>
          </a:r>
          <a:endParaRPr lang="en-US" sz="2100" dirty="0">
            <a:solidFill>
              <a:schemeClr val="tx1"/>
            </a:solidFill>
          </a:endParaRPr>
        </a:p>
      </dgm:t>
    </dgm:pt>
    <dgm:pt modelId="{4E555527-6115-4436-88B5-991AA5AC3D6E}" type="parTrans" cxnId="{E5A8E791-B207-43FE-84C5-631E50BC466B}">
      <dgm:prSet/>
      <dgm:spPr/>
      <dgm:t>
        <a:bodyPr/>
        <a:lstStyle/>
        <a:p>
          <a:pPr>
            <a:lnSpc>
              <a:spcPct val="114000"/>
            </a:lnSpc>
          </a:pPr>
          <a:endParaRPr lang="en-US" sz="1900">
            <a:solidFill>
              <a:schemeClr val="tx1"/>
            </a:solidFill>
          </a:endParaRPr>
        </a:p>
      </dgm:t>
    </dgm:pt>
    <dgm:pt modelId="{D1C5D181-9139-4E2A-B492-E67C7861FA46}" type="sibTrans" cxnId="{E5A8E791-B207-43FE-84C5-631E50BC466B}">
      <dgm:prSet custT="1"/>
      <dgm:spPr/>
      <dgm:t>
        <a:bodyPr/>
        <a:lstStyle/>
        <a:p>
          <a:pPr>
            <a:lnSpc>
              <a:spcPct val="114000"/>
            </a:lnSpc>
          </a:pPr>
          <a:endParaRPr lang="en-US" sz="1900" dirty="0">
            <a:solidFill>
              <a:schemeClr val="tx1"/>
            </a:solidFill>
          </a:endParaRPr>
        </a:p>
      </dgm:t>
    </dgm:pt>
    <dgm:pt modelId="{F27E97B3-E8EC-4B56-BDBD-FF406A6B02E3}" type="pres">
      <dgm:prSet presAssocID="{653ECB99-BF4B-4013-9E4F-F539A8E9C10D}" presName="outerComposite" presStyleCnt="0">
        <dgm:presLayoutVars>
          <dgm:chMax val="5"/>
          <dgm:dir/>
          <dgm:resizeHandles val="exact"/>
        </dgm:presLayoutVars>
      </dgm:prSet>
      <dgm:spPr/>
      <dgm:t>
        <a:bodyPr/>
        <a:lstStyle/>
        <a:p>
          <a:endParaRPr lang="en-US"/>
        </a:p>
      </dgm:t>
    </dgm:pt>
    <dgm:pt modelId="{8B3F66F2-3853-4CA7-86DF-B1CD73C5A1CA}" type="pres">
      <dgm:prSet presAssocID="{653ECB99-BF4B-4013-9E4F-F539A8E9C10D}" presName="dummyMaxCanvas" presStyleCnt="0">
        <dgm:presLayoutVars/>
      </dgm:prSet>
      <dgm:spPr/>
    </dgm:pt>
    <dgm:pt modelId="{E732A555-7901-45FD-A94B-30A81D6335FF}" type="pres">
      <dgm:prSet presAssocID="{653ECB99-BF4B-4013-9E4F-F539A8E9C10D}" presName="FourNodes_1" presStyleLbl="node1" presStyleIdx="0" presStyleCnt="4">
        <dgm:presLayoutVars>
          <dgm:bulletEnabled val="1"/>
        </dgm:presLayoutVars>
      </dgm:prSet>
      <dgm:spPr>
        <a:prstGeom prst="rect">
          <a:avLst/>
        </a:prstGeom>
      </dgm:spPr>
      <dgm:t>
        <a:bodyPr/>
        <a:lstStyle/>
        <a:p>
          <a:endParaRPr lang="en-US"/>
        </a:p>
      </dgm:t>
    </dgm:pt>
    <dgm:pt modelId="{E6ED8F57-78E1-4814-8C00-D936619CB4A6}" type="pres">
      <dgm:prSet presAssocID="{653ECB99-BF4B-4013-9E4F-F539A8E9C10D}" presName="FourNodes_2" presStyleLbl="node1" presStyleIdx="1" presStyleCnt="4" custScaleX="111178">
        <dgm:presLayoutVars>
          <dgm:bulletEnabled val="1"/>
        </dgm:presLayoutVars>
      </dgm:prSet>
      <dgm:spPr>
        <a:prstGeom prst="rect">
          <a:avLst/>
        </a:prstGeom>
      </dgm:spPr>
      <dgm:t>
        <a:bodyPr/>
        <a:lstStyle/>
        <a:p>
          <a:endParaRPr lang="en-US"/>
        </a:p>
      </dgm:t>
    </dgm:pt>
    <dgm:pt modelId="{4EC02D6F-CD9A-461A-9BFF-480F1DE8A406}" type="pres">
      <dgm:prSet presAssocID="{653ECB99-BF4B-4013-9E4F-F539A8E9C10D}" presName="FourNodes_3" presStyleLbl="node1" presStyleIdx="2" presStyleCnt="4">
        <dgm:presLayoutVars>
          <dgm:bulletEnabled val="1"/>
        </dgm:presLayoutVars>
      </dgm:prSet>
      <dgm:spPr>
        <a:prstGeom prst="rect">
          <a:avLst/>
        </a:prstGeom>
      </dgm:spPr>
      <dgm:t>
        <a:bodyPr/>
        <a:lstStyle/>
        <a:p>
          <a:endParaRPr lang="en-US"/>
        </a:p>
      </dgm:t>
    </dgm:pt>
    <dgm:pt modelId="{03010C26-C991-4D32-A50C-D3B53B66071B}" type="pres">
      <dgm:prSet presAssocID="{653ECB99-BF4B-4013-9E4F-F539A8E9C10D}" presName="FourNodes_4" presStyleLbl="node1" presStyleIdx="3" presStyleCnt="4">
        <dgm:presLayoutVars>
          <dgm:bulletEnabled val="1"/>
        </dgm:presLayoutVars>
      </dgm:prSet>
      <dgm:spPr>
        <a:prstGeom prst="rect">
          <a:avLst/>
        </a:prstGeom>
      </dgm:spPr>
      <dgm:t>
        <a:bodyPr/>
        <a:lstStyle/>
        <a:p>
          <a:endParaRPr lang="en-US"/>
        </a:p>
      </dgm:t>
    </dgm:pt>
    <dgm:pt modelId="{7E613E81-370F-45F1-AE55-A5A706D11410}" type="pres">
      <dgm:prSet presAssocID="{653ECB99-BF4B-4013-9E4F-F539A8E9C10D}" presName="FourConn_1-2" presStyleLbl="fgAccFollowNode1" presStyleIdx="0" presStyleCnt="3">
        <dgm:presLayoutVars>
          <dgm:bulletEnabled val="1"/>
        </dgm:presLayoutVars>
      </dgm:prSet>
      <dgm:spPr/>
      <dgm:t>
        <a:bodyPr/>
        <a:lstStyle/>
        <a:p>
          <a:endParaRPr lang="en-US"/>
        </a:p>
      </dgm:t>
    </dgm:pt>
    <dgm:pt modelId="{E091BED0-FCAF-4D21-BCF7-F25B7E3AB69B}" type="pres">
      <dgm:prSet presAssocID="{653ECB99-BF4B-4013-9E4F-F539A8E9C10D}" presName="FourConn_2-3" presStyleLbl="fgAccFollowNode1" presStyleIdx="1" presStyleCnt="3">
        <dgm:presLayoutVars>
          <dgm:bulletEnabled val="1"/>
        </dgm:presLayoutVars>
      </dgm:prSet>
      <dgm:spPr/>
      <dgm:t>
        <a:bodyPr/>
        <a:lstStyle/>
        <a:p>
          <a:endParaRPr lang="en-US"/>
        </a:p>
      </dgm:t>
    </dgm:pt>
    <dgm:pt modelId="{1E7FDA72-AE2B-4CA1-B1C0-43559EFD386F}" type="pres">
      <dgm:prSet presAssocID="{653ECB99-BF4B-4013-9E4F-F539A8E9C10D}" presName="FourConn_3-4" presStyleLbl="fgAccFollowNode1" presStyleIdx="2" presStyleCnt="3">
        <dgm:presLayoutVars>
          <dgm:bulletEnabled val="1"/>
        </dgm:presLayoutVars>
      </dgm:prSet>
      <dgm:spPr/>
      <dgm:t>
        <a:bodyPr/>
        <a:lstStyle/>
        <a:p>
          <a:endParaRPr lang="en-US"/>
        </a:p>
      </dgm:t>
    </dgm:pt>
    <dgm:pt modelId="{FB4C2807-3021-4127-8AFC-FCE5CC2D513F}" type="pres">
      <dgm:prSet presAssocID="{653ECB99-BF4B-4013-9E4F-F539A8E9C10D}" presName="FourNodes_1_text" presStyleLbl="node1" presStyleIdx="3" presStyleCnt="4">
        <dgm:presLayoutVars>
          <dgm:bulletEnabled val="1"/>
        </dgm:presLayoutVars>
      </dgm:prSet>
      <dgm:spPr>
        <a:prstGeom prst="rect">
          <a:avLst/>
        </a:prstGeom>
      </dgm:spPr>
      <dgm:t>
        <a:bodyPr/>
        <a:lstStyle/>
        <a:p>
          <a:endParaRPr lang="en-US"/>
        </a:p>
      </dgm:t>
    </dgm:pt>
    <dgm:pt modelId="{7FA2A450-1FFC-4578-B5D5-E5DE3D709586}" type="pres">
      <dgm:prSet presAssocID="{653ECB99-BF4B-4013-9E4F-F539A8E9C10D}" presName="FourNodes_2_text" presStyleLbl="node1" presStyleIdx="3" presStyleCnt="4">
        <dgm:presLayoutVars>
          <dgm:bulletEnabled val="1"/>
        </dgm:presLayoutVars>
      </dgm:prSet>
      <dgm:spPr/>
      <dgm:t>
        <a:bodyPr/>
        <a:lstStyle/>
        <a:p>
          <a:endParaRPr lang="en-US"/>
        </a:p>
      </dgm:t>
    </dgm:pt>
    <dgm:pt modelId="{7290CBF4-1314-4D2A-88FF-7BDC1DF2279E}" type="pres">
      <dgm:prSet presAssocID="{653ECB99-BF4B-4013-9E4F-F539A8E9C10D}" presName="FourNodes_3_text" presStyleLbl="node1" presStyleIdx="3" presStyleCnt="4">
        <dgm:presLayoutVars>
          <dgm:bulletEnabled val="1"/>
        </dgm:presLayoutVars>
      </dgm:prSet>
      <dgm:spPr/>
      <dgm:t>
        <a:bodyPr/>
        <a:lstStyle/>
        <a:p>
          <a:endParaRPr lang="en-US"/>
        </a:p>
      </dgm:t>
    </dgm:pt>
    <dgm:pt modelId="{CD000683-F244-45F4-9D44-9435421724DB}" type="pres">
      <dgm:prSet presAssocID="{653ECB99-BF4B-4013-9E4F-F539A8E9C10D}" presName="FourNodes_4_text" presStyleLbl="node1" presStyleIdx="3" presStyleCnt="4">
        <dgm:presLayoutVars>
          <dgm:bulletEnabled val="1"/>
        </dgm:presLayoutVars>
      </dgm:prSet>
      <dgm:spPr/>
      <dgm:t>
        <a:bodyPr/>
        <a:lstStyle/>
        <a:p>
          <a:endParaRPr lang="en-US"/>
        </a:p>
      </dgm:t>
    </dgm:pt>
  </dgm:ptLst>
  <dgm:cxnLst>
    <dgm:cxn modelId="{77CEF3BC-8A36-4F1B-9F7E-C8D57DE9AAA8}" type="presOf" srcId="{C26ACD7C-E06A-4F45-96E5-4B13DD180A97}" destId="{FB4C2807-3021-4127-8AFC-FCE5CC2D513F}" srcOrd="1" destOrd="0" presId="urn:microsoft.com/office/officeart/2005/8/layout/vProcess5"/>
    <dgm:cxn modelId="{5B82A316-C6E4-4E28-BDC6-3241FD9E1103}" type="presOf" srcId="{20BBE465-E6BD-4709-9E6F-1216321E7062}" destId="{CD000683-F244-45F4-9D44-9435421724DB}" srcOrd="1" destOrd="0" presId="urn:microsoft.com/office/officeart/2005/8/layout/vProcess5"/>
    <dgm:cxn modelId="{2E75B868-2024-487A-BDFF-8387DD601385}" srcId="{653ECB99-BF4B-4013-9E4F-F539A8E9C10D}" destId="{20BBE465-E6BD-4709-9E6F-1216321E7062}" srcOrd="3" destOrd="0" parTransId="{378B56FA-56AC-4D66-B600-3B7BB42F1018}" sibTransId="{1F958647-0F8B-4D27-89E8-1369B3E2C074}"/>
    <dgm:cxn modelId="{C497BAE4-7B4C-4EB1-810A-484966F585D1}" type="presOf" srcId="{D215E686-FA76-4ECB-B03F-7902F9036DF7}" destId="{7FA2A450-1FFC-4578-B5D5-E5DE3D709586}" srcOrd="1" destOrd="0" presId="urn:microsoft.com/office/officeart/2005/8/layout/vProcess5"/>
    <dgm:cxn modelId="{5B78EA86-9153-47B1-833B-897E7DA248DC}" type="presOf" srcId="{653ECB99-BF4B-4013-9E4F-F539A8E9C10D}" destId="{F27E97B3-E8EC-4B56-BDBD-FF406A6B02E3}" srcOrd="0" destOrd="0" presId="urn:microsoft.com/office/officeart/2005/8/layout/vProcess5"/>
    <dgm:cxn modelId="{579619D6-0E79-47CA-A7C0-C89E5E3E26A0}" srcId="{653ECB99-BF4B-4013-9E4F-F539A8E9C10D}" destId="{DE7FA4D2-F7BF-4D2B-9BE3-1EFEE4769125}" srcOrd="2" destOrd="0" parTransId="{280B7055-3022-4A23-802E-14077E8D09F2}" sibTransId="{5E5F5C09-A355-4C9B-B896-7313A5CA82C1}"/>
    <dgm:cxn modelId="{66C648EE-7589-40F7-8951-3DC679B48227}" type="presOf" srcId="{20BBE465-E6BD-4709-9E6F-1216321E7062}" destId="{03010C26-C991-4D32-A50C-D3B53B66071B}" srcOrd="0" destOrd="0" presId="urn:microsoft.com/office/officeart/2005/8/layout/vProcess5"/>
    <dgm:cxn modelId="{7CF80423-F451-40DC-BAF3-180BCF7127E6}" type="presOf" srcId="{D3F5AE89-5C3F-4F38-BFB7-D5F189551CFC}" destId="{7E613E81-370F-45F1-AE55-A5A706D11410}" srcOrd="0" destOrd="0" presId="urn:microsoft.com/office/officeart/2005/8/layout/vProcess5"/>
    <dgm:cxn modelId="{015060FC-308D-4192-B216-D3B2CA9F1215}" type="presOf" srcId="{D1C5D181-9139-4E2A-B492-E67C7861FA46}" destId="{E091BED0-FCAF-4D21-BCF7-F25B7E3AB69B}" srcOrd="0" destOrd="0" presId="urn:microsoft.com/office/officeart/2005/8/layout/vProcess5"/>
    <dgm:cxn modelId="{E5A8E791-B207-43FE-84C5-631E50BC466B}" srcId="{653ECB99-BF4B-4013-9E4F-F539A8E9C10D}" destId="{D215E686-FA76-4ECB-B03F-7902F9036DF7}" srcOrd="1" destOrd="0" parTransId="{4E555527-6115-4436-88B5-991AA5AC3D6E}" sibTransId="{D1C5D181-9139-4E2A-B492-E67C7861FA46}"/>
    <dgm:cxn modelId="{74D7125A-5665-4395-96BC-AF3BD9FA1C5C}" type="presOf" srcId="{5E5F5C09-A355-4C9B-B896-7313A5CA82C1}" destId="{1E7FDA72-AE2B-4CA1-B1C0-43559EFD386F}" srcOrd="0" destOrd="0" presId="urn:microsoft.com/office/officeart/2005/8/layout/vProcess5"/>
    <dgm:cxn modelId="{0DDE56C2-CE1D-4C9A-824B-40739CFF9ED0}" type="presOf" srcId="{C26ACD7C-E06A-4F45-96E5-4B13DD180A97}" destId="{E732A555-7901-45FD-A94B-30A81D6335FF}" srcOrd="0" destOrd="0" presId="urn:microsoft.com/office/officeart/2005/8/layout/vProcess5"/>
    <dgm:cxn modelId="{095BD9DA-C9F7-4FF0-A0C9-FC514AFF416A}" type="presOf" srcId="{DE7FA4D2-F7BF-4D2B-9BE3-1EFEE4769125}" destId="{4EC02D6F-CD9A-461A-9BFF-480F1DE8A406}" srcOrd="0" destOrd="0" presId="urn:microsoft.com/office/officeart/2005/8/layout/vProcess5"/>
    <dgm:cxn modelId="{4C12B7A1-601B-464A-8A8E-5E0D9A6CB9E0}" srcId="{653ECB99-BF4B-4013-9E4F-F539A8E9C10D}" destId="{C26ACD7C-E06A-4F45-96E5-4B13DD180A97}" srcOrd="0" destOrd="0" parTransId="{69AAF15C-F264-48D1-BCDE-AC7D77403C31}" sibTransId="{D3F5AE89-5C3F-4F38-BFB7-D5F189551CFC}"/>
    <dgm:cxn modelId="{611707AE-E98F-4830-977C-90E560AB5089}" type="presOf" srcId="{DE7FA4D2-F7BF-4D2B-9BE3-1EFEE4769125}" destId="{7290CBF4-1314-4D2A-88FF-7BDC1DF2279E}" srcOrd="1" destOrd="0" presId="urn:microsoft.com/office/officeart/2005/8/layout/vProcess5"/>
    <dgm:cxn modelId="{4013E0EC-A47C-4FD8-B47A-9293809ACB83}" type="presOf" srcId="{D215E686-FA76-4ECB-B03F-7902F9036DF7}" destId="{E6ED8F57-78E1-4814-8C00-D936619CB4A6}" srcOrd="0" destOrd="0" presId="urn:microsoft.com/office/officeart/2005/8/layout/vProcess5"/>
    <dgm:cxn modelId="{89CBBFCC-B156-44CD-AF3A-00AF08F4CF14}" type="presParOf" srcId="{F27E97B3-E8EC-4B56-BDBD-FF406A6B02E3}" destId="{8B3F66F2-3853-4CA7-86DF-B1CD73C5A1CA}" srcOrd="0" destOrd="0" presId="urn:microsoft.com/office/officeart/2005/8/layout/vProcess5"/>
    <dgm:cxn modelId="{2493E237-2DF9-4332-9C56-484322787AFD}" type="presParOf" srcId="{F27E97B3-E8EC-4B56-BDBD-FF406A6B02E3}" destId="{E732A555-7901-45FD-A94B-30A81D6335FF}" srcOrd="1" destOrd="0" presId="urn:microsoft.com/office/officeart/2005/8/layout/vProcess5"/>
    <dgm:cxn modelId="{1D900E00-61BF-4B4F-82C1-807194C51134}" type="presParOf" srcId="{F27E97B3-E8EC-4B56-BDBD-FF406A6B02E3}" destId="{E6ED8F57-78E1-4814-8C00-D936619CB4A6}" srcOrd="2" destOrd="0" presId="urn:microsoft.com/office/officeart/2005/8/layout/vProcess5"/>
    <dgm:cxn modelId="{385BA6F0-DFE0-4273-99AA-18DE291F5D31}" type="presParOf" srcId="{F27E97B3-E8EC-4B56-BDBD-FF406A6B02E3}" destId="{4EC02D6F-CD9A-461A-9BFF-480F1DE8A406}" srcOrd="3" destOrd="0" presId="urn:microsoft.com/office/officeart/2005/8/layout/vProcess5"/>
    <dgm:cxn modelId="{7D530E09-CACA-42E5-8B1F-C085DB096060}" type="presParOf" srcId="{F27E97B3-E8EC-4B56-BDBD-FF406A6B02E3}" destId="{03010C26-C991-4D32-A50C-D3B53B66071B}" srcOrd="4" destOrd="0" presId="urn:microsoft.com/office/officeart/2005/8/layout/vProcess5"/>
    <dgm:cxn modelId="{B9518EAD-7F0F-45D0-960F-23C2AB2C8402}" type="presParOf" srcId="{F27E97B3-E8EC-4B56-BDBD-FF406A6B02E3}" destId="{7E613E81-370F-45F1-AE55-A5A706D11410}" srcOrd="5" destOrd="0" presId="urn:microsoft.com/office/officeart/2005/8/layout/vProcess5"/>
    <dgm:cxn modelId="{E36B706A-19CE-4637-85CB-838B6EF2D977}" type="presParOf" srcId="{F27E97B3-E8EC-4B56-BDBD-FF406A6B02E3}" destId="{E091BED0-FCAF-4D21-BCF7-F25B7E3AB69B}" srcOrd="6" destOrd="0" presId="urn:microsoft.com/office/officeart/2005/8/layout/vProcess5"/>
    <dgm:cxn modelId="{8E1C0698-820D-45BC-9E60-ABEC28EF182B}" type="presParOf" srcId="{F27E97B3-E8EC-4B56-BDBD-FF406A6B02E3}" destId="{1E7FDA72-AE2B-4CA1-B1C0-43559EFD386F}" srcOrd="7" destOrd="0" presId="urn:microsoft.com/office/officeart/2005/8/layout/vProcess5"/>
    <dgm:cxn modelId="{B6E13FB3-7130-41A4-8E0B-A3DD0A840709}" type="presParOf" srcId="{F27E97B3-E8EC-4B56-BDBD-FF406A6B02E3}" destId="{FB4C2807-3021-4127-8AFC-FCE5CC2D513F}" srcOrd="8" destOrd="0" presId="urn:microsoft.com/office/officeart/2005/8/layout/vProcess5"/>
    <dgm:cxn modelId="{0F94A020-5660-4638-A0C3-35F6914028C5}" type="presParOf" srcId="{F27E97B3-E8EC-4B56-BDBD-FF406A6B02E3}" destId="{7FA2A450-1FFC-4578-B5D5-E5DE3D709586}" srcOrd="9" destOrd="0" presId="urn:microsoft.com/office/officeart/2005/8/layout/vProcess5"/>
    <dgm:cxn modelId="{6D6E6E02-6FD4-4C44-A8F6-947622FD88D7}" type="presParOf" srcId="{F27E97B3-E8EC-4B56-BDBD-FF406A6B02E3}" destId="{7290CBF4-1314-4D2A-88FF-7BDC1DF2279E}" srcOrd="10" destOrd="0" presId="urn:microsoft.com/office/officeart/2005/8/layout/vProcess5"/>
    <dgm:cxn modelId="{65ABBB09-142C-4AFE-B5CE-AC283080DA48}" type="presParOf" srcId="{F27E97B3-E8EC-4B56-BDBD-FF406A6B02E3}" destId="{CD000683-F244-45F4-9D44-9435421724D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996036-4FCB-45E7-897C-4080A429D50D}" type="doc">
      <dgm:prSet loTypeId="urn:microsoft.com/office/officeart/2005/8/layout/vList6" loCatId="process" qsTypeId="urn:microsoft.com/office/officeart/2005/8/quickstyle/simple2" qsCatId="simple" csTypeId="urn:microsoft.com/office/officeart/2005/8/colors/accent6_2" csCatId="accent6" phldr="1"/>
      <dgm:spPr/>
      <dgm:t>
        <a:bodyPr/>
        <a:lstStyle/>
        <a:p>
          <a:endParaRPr lang="en-US"/>
        </a:p>
      </dgm:t>
    </dgm:pt>
    <dgm:pt modelId="{B87F343C-A513-463D-AD27-6F546BEA7063}">
      <dgm:prSet phldrT="[Text]" custT="1"/>
      <dgm:spPr>
        <a:solidFill>
          <a:srgbClr val="FF0000"/>
        </a:solidFill>
      </dgm:spPr>
      <dgm:t>
        <a:bodyPr/>
        <a:lstStyle/>
        <a:p>
          <a:pPr>
            <a:lnSpc>
              <a:spcPct val="100000"/>
            </a:lnSpc>
          </a:pPr>
          <a:r>
            <a:rPr lang="en-US" sz="2800" b="1" dirty="0" smtClean="0"/>
            <a:t>Hot</a:t>
          </a:r>
        </a:p>
        <a:p>
          <a:pPr>
            <a:lnSpc>
              <a:spcPct val="100000"/>
            </a:lnSpc>
          </a:pPr>
          <a:r>
            <a:rPr lang="en-US" sz="2000" b="1" dirty="0" smtClean="0"/>
            <a:t>(EXCLUSION Zone)</a:t>
          </a:r>
          <a:endParaRPr lang="en-US" sz="2000" b="1" dirty="0"/>
        </a:p>
      </dgm:t>
    </dgm:pt>
    <dgm:pt modelId="{AF77AF24-11B3-4692-B69C-17B2B9BCC91B}" type="parTrans" cxnId="{DED7DEE3-EFC2-4B02-9C86-477891E18040}">
      <dgm:prSet/>
      <dgm:spPr/>
      <dgm:t>
        <a:bodyPr/>
        <a:lstStyle/>
        <a:p>
          <a:endParaRPr lang="en-US" sz="2100"/>
        </a:p>
      </dgm:t>
    </dgm:pt>
    <dgm:pt modelId="{57238835-9EC8-4509-AB29-B517832D35FA}" type="sibTrans" cxnId="{DED7DEE3-EFC2-4B02-9C86-477891E18040}">
      <dgm:prSet/>
      <dgm:spPr/>
      <dgm:t>
        <a:bodyPr/>
        <a:lstStyle/>
        <a:p>
          <a:endParaRPr lang="en-US" sz="2100"/>
        </a:p>
      </dgm:t>
    </dgm:pt>
    <dgm:pt modelId="{6E8187FC-7625-4BB6-835B-8B7DDA372D27}">
      <dgm:prSet phldrT="[Text]" custT="1"/>
      <dgm:spPr/>
      <dgm:t>
        <a:bodyPr anchor="ctr" anchorCtr="0"/>
        <a:lstStyle/>
        <a:p>
          <a:pPr marL="393700" indent="-282575"/>
          <a:r>
            <a:rPr lang="en-US" sz="1900" dirty="0" smtClean="0"/>
            <a:t>Site of release, most contaminated, needs HAZMAT</a:t>
          </a:r>
          <a:endParaRPr lang="en-US" sz="1900" dirty="0"/>
        </a:p>
      </dgm:t>
    </dgm:pt>
    <dgm:pt modelId="{C479E704-3F63-495C-A3A3-9806BE558D7D}" type="parTrans" cxnId="{7AF756C6-C326-49C0-AFAA-0C1D20A4E183}">
      <dgm:prSet/>
      <dgm:spPr/>
      <dgm:t>
        <a:bodyPr/>
        <a:lstStyle/>
        <a:p>
          <a:endParaRPr lang="en-US" sz="2100"/>
        </a:p>
      </dgm:t>
    </dgm:pt>
    <dgm:pt modelId="{3E2FE4FA-85AB-4C5A-93CE-BA11A9F201D7}" type="sibTrans" cxnId="{7AF756C6-C326-49C0-AFAA-0C1D20A4E183}">
      <dgm:prSet/>
      <dgm:spPr/>
      <dgm:t>
        <a:bodyPr/>
        <a:lstStyle/>
        <a:p>
          <a:endParaRPr lang="en-US" sz="2100"/>
        </a:p>
      </dgm:t>
    </dgm:pt>
    <dgm:pt modelId="{778F9F0F-84CE-4D7D-86B5-59197A399BC5}">
      <dgm:prSet phldrT="[Text]" custT="1"/>
      <dgm:spPr>
        <a:solidFill>
          <a:srgbClr val="FFFF00"/>
        </a:solidFill>
      </dgm:spPr>
      <dgm:t>
        <a:bodyPr/>
        <a:lstStyle/>
        <a:p>
          <a:r>
            <a:rPr lang="en-US" sz="2800" b="1" dirty="0" smtClean="0">
              <a:solidFill>
                <a:schemeClr val="tx1"/>
              </a:solidFill>
            </a:rPr>
            <a:t>Warm</a:t>
          </a:r>
        </a:p>
        <a:p>
          <a:r>
            <a:rPr lang="en-US" sz="2000" b="1" dirty="0" smtClean="0">
              <a:solidFill>
                <a:schemeClr val="tx1"/>
              </a:solidFill>
            </a:rPr>
            <a:t>(Contamination Reduction Zone)</a:t>
          </a:r>
          <a:endParaRPr lang="en-US" sz="2000" b="1" dirty="0">
            <a:solidFill>
              <a:schemeClr val="tx1"/>
            </a:solidFill>
          </a:endParaRPr>
        </a:p>
      </dgm:t>
    </dgm:pt>
    <dgm:pt modelId="{486F7EC0-555D-4DE6-B27E-0A65B97A56AE}" type="parTrans" cxnId="{87612106-8BAB-4EB1-B3CA-38E1CC68E2D2}">
      <dgm:prSet/>
      <dgm:spPr/>
      <dgm:t>
        <a:bodyPr/>
        <a:lstStyle/>
        <a:p>
          <a:endParaRPr lang="en-US" sz="2100"/>
        </a:p>
      </dgm:t>
    </dgm:pt>
    <dgm:pt modelId="{F68EC929-CFF0-4D67-BF41-9A607293A631}" type="sibTrans" cxnId="{87612106-8BAB-4EB1-B3CA-38E1CC68E2D2}">
      <dgm:prSet/>
      <dgm:spPr/>
      <dgm:t>
        <a:bodyPr/>
        <a:lstStyle/>
        <a:p>
          <a:endParaRPr lang="en-US" sz="2100"/>
        </a:p>
      </dgm:t>
    </dgm:pt>
    <dgm:pt modelId="{A2DA7A49-FE8F-4A53-A47D-B2A21287DDEE}">
      <dgm:prSet phldrT="[Text]" custT="1"/>
      <dgm:spPr/>
      <dgm:t>
        <a:bodyPr anchor="ctr" anchorCtr="0"/>
        <a:lstStyle/>
        <a:p>
          <a:pPr marL="346075" indent="-234950"/>
          <a:r>
            <a:rPr lang="en-US" sz="1900" dirty="0" smtClean="0"/>
            <a:t>Location where workers enter and leave, decontamination occurs here</a:t>
          </a:r>
          <a:endParaRPr lang="en-US" sz="1900" dirty="0"/>
        </a:p>
      </dgm:t>
    </dgm:pt>
    <dgm:pt modelId="{94956DBA-7D1A-4615-9A18-B432CA848A03}" type="parTrans" cxnId="{4AF4FF4F-6062-4493-8B0B-D3564917D3FA}">
      <dgm:prSet/>
      <dgm:spPr/>
      <dgm:t>
        <a:bodyPr/>
        <a:lstStyle/>
        <a:p>
          <a:endParaRPr lang="en-US" sz="2100"/>
        </a:p>
      </dgm:t>
    </dgm:pt>
    <dgm:pt modelId="{AA4D8F78-0204-4FF7-85F9-0C4B2B653F96}" type="sibTrans" cxnId="{4AF4FF4F-6062-4493-8B0B-D3564917D3FA}">
      <dgm:prSet/>
      <dgm:spPr/>
      <dgm:t>
        <a:bodyPr/>
        <a:lstStyle/>
        <a:p>
          <a:endParaRPr lang="en-US" sz="2100"/>
        </a:p>
      </dgm:t>
    </dgm:pt>
    <dgm:pt modelId="{017CC5D5-FEF6-4C61-8965-D211008DAF73}">
      <dgm:prSet custT="1"/>
      <dgm:spPr>
        <a:solidFill>
          <a:srgbClr val="00B050"/>
        </a:solidFill>
      </dgm:spPr>
      <dgm:t>
        <a:bodyPr/>
        <a:lstStyle/>
        <a:p>
          <a:endParaRPr lang="en-US" sz="2800" b="1" dirty="0" smtClean="0"/>
        </a:p>
        <a:p>
          <a:r>
            <a:rPr lang="en-US" sz="2800" b="1" dirty="0" smtClean="0"/>
            <a:t>Cold</a:t>
          </a:r>
        </a:p>
        <a:p>
          <a:r>
            <a:rPr lang="en-US" sz="2000" b="1" dirty="0" smtClean="0"/>
            <a:t>(Support Zone)</a:t>
          </a:r>
        </a:p>
        <a:p>
          <a:endParaRPr lang="en-US" sz="2800" b="1" dirty="0"/>
        </a:p>
      </dgm:t>
    </dgm:pt>
    <dgm:pt modelId="{8EFCB747-BF0B-4158-809F-C2CA05AB376D}" type="parTrans" cxnId="{490D8F70-17CE-47ED-9FE0-5F81A843C45D}">
      <dgm:prSet/>
      <dgm:spPr/>
      <dgm:t>
        <a:bodyPr/>
        <a:lstStyle/>
        <a:p>
          <a:endParaRPr lang="en-US" sz="2100"/>
        </a:p>
      </dgm:t>
    </dgm:pt>
    <dgm:pt modelId="{C66AA2A1-E34C-48DD-9109-68F33F414509}" type="sibTrans" cxnId="{490D8F70-17CE-47ED-9FE0-5F81A843C45D}">
      <dgm:prSet/>
      <dgm:spPr/>
      <dgm:t>
        <a:bodyPr/>
        <a:lstStyle/>
        <a:p>
          <a:endParaRPr lang="en-US" sz="2100"/>
        </a:p>
      </dgm:t>
    </dgm:pt>
    <dgm:pt modelId="{B01B8716-7721-4045-8F69-C757BC2BFACC}">
      <dgm:prSet custT="1"/>
      <dgm:spPr/>
      <dgm:t>
        <a:bodyPr anchor="ctr" anchorCtr="0"/>
        <a:lstStyle/>
        <a:p>
          <a:pPr marL="346075" indent="-234950"/>
          <a:r>
            <a:rPr lang="en-US" sz="1900" dirty="0" smtClean="0"/>
            <a:t>Area contamination-free: casualty collection, triage, treatment, transport</a:t>
          </a:r>
          <a:endParaRPr lang="en-US" sz="1900" dirty="0"/>
        </a:p>
      </dgm:t>
    </dgm:pt>
    <dgm:pt modelId="{DEED23D0-FAAD-4428-90FF-B4843781A624}" type="parTrans" cxnId="{F26BDCDC-8B22-43D3-BE6F-F07CE5204362}">
      <dgm:prSet/>
      <dgm:spPr/>
      <dgm:t>
        <a:bodyPr/>
        <a:lstStyle/>
        <a:p>
          <a:endParaRPr lang="en-US" sz="2100"/>
        </a:p>
      </dgm:t>
    </dgm:pt>
    <dgm:pt modelId="{4858A99B-46EC-45E7-B94F-9B0D7F8246AD}" type="sibTrans" cxnId="{F26BDCDC-8B22-43D3-BE6F-F07CE5204362}">
      <dgm:prSet/>
      <dgm:spPr/>
      <dgm:t>
        <a:bodyPr/>
        <a:lstStyle/>
        <a:p>
          <a:endParaRPr lang="en-US" sz="2100"/>
        </a:p>
      </dgm:t>
    </dgm:pt>
    <dgm:pt modelId="{D29BA94D-C222-4B1A-ADC0-568A59BB58FF}" type="pres">
      <dgm:prSet presAssocID="{2C996036-4FCB-45E7-897C-4080A429D50D}" presName="Name0" presStyleCnt="0">
        <dgm:presLayoutVars>
          <dgm:dir/>
          <dgm:animLvl val="lvl"/>
          <dgm:resizeHandles/>
        </dgm:presLayoutVars>
      </dgm:prSet>
      <dgm:spPr/>
      <dgm:t>
        <a:bodyPr/>
        <a:lstStyle/>
        <a:p>
          <a:endParaRPr lang="en-US"/>
        </a:p>
      </dgm:t>
    </dgm:pt>
    <dgm:pt modelId="{F416FC17-0843-4C07-B8A1-AEE0BC4C7AFE}" type="pres">
      <dgm:prSet presAssocID="{B87F343C-A513-463D-AD27-6F546BEA7063}" presName="linNode" presStyleCnt="0"/>
      <dgm:spPr/>
    </dgm:pt>
    <dgm:pt modelId="{9719A26B-E390-4161-B5FF-C2A472621A5D}" type="pres">
      <dgm:prSet presAssocID="{B87F343C-A513-463D-AD27-6F546BEA7063}" presName="parentShp" presStyleLbl="node1" presStyleIdx="0" presStyleCnt="3" custScaleX="71296">
        <dgm:presLayoutVars>
          <dgm:bulletEnabled val="1"/>
        </dgm:presLayoutVars>
      </dgm:prSet>
      <dgm:spPr>
        <a:prstGeom prst="rect">
          <a:avLst/>
        </a:prstGeom>
      </dgm:spPr>
      <dgm:t>
        <a:bodyPr/>
        <a:lstStyle/>
        <a:p>
          <a:endParaRPr lang="en-US"/>
        </a:p>
      </dgm:t>
    </dgm:pt>
    <dgm:pt modelId="{688FA250-D0C7-48A4-B6AC-11BA5B705A30}" type="pres">
      <dgm:prSet presAssocID="{B87F343C-A513-463D-AD27-6F546BEA7063}" presName="childShp" presStyleLbl="bgAccFollowNode1" presStyleIdx="0" presStyleCnt="3">
        <dgm:presLayoutVars>
          <dgm:bulletEnabled val="1"/>
        </dgm:presLayoutVars>
      </dgm:prSet>
      <dgm:spPr/>
      <dgm:t>
        <a:bodyPr/>
        <a:lstStyle/>
        <a:p>
          <a:endParaRPr lang="en-US"/>
        </a:p>
      </dgm:t>
    </dgm:pt>
    <dgm:pt modelId="{0E2D0DB6-EEAF-47BC-A2A2-12149AB946C1}" type="pres">
      <dgm:prSet presAssocID="{57238835-9EC8-4509-AB29-B517832D35FA}" presName="spacing" presStyleCnt="0"/>
      <dgm:spPr/>
    </dgm:pt>
    <dgm:pt modelId="{234CDA8B-5824-4A73-8C7A-3DC0686D81AB}" type="pres">
      <dgm:prSet presAssocID="{778F9F0F-84CE-4D7D-86B5-59197A399BC5}" presName="linNode" presStyleCnt="0"/>
      <dgm:spPr/>
    </dgm:pt>
    <dgm:pt modelId="{93468B8F-3153-4098-BDF9-AA7F98F221E2}" type="pres">
      <dgm:prSet presAssocID="{778F9F0F-84CE-4D7D-86B5-59197A399BC5}" presName="parentShp" presStyleLbl="node1" presStyleIdx="1" presStyleCnt="3" custScaleX="71296">
        <dgm:presLayoutVars>
          <dgm:bulletEnabled val="1"/>
        </dgm:presLayoutVars>
      </dgm:prSet>
      <dgm:spPr>
        <a:prstGeom prst="rect">
          <a:avLst/>
        </a:prstGeom>
      </dgm:spPr>
      <dgm:t>
        <a:bodyPr/>
        <a:lstStyle/>
        <a:p>
          <a:endParaRPr lang="en-US"/>
        </a:p>
      </dgm:t>
    </dgm:pt>
    <dgm:pt modelId="{6BC268AB-5E80-4AA2-826D-F83BE8555FAA}" type="pres">
      <dgm:prSet presAssocID="{778F9F0F-84CE-4D7D-86B5-59197A399BC5}" presName="childShp" presStyleLbl="bgAccFollowNode1" presStyleIdx="1" presStyleCnt="3">
        <dgm:presLayoutVars>
          <dgm:bulletEnabled val="1"/>
        </dgm:presLayoutVars>
      </dgm:prSet>
      <dgm:spPr/>
      <dgm:t>
        <a:bodyPr/>
        <a:lstStyle/>
        <a:p>
          <a:endParaRPr lang="en-US"/>
        </a:p>
      </dgm:t>
    </dgm:pt>
    <dgm:pt modelId="{F0AA6D62-BDA4-42E2-ADE4-0398B610CD97}" type="pres">
      <dgm:prSet presAssocID="{F68EC929-CFF0-4D67-BF41-9A607293A631}" presName="spacing" presStyleCnt="0"/>
      <dgm:spPr/>
    </dgm:pt>
    <dgm:pt modelId="{23D6A89D-C3D7-4819-AB85-DB635BF5DE73}" type="pres">
      <dgm:prSet presAssocID="{017CC5D5-FEF6-4C61-8965-D211008DAF73}" presName="linNode" presStyleCnt="0"/>
      <dgm:spPr/>
    </dgm:pt>
    <dgm:pt modelId="{33AA792C-FD60-4D8E-98B4-98A14F3C6989}" type="pres">
      <dgm:prSet presAssocID="{017CC5D5-FEF6-4C61-8965-D211008DAF73}" presName="parentShp" presStyleLbl="node1" presStyleIdx="2" presStyleCnt="3" custScaleX="71296">
        <dgm:presLayoutVars>
          <dgm:bulletEnabled val="1"/>
        </dgm:presLayoutVars>
      </dgm:prSet>
      <dgm:spPr>
        <a:prstGeom prst="rect">
          <a:avLst/>
        </a:prstGeom>
      </dgm:spPr>
      <dgm:t>
        <a:bodyPr/>
        <a:lstStyle/>
        <a:p>
          <a:endParaRPr lang="en-US"/>
        </a:p>
      </dgm:t>
    </dgm:pt>
    <dgm:pt modelId="{C1CB6B37-092C-4217-AFD3-82CFEDA62E9A}" type="pres">
      <dgm:prSet presAssocID="{017CC5D5-FEF6-4C61-8965-D211008DAF73}" presName="childShp" presStyleLbl="bgAccFollowNode1" presStyleIdx="2" presStyleCnt="3">
        <dgm:presLayoutVars>
          <dgm:bulletEnabled val="1"/>
        </dgm:presLayoutVars>
      </dgm:prSet>
      <dgm:spPr/>
      <dgm:t>
        <a:bodyPr/>
        <a:lstStyle/>
        <a:p>
          <a:endParaRPr lang="en-US"/>
        </a:p>
      </dgm:t>
    </dgm:pt>
  </dgm:ptLst>
  <dgm:cxnLst>
    <dgm:cxn modelId="{7E128CB8-B5C6-4B4A-97B7-E4E36D8AC75F}" type="presOf" srcId="{2C996036-4FCB-45E7-897C-4080A429D50D}" destId="{D29BA94D-C222-4B1A-ADC0-568A59BB58FF}" srcOrd="0" destOrd="0" presId="urn:microsoft.com/office/officeart/2005/8/layout/vList6"/>
    <dgm:cxn modelId="{7A91E3D5-0C31-4545-AE11-0CA524833F4F}" type="presOf" srcId="{B01B8716-7721-4045-8F69-C757BC2BFACC}" destId="{C1CB6B37-092C-4217-AFD3-82CFEDA62E9A}" srcOrd="0" destOrd="0" presId="urn:microsoft.com/office/officeart/2005/8/layout/vList6"/>
    <dgm:cxn modelId="{1C43D1A9-B040-4058-A525-0CD06B5B37A4}" type="presOf" srcId="{A2DA7A49-FE8F-4A53-A47D-B2A21287DDEE}" destId="{6BC268AB-5E80-4AA2-826D-F83BE8555FAA}" srcOrd="0" destOrd="0" presId="urn:microsoft.com/office/officeart/2005/8/layout/vList6"/>
    <dgm:cxn modelId="{FF46E9AE-B094-404E-848D-27EC3E290EB3}" type="presOf" srcId="{6E8187FC-7625-4BB6-835B-8B7DDA372D27}" destId="{688FA250-D0C7-48A4-B6AC-11BA5B705A30}" srcOrd="0" destOrd="0" presId="urn:microsoft.com/office/officeart/2005/8/layout/vList6"/>
    <dgm:cxn modelId="{5D67310E-9952-408C-96C6-71A5EB049D21}" type="presOf" srcId="{B87F343C-A513-463D-AD27-6F546BEA7063}" destId="{9719A26B-E390-4161-B5FF-C2A472621A5D}" srcOrd="0" destOrd="0" presId="urn:microsoft.com/office/officeart/2005/8/layout/vList6"/>
    <dgm:cxn modelId="{87612106-8BAB-4EB1-B3CA-38E1CC68E2D2}" srcId="{2C996036-4FCB-45E7-897C-4080A429D50D}" destId="{778F9F0F-84CE-4D7D-86B5-59197A399BC5}" srcOrd="1" destOrd="0" parTransId="{486F7EC0-555D-4DE6-B27E-0A65B97A56AE}" sibTransId="{F68EC929-CFF0-4D67-BF41-9A607293A631}"/>
    <dgm:cxn modelId="{490D8F70-17CE-47ED-9FE0-5F81A843C45D}" srcId="{2C996036-4FCB-45E7-897C-4080A429D50D}" destId="{017CC5D5-FEF6-4C61-8965-D211008DAF73}" srcOrd="2" destOrd="0" parTransId="{8EFCB747-BF0B-4158-809F-C2CA05AB376D}" sibTransId="{C66AA2A1-E34C-48DD-9109-68F33F414509}"/>
    <dgm:cxn modelId="{DED7DEE3-EFC2-4B02-9C86-477891E18040}" srcId="{2C996036-4FCB-45E7-897C-4080A429D50D}" destId="{B87F343C-A513-463D-AD27-6F546BEA7063}" srcOrd="0" destOrd="0" parTransId="{AF77AF24-11B3-4692-B69C-17B2B9BCC91B}" sibTransId="{57238835-9EC8-4509-AB29-B517832D35FA}"/>
    <dgm:cxn modelId="{C85C19F2-6045-4F34-9BED-EE63EC337A5B}" type="presOf" srcId="{778F9F0F-84CE-4D7D-86B5-59197A399BC5}" destId="{93468B8F-3153-4098-BDF9-AA7F98F221E2}" srcOrd="0" destOrd="0" presId="urn:microsoft.com/office/officeart/2005/8/layout/vList6"/>
    <dgm:cxn modelId="{F26BDCDC-8B22-43D3-BE6F-F07CE5204362}" srcId="{017CC5D5-FEF6-4C61-8965-D211008DAF73}" destId="{B01B8716-7721-4045-8F69-C757BC2BFACC}" srcOrd="0" destOrd="0" parTransId="{DEED23D0-FAAD-4428-90FF-B4843781A624}" sibTransId="{4858A99B-46EC-45E7-B94F-9B0D7F8246AD}"/>
    <dgm:cxn modelId="{7AF756C6-C326-49C0-AFAA-0C1D20A4E183}" srcId="{B87F343C-A513-463D-AD27-6F546BEA7063}" destId="{6E8187FC-7625-4BB6-835B-8B7DDA372D27}" srcOrd="0" destOrd="0" parTransId="{C479E704-3F63-495C-A3A3-9806BE558D7D}" sibTransId="{3E2FE4FA-85AB-4C5A-93CE-BA11A9F201D7}"/>
    <dgm:cxn modelId="{4AF4FF4F-6062-4493-8B0B-D3564917D3FA}" srcId="{778F9F0F-84CE-4D7D-86B5-59197A399BC5}" destId="{A2DA7A49-FE8F-4A53-A47D-B2A21287DDEE}" srcOrd="0" destOrd="0" parTransId="{94956DBA-7D1A-4615-9A18-B432CA848A03}" sibTransId="{AA4D8F78-0204-4FF7-85F9-0C4B2B653F96}"/>
    <dgm:cxn modelId="{2F1045EA-DFFE-4AD1-9768-E6CA7E46BF5E}" type="presOf" srcId="{017CC5D5-FEF6-4C61-8965-D211008DAF73}" destId="{33AA792C-FD60-4D8E-98B4-98A14F3C6989}" srcOrd="0" destOrd="0" presId="urn:microsoft.com/office/officeart/2005/8/layout/vList6"/>
    <dgm:cxn modelId="{76D51A5F-409A-4132-A199-FDBDB3FAD39A}" type="presParOf" srcId="{D29BA94D-C222-4B1A-ADC0-568A59BB58FF}" destId="{F416FC17-0843-4C07-B8A1-AEE0BC4C7AFE}" srcOrd="0" destOrd="0" presId="urn:microsoft.com/office/officeart/2005/8/layout/vList6"/>
    <dgm:cxn modelId="{D7A2C7D9-CCD5-4941-8971-C3AF548CCDE1}" type="presParOf" srcId="{F416FC17-0843-4C07-B8A1-AEE0BC4C7AFE}" destId="{9719A26B-E390-4161-B5FF-C2A472621A5D}" srcOrd="0" destOrd="0" presId="urn:microsoft.com/office/officeart/2005/8/layout/vList6"/>
    <dgm:cxn modelId="{9C4A5ECD-44F1-4D8D-8AE6-CF8808912E1F}" type="presParOf" srcId="{F416FC17-0843-4C07-B8A1-AEE0BC4C7AFE}" destId="{688FA250-D0C7-48A4-B6AC-11BA5B705A30}" srcOrd="1" destOrd="0" presId="urn:microsoft.com/office/officeart/2005/8/layout/vList6"/>
    <dgm:cxn modelId="{3E3E4FBE-94BB-4DB6-A652-54339528FD97}" type="presParOf" srcId="{D29BA94D-C222-4B1A-ADC0-568A59BB58FF}" destId="{0E2D0DB6-EEAF-47BC-A2A2-12149AB946C1}" srcOrd="1" destOrd="0" presId="urn:microsoft.com/office/officeart/2005/8/layout/vList6"/>
    <dgm:cxn modelId="{67E23FD5-58C3-4926-A252-76566A9699AE}" type="presParOf" srcId="{D29BA94D-C222-4B1A-ADC0-568A59BB58FF}" destId="{234CDA8B-5824-4A73-8C7A-3DC0686D81AB}" srcOrd="2" destOrd="0" presId="urn:microsoft.com/office/officeart/2005/8/layout/vList6"/>
    <dgm:cxn modelId="{ABD334D7-D26B-489A-8953-8B17DE81F0D4}" type="presParOf" srcId="{234CDA8B-5824-4A73-8C7A-3DC0686D81AB}" destId="{93468B8F-3153-4098-BDF9-AA7F98F221E2}" srcOrd="0" destOrd="0" presId="urn:microsoft.com/office/officeart/2005/8/layout/vList6"/>
    <dgm:cxn modelId="{AC409D54-EB27-44E4-BDE3-E8D98F4DC87D}" type="presParOf" srcId="{234CDA8B-5824-4A73-8C7A-3DC0686D81AB}" destId="{6BC268AB-5E80-4AA2-826D-F83BE8555FAA}" srcOrd="1" destOrd="0" presId="urn:microsoft.com/office/officeart/2005/8/layout/vList6"/>
    <dgm:cxn modelId="{49BE5882-051E-4226-978A-2B178B8DFC32}" type="presParOf" srcId="{D29BA94D-C222-4B1A-ADC0-568A59BB58FF}" destId="{F0AA6D62-BDA4-42E2-ADE4-0398B610CD97}" srcOrd="3" destOrd="0" presId="urn:microsoft.com/office/officeart/2005/8/layout/vList6"/>
    <dgm:cxn modelId="{A68BED9F-BDB1-4620-90EF-500D37505658}" type="presParOf" srcId="{D29BA94D-C222-4B1A-ADC0-568A59BB58FF}" destId="{23D6A89D-C3D7-4819-AB85-DB635BF5DE73}" srcOrd="4" destOrd="0" presId="urn:microsoft.com/office/officeart/2005/8/layout/vList6"/>
    <dgm:cxn modelId="{C550535A-6251-463D-82FE-AD0655D79375}" type="presParOf" srcId="{23D6A89D-C3D7-4819-AB85-DB635BF5DE73}" destId="{33AA792C-FD60-4D8E-98B4-98A14F3C6989}" srcOrd="0" destOrd="0" presId="urn:microsoft.com/office/officeart/2005/8/layout/vList6"/>
    <dgm:cxn modelId="{9A32D8D5-B803-4AB7-BCDB-28E0A13236C9}" type="presParOf" srcId="{23D6A89D-C3D7-4819-AB85-DB635BF5DE73}" destId="{C1CB6B37-092C-4217-AFD3-82CFEDA62E9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23D964-F25B-4722-8DD5-2B67C4133F21}" type="doc">
      <dgm:prSet loTypeId="urn:microsoft.com/office/officeart/2005/8/layout/chevron2" loCatId="list" qsTypeId="urn:microsoft.com/office/officeart/2005/8/quickstyle/simple1#2" qsCatId="simple" csTypeId="urn:microsoft.com/office/officeart/2005/8/colors/accent6_4" csCatId="accent6" phldr="1"/>
      <dgm:spPr/>
      <dgm:t>
        <a:bodyPr/>
        <a:lstStyle/>
        <a:p>
          <a:endParaRPr lang="en-US"/>
        </a:p>
      </dgm:t>
    </dgm:pt>
    <dgm:pt modelId="{8BC7C2C4-05DC-4483-A3A4-15E9CF135494}">
      <dgm:prSet phldrT="[Text]" custT="1"/>
      <dgm:spPr/>
      <dgm:t>
        <a:bodyPr/>
        <a:lstStyle/>
        <a:p>
          <a:r>
            <a:rPr lang="en-US" sz="1900" b="1" dirty="0" smtClean="0">
              <a:solidFill>
                <a:schemeClr val="tx1"/>
              </a:solidFill>
            </a:rPr>
            <a:t>Level A</a:t>
          </a:r>
          <a:endParaRPr lang="en-US" sz="1900" b="1" dirty="0">
            <a:solidFill>
              <a:schemeClr val="tx1"/>
            </a:solidFill>
          </a:endParaRPr>
        </a:p>
      </dgm:t>
    </dgm:pt>
    <dgm:pt modelId="{546484A4-7A4A-4F70-9081-1CFBC610F9F3}" type="parTrans" cxnId="{08763095-2BEA-4E20-86B1-E0336C6720D8}">
      <dgm:prSet/>
      <dgm:spPr/>
      <dgm:t>
        <a:bodyPr/>
        <a:lstStyle/>
        <a:p>
          <a:endParaRPr lang="en-US" sz="2100"/>
        </a:p>
      </dgm:t>
    </dgm:pt>
    <dgm:pt modelId="{290FF3DC-DE24-4600-8BA3-DA50A85F0F2C}" type="sibTrans" cxnId="{08763095-2BEA-4E20-86B1-E0336C6720D8}">
      <dgm:prSet/>
      <dgm:spPr/>
      <dgm:t>
        <a:bodyPr/>
        <a:lstStyle/>
        <a:p>
          <a:endParaRPr lang="en-US" sz="2100"/>
        </a:p>
      </dgm:t>
    </dgm:pt>
    <dgm:pt modelId="{933FFBF3-A6EF-4D42-944B-CC58CCDE88D5}">
      <dgm:prSet phldrT="[Text]" custT="1"/>
      <dgm:spPr/>
      <dgm:t>
        <a:bodyPr/>
        <a:lstStyle/>
        <a:p>
          <a:r>
            <a:rPr lang="en-US" sz="2100" dirty="0" smtClean="0"/>
            <a:t>Highest level</a:t>
          </a:r>
          <a:endParaRPr lang="en-US" sz="2100" dirty="0"/>
        </a:p>
      </dgm:t>
    </dgm:pt>
    <dgm:pt modelId="{6A62D19A-70CA-41B2-8A53-F51F9A2911E3}" type="parTrans" cxnId="{1DA12DD4-47D8-4A7F-A8B6-A828B370162B}">
      <dgm:prSet/>
      <dgm:spPr/>
      <dgm:t>
        <a:bodyPr/>
        <a:lstStyle/>
        <a:p>
          <a:endParaRPr lang="en-US" sz="2100"/>
        </a:p>
      </dgm:t>
    </dgm:pt>
    <dgm:pt modelId="{C3E760BF-1A8D-40D4-B4F3-0904267D6CF2}" type="sibTrans" cxnId="{1DA12DD4-47D8-4A7F-A8B6-A828B370162B}">
      <dgm:prSet/>
      <dgm:spPr/>
      <dgm:t>
        <a:bodyPr/>
        <a:lstStyle/>
        <a:p>
          <a:endParaRPr lang="en-US" sz="2100"/>
        </a:p>
      </dgm:t>
    </dgm:pt>
    <dgm:pt modelId="{BEE3740A-9117-4FBB-B634-5CCB11B49054}">
      <dgm:prSet phldrT="[Text]" custT="1"/>
      <dgm:spPr/>
      <dgm:t>
        <a:bodyPr/>
        <a:lstStyle/>
        <a:p>
          <a:r>
            <a:rPr lang="en-US" sz="2100" dirty="0" smtClean="0"/>
            <a:t>SCBA with vapor-tight suit</a:t>
          </a:r>
          <a:endParaRPr lang="en-US" sz="2100" dirty="0"/>
        </a:p>
      </dgm:t>
    </dgm:pt>
    <dgm:pt modelId="{98A1A82D-C93A-4B78-B03E-4CE6022D349F}" type="parTrans" cxnId="{C9DD0420-6568-4B05-86D6-90DC8DACEEC6}">
      <dgm:prSet/>
      <dgm:spPr/>
      <dgm:t>
        <a:bodyPr/>
        <a:lstStyle/>
        <a:p>
          <a:endParaRPr lang="en-US" sz="2100"/>
        </a:p>
      </dgm:t>
    </dgm:pt>
    <dgm:pt modelId="{B3E4050A-FD50-4BB8-BAA5-2F384642D12B}" type="sibTrans" cxnId="{C9DD0420-6568-4B05-86D6-90DC8DACEEC6}">
      <dgm:prSet/>
      <dgm:spPr/>
      <dgm:t>
        <a:bodyPr/>
        <a:lstStyle/>
        <a:p>
          <a:endParaRPr lang="en-US" sz="2100"/>
        </a:p>
      </dgm:t>
    </dgm:pt>
    <dgm:pt modelId="{A5155012-B7E9-4859-9002-C839297CC6A5}">
      <dgm:prSet phldrT="[Text]" custT="1"/>
      <dgm:spPr/>
      <dgm:t>
        <a:bodyPr/>
        <a:lstStyle/>
        <a:p>
          <a:r>
            <a:rPr lang="en-US" sz="1900" b="1" dirty="0" smtClean="0">
              <a:solidFill>
                <a:schemeClr val="tx1"/>
              </a:solidFill>
            </a:rPr>
            <a:t>Level B</a:t>
          </a:r>
          <a:endParaRPr lang="en-US" sz="1900" b="1" dirty="0">
            <a:solidFill>
              <a:schemeClr val="tx1"/>
            </a:solidFill>
          </a:endParaRPr>
        </a:p>
      </dgm:t>
    </dgm:pt>
    <dgm:pt modelId="{1290676B-CFAC-407D-AD0A-35F679755877}" type="parTrans" cxnId="{C1FF3E25-973A-411C-BFF7-C0409DB75B39}">
      <dgm:prSet/>
      <dgm:spPr/>
      <dgm:t>
        <a:bodyPr/>
        <a:lstStyle/>
        <a:p>
          <a:endParaRPr lang="en-US" sz="2100"/>
        </a:p>
      </dgm:t>
    </dgm:pt>
    <dgm:pt modelId="{31ACD7B9-BA11-4CCA-897B-5061154BA686}" type="sibTrans" cxnId="{C1FF3E25-973A-411C-BFF7-C0409DB75B39}">
      <dgm:prSet/>
      <dgm:spPr/>
      <dgm:t>
        <a:bodyPr/>
        <a:lstStyle/>
        <a:p>
          <a:endParaRPr lang="en-US" sz="2100"/>
        </a:p>
      </dgm:t>
    </dgm:pt>
    <dgm:pt modelId="{AC37629F-E373-425E-B195-C2A5E5D35DF4}">
      <dgm:prSet phldrT="[Text]" custT="1"/>
      <dgm:spPr/>
      <dgm:t>
        <a:bodyPr/>
        <a:lstStyle/>
        <a:p>
          <a:r>
            <a:rPr lang="en-US" sz="2100" dirty="0" smtClean="0"/>
            <a:t>High level respiratory</a:t>
          </a:r>
          <a:endParaRPr lang="en-US" sz="2100" dirty="0"/>
        </a:p>
      </dgm:t>
    </dgm:pt>
    <dgm:pt modelId="{D84C44B3-B314-4ABA-BDAE-456D028CD02A}" type="parTrans" cxnId="{60907906-C2A8-40B1-ADB2-91BC1DA51DA4}">
      <dgm:prSet/>
      <dgm:spPr/>
      <dgm:t>
        <a:bodyPr/>
        <a:lstStyle/>
        <a:p>
          <a:endParaRPr lang="en-US" sz="2100"/>
        </a:p>
      </dgm:t>
    </dgm:pt>
    <dgm:pt modelId="{2EB2573F-3C64-4B19-8E4E-9DBACEBFBDE7}" type="sibTrans" cxnId="{60907906-C2A8-40B1-ADB2-91BC1DA51DA4}">
      <dgm:prSet/>
      <dgm:spPr/>
      <dgm:t>
        <a:bodyPr/>
        <a:lstStyle/>
        <a:p>
          <a:endParaRPr lang="en-US" sz="2100"/>
        </a:p>
      </dgm:t>
    </dgm:pt>
    <dgm:pt modelId="{F607BF4B-81EA-4034-8988-DADC74065413}">
      <dgm:prSet phldrT="[Text]" custT="1"/>
      <dgm:spPr/>
      <dgm:t>
        <a:bodyPr/>
        <a:lstStyle/>
        <a:p>
          <a:r>
            <a:rPr lang="en-US" sz="1900" b="1" dirty="0" smtClean="0">
              <a:solidFill>
                <a:schemeClr val="tx1"/>
              </a:solidFill>
            </a:rPr>
            <a:t>Level C</a:t>
          </a:r>
          <a:endParaRPr lang="en-US" sz="1900" b="1" dirty="0">
            <a:solidFill>
              <a:schemeClr val="tx1"/>
            </a:solidFill>
          </a:endParaRPr>
        </a:p>
      </dgm:t>
    </dgm:pt>
    <dgm:pt modelId="{01E232BF-463A-4286-B13F-F5F63EC76DED}" type="parTrans" cxnId="{21FA2116-128F-4159-BB7F-28E10CBC7452}">
      <dgm:prSet/>
      <dgm:spPr/>
      <dgm:t>
        <a:bodyPr/>
        <a:lstStyle/>
        <a:p>
          <a:endParaRPr lang="en-US" sz="2100"/>
        </a:p>
      </dgm:t>
    </dgm:pt>
    <dgm:pt modelId="{915D86BF-9570-454B-A013-1EC7D27145FD}" type="sibTrans" cxnId="{21FA2116-128F-4159-BB7F-28E10CBC7452}">
      <dgm:prSet/>
      <dgm:spPr/>
      <dgm:t>
        <a:bodyPr/>
        <a:lstStyle/>
        <a:p>
          <a:endParaRPr lang="en-US" sz="2100"/>
        </a:p>
      </dgm:t>
    </dgm:pt>
    <dgm:pt modelId="{4FEAD482-D398-4EAE-B3AD-3C4E727CE1E5}">
      <dgm:prSet phldrT="[Text]" custT="1"/>
      <dgm:spPr/>
      <dgm:t>
        <a:bodyPr/>
        <a:lstStyle/>
        <a:p>
          <a:r>
            <a:rPr lang="en-US" sz="2100" dirty="0" smtClean="0"/>
            <a:t>Less eye or skin protection needed </a:t>
          </a:r>
          <a:endParaRPr lang="en-US" sz="2100" dirty="0"/>
        </a:p>
      </dgm:t>
    </dgm:pt>
    <dgm:pt modelId="{00F5DFA8-AAB7-479B-81F4-1BBCBC8C4BC7}" type="parTrans" cxnId="{E7EBCCB7-843A-4AC2-8ED2-5A0F31769EF2}">
      <dgm:prSet/>
      <dgm:spPr/>
      <dgm:t>
        <a:bodyPr/>
        <a:lstStyle/>
        <a:p>
          <a:endParaRPr lang="en-US" sz="2100"/>
        </a:p>
      </dgm:t>
    </dgm:pt>
    <dgm:pt modelId="{ED463726-49A7-4DEC-A6B7-038834571D18}" type="sibTrans" cxnId="{E7EBCCB7-843A-4AC2-8ED2-5A0F31769EF2}">
      <dgm:prSet/>
      <dgm:spPr/>
      <dgm:t>
        <a:bodyPr/>
        <a:lstStyle/>
        <a:p>
          <a:endParaRPr lang="en-US" sz="2100"/>
        </a:p>
      </dgm:t>
    </dgm:pt>
    <dgm:pt modelId="{723BB512-4A64-4CD4-8356-C49F769E6E1A}">
      <dgm:prSet phldrT="[Text]" custT="1"/>
      <dgm:spPr/>
      <dgm:t>
        <a:bodyPr/>
        <a:lstStyle/>
        <a:p>
          <a:r>
            <a:rPr lang="en-US" sz="2100" dirty="0" smtClean="0"/>
            <a:t>Chemical  resistant clothing with full or half mask</a:t>
          </a:r>
          <a:endParaRPr lang="en-US" sz="2100" dirty="0"/>
        </a:p>
      </dgm:t>
    </dgm:pt>
    <dgm:pt modelId="{B88A4C17-B202-4CD9-AF76-9D4DE0EA35C9}" type="parTrans" cxnId="{6AB3E148-1BCF-404B-9748-58754033A5DE}">
      <dgm:prSet/>
      <dgm:spPr/>
      <dgm:t>
        <a:bodyPr/>
        <a:lstStyle/>
        <a:p>
          <a:endParaRPr lang="en-US" sz="2100"/>
        </a:p>
      </dgm:t>
    </dgm:pt>
    <dgm:pt modelId="{384FA4E6-B5C2-4930-87F2-79FEE827A05C}" type="sibTrans" cxnId="{6AB3E148-1BCF-404B-9748-58754033A5DE}">
      <dgm:prSet/>
      <dgm:spPr/>
      <dgm:t>
        <a:bodyPr/>
        <a:lstStyle/>
        <a:p>
          <a:endParaRPr lang="en-US" sz="2100"/>
        </a:p>
      </dgm:t>
    </dgm:pt>
    <dgm:pt modelId="{14CEF45E-2917-4DBC-8019-ED85F1CF109B}">
      <dgm:prSet custT="1"/>
      <dgm:spPr/>
      <dgm:t>
        <a:bodyPr/>
        <a:lstStyle/>
        <a:p>
          <a:r>
            <a:rPr lang="en-US" sz="1900" b="1" dirty="0" smtClean="0">
              <a:solidFill>
                <a:schemeClr val="tx1"/>
              </a:solidFill>
            </a:rPr>
            <a:t>Level D</a:t>
          </a:r>
          <a:endParaRPr lang="en-US" sz="1900" b="1" dirty="0">
            <a:solidFill>
              <a:schemeClr val="tx1"/>
            </a:solidFill>
          </a:endParaRPr>
        </a:p>
      </dgm:t>
    </dgm:pt>
    <dgm:pt modelId="{1DB665BC-9562-4D08-BB22-220DD0C646E3}" type="parTrans" cxnId="{19EEC5F2-2AE1-40DB-B756-42B7B5945840}">
      <dgm:prSet/>
      <dgm:spPr/>
      <dgm:t>
        <a:bodyPr/>
        <a:lstStyle/>
        <a:p>
          <a:endParaRPr lang="en-US" sz="2100"/>
        </a:p>
      </dgm:t>
    </dgm:pt>
    <dgm:pt modelId="{1AE08216-78E9-41EE-AA61-FA4713B31D91}" type="sibTrans" cxnId="{19EEC5F2-2AE1-40DB-B756-42B7B5945840}">
      <dgm:prSet/>
      <dgm:spPr/>
      <dgm:t>
        <a:bodyPr/>
        <a:lstStyle/>
        <a:p>
          <a:endParaRPr lang="en-US" sz="2100"/>
        </a:p>
      </dgm:t>
    </dgm:pt>
    <dgm:pt modelId="{CC29A795-633A-4207-A726-E00443A1D750}">
      <dgm:prSet phldrT="[Text]" custT="1"/>
      <dgm:spPr/>
      <dgm:t>
        <a:bodyPr/>
        <a:lstStyle/>
        <a:p>
          <a:r>
            <a:rPr lang="en-US" sz="2100" dirty="0" smtClean="0"/>
            <a:t>Skin/eye exposure possible</a:t>
          </a:r>
          <a:endParaRPr lang="en-US" sz="2100" dirty="0"/>
        </a:p>
      </dgm:t>
    </dgm:pt>
    <dgm:pt modelId="{956F834F-7CE0-4BEE-A5D8-03412E5CB1E7}" type="parTrans" cxnId="{AD7E2806-F88F-4259-91AE-4D6BA6593E31}">
      <dgm:prSet/>
      <dgm:spPr/>
      <dgm:t>
        <a:bodyPr/>
        <a:lstStyle/>
        <a:p>
          <a:endParaRPr lang="en-US" sz="2100"/>
        </a:p>
      </dgm:t>
    </dgm:pt>
    <dgm:pt modelId="{80F40128-FC0F-4B27-B330-9D3065817377}" type="sibTrans" cxnId="{AD7E2806-F88F-4259-91AE-4D6BA6593E31}">
      <dgm:prSet/>
      <dgm:spPr/>
      <dgm:t>
        <a:bodyPr/>
        <a:lstStyle/>
        <a:p>
          <a:endParaRPr lang="en-US" sz="2100"/>
        </a:p>
      </dgm:t>
    </dgm:pt>
    <dgm:pt modelId="{02F401DB-EBB6-4F9B-BE96-442013C96D9C}">
      <dgm:prSet custT="1"/>
      <dgm:spPr/>
      <dgm:t>
        <a:bodyPr/>
        <a:lstStyle/>
        <a:p>
          <a:r>
            <a:rPr lang="en-US" sz="2100" dirty="0" smtClean="0"/>
            <a:t>Universal precautions</a:t>
          </a:r>
          <a:endParaRPr lang="en-US" sz="2100" dirty="0"/>
        </a:p>
      </dgm:t>
    </dgm:pt>
    <dgm:pt modelId="{5F960C0A-059D-4D7E-AABA-3606AFA47495}" type="parTrans" cxnId="{18528A72-6C2C-4ACB-ABB3-5D11B45B7F1C}">
      <dgm:prSet/>
      <dgm:spPr/>
      <dgm:t>
        <a:bodyPr/>
        <a:lstStyle/>
        <a:p>
          <a:endParaRPr lang="en-US" sz="2100"/>
        </a:p>
      </dgm:t>
    </dgm:pt>
    <dgm:pt modelId="{3AEDB180-FEF4-477C-A94F-A38D371ABF9C}" type="sibTrans" cxnId="{18528A72-6C2C-4ACB-ABB3-5D11B45B7F1C}">
      <dgm:prSet/>
      <dgm:spPr/>
      <dgm:t>
        <a:bodyPr/>
        <a:lstStyle/>
        <a:p>
          <a:endParaRPr lang="en-US" sz="2100"/>
        </a:p>
      </dgm:t>
    </dgm:pt>
    <dgm:pt modelId="{5844B672-A947-4E13-9AF4-06D43AB9BDB6}">
      <dgm:prSet custT="1"/>
      <dgm:spPr/>
      <dgm:t>
        <a:bodyPr/>
        <a:lstStyle/>
        <a:p>
          <a:r>
            <a:rPr lang="en-US" sz="2100" dirty="0" smtClean="0"/>
            <a:t>Typical work uniform</a:t>
          </a:r>
          <a:endParaRPr lang="en-US" sz="2100" dirty="0"/>
        </a:p>
      </dgm:t>
    </dgm:pt>
    <dgm:pt modelId="{0F92FB9F-0715-4C8D-B43C-73864B602798}" type="parTrans" cxnId="{C35D5463-FE5D-488C-83F0-63A86A7CD2C5}">
      <dgm:prSet/>
      <dgm:spPr/>
      <dgm:t>
        <a:bodyPr/>
        <a:lstStyle/>
        <a:p>
          <a:endParaRPr lang="en-US" sz="2100"/>
        </a:p>
      </dgm:t>
    </dgm:pt>
    <dgm:pt modelId="{928C9B91-C4C7-42E7-B70C-CEB13C56791C}" type="sibTrans" cxnId="{C35D5463-FE5D-488C-83F0-63A86A7CD2C5}">
      <dgm:prSet/>
      <dgm:spPr/>
      <dgm:t>
        <a:bodyPr/>
        <a:lstStyle/>
        <a:p>
          <a:endParaRPr lang="en-US" sz="2100"/>
        </a:p>
      </dgm:t>
    </dgm:pt>
    <dgm:pt modelId="{A89A8DC5-C3C3-4953-81AC-54477260257D}" type="pres">
      <dgm:prSet presAssocID="{AA23D964-F25B-4722-8DD5-2B67C4133F21}" presName="linearFlow" presStyleCnt="0">
        <dgm:presLayoutVars>
          <dgm:dir/>
          <dgm:animLvl val="lvl"/>
          <dgm:resizeHandles val="exact"/>
        </dgm:presLayoutVars>
      </dgm:prSet>
      <dgm:spPr/>
      <dgm:t>
        <a:bodyPr/>
        <a:lstStyle/>
        <a:p>
          <a:endParaRPr lang="en-US"/>
        </a:p>
      </dgm:t>
    </dgm:pt>
    <dgm:pt modelId="{87884917-67C1-4187-BE07-2724B7D3F9A3}" type="pres">
      <dgm:prSet presAssocID="{8BC7C2C4-05DC-4483-A3A4-15E9CF135494}" presName="composite" presStyleCnt="0"/>
      <dgm:spPr/>
    </dgm:pt>
    <dgm:pt modelId="{5040B02F-87B3-45E5-9134-4E41B6911EBE}" type="pres">
      <dgm:prSet presAssocID="{8BC7C2C4-05DC-4483-A3A4-15E9CF135494}" presName="parentText" presStyleLbl="alignNode1" presStyleIdx="0" presStyleCnt="4" custLinFactNeighborX="-28667" custLinFactNeighborY="-87082">
        <dgm:presLayoutVars>
          <dgm:chMax val="1"/>
          <dgm:bulletEnabled val="1"/>
        </dgm:presLayoutVars>
      </dgm:prSet>
      <dgm:spPr/>
      <dgm:t>
        <a:bodyPr/>
        <a:lstStyle/>
        <a:p>
          <a:endParaRPr lang="en-US"/>
        </a:p>
      </dgm:t>
    </dgm:pt>
    <dgm:pt modelId="{F233B077-92D7-4C30-9498-B86F2F4873C5}" type="pres">
      <dgm:prSet presAssocID="{8BC7C2C4-05DC-4483-A3A4-15E9CF135494}" presName="descendantText" presStyleLbl="alignAcc1" presStyleIdx="0" presStyleCnt="4" custLinFactNeighborX="-232" custLinFactNeighborY="-196">
        <dgm:presLayoutVars>
          <dgm:bulletEnabled val="1"/>
        </dgm:presLayoutVars>
      </dgm:prSet>
      <dgm:spPr/>
      <dgm:t>
        <a:bodyPr/>
        <a:lstStyle/>
        <a:p>
          <a:endParaRPr lang="en-US"/>
        </a:p>
      </dgm:t>
    </dgm:pt>
    <dgm:pt modelId="{592AF246-4263-473A-976C-8CA0245E3A6F}" type="pres">
      <dgm:prSet presAssocID="{290FF3DC-DE24-4600-8BA3-DA50A85F0F2C}" presName="sp" presStyleCnt="0"/>
      <dgm:spPr/>
    </dgm:pt>
    <dgm:pt modelId="{3D2C1617-AEDA-4E71-9C5B-A4FBA1A341A0}" type="pres">
      <dgm:prSet presAssocID="{A5155012-B7E9-4859-9002-C839297CC6A5}" presName="composite" presStyleCnt="0"/>
      <dgm:spPr/>
    </dgm:pt>
    <dgm:pt modelId="{00AB29B9-4C20-43D2-9B66-2740E5C470F4}" type="pres">
      <dgm:prSet presAssocID="{A5155012-B7E9-4859-9002-C839297CC6A5}" presName="parentText" presStyleLbl="alignNode1" presStyleIdx="1" presStyleCnt="4">
        <dgm:presLayoutVars>
          <dgm:chMax val="1"/>
          <dgm:bulletEnabled val="1"/>
        </dgm:presLayoutVars>
      </dgm:prSet>
      <dgm:spPr/>
      <dgm:t>
        <a:bodyPr/>
        <a:lstStyle/>
        <a:p>
          <a:endParaRPr lang="en-US"/>
        </a:p>
      </dgm:t>
    </dgm:pt>
    <dgm:pt modelId="{CAA408D3-35A0-48C3-B15D-58D09AF042D9}" type="pres">
      <dgm:prSet presAssocID="{A5155012-B7E9-4859-9002-C839297CC6A5}" presName="descendantText" presStyleLbl="alignAcc1" presStyleIdx="1" presStyleCnt="4">
        <dgm:presLayoutVars>
          <dgm:bulletEnabled val="1"/>
        </dgm:presLayoutVars>
      </dgm:prSet>
      <dgm:spPr/>
      <dgm:t>
        <a:bodyPr/>
        <a:lstStyle/>
        <a:p>
          <a:endParaRPr lang="en-US"/>
        </a:p>
      </dgm:t>
    </dgm:pt>
    <dgm:pt modelId="{03780988-663F-4C1B-AA7C-F050CF6EFEA4}" type="pres">
      <dgm:prSet presAssocID="{31ACD7B9-BA11-4CCA-897B-5061154BA686}" presName="sp" presStyleCnt="0"/>
      <dgm:spPr/>
    </dgm:pt>
    <dgm:pt modelId="{7F5BCFBD-27AA-4D9D-B6A8-B1DEB2B6910B}" type="pres">
      <dgm:prSet presAssocID="{F607BF4B-81EA-4034-8988-DADC74065413}" presName="composite" presStyleCnt="0"/>
      <dgm:spPr/>
    </dgm:pt>
    <dgm:pt modelId="{C76D61A1-09A4-49AC-A219-5B19DED0D109}" type="pres">
      <dgm:prSet presAssocID="{F607BF4B-81EA-4034-8988-DADC74065413}" presName="parentText" presStyleLbl="alignNode1" presStyleIdx="2" presStyleCnt="4">
        <dgm:presLayoutVars>
          <dgm:chMax val="1"/>
          <dgm:bulletEnabled val="1"/>
        </dgm:presLayoutVars>
      </dgm:prSet>
      <dgm:spPr/>
      <dgm:t>
        <a:bodyPr/>
        <a:lstStyle/>
        <a:p>
          <a:endParaRPr lang="en-US"/>
        </a:p>
      </dgm:t>
    </dgm:pt>
    <dgm:pt modelId="{FB545791-E206-42CE-A66A-2B2B2178E792}" type="pres">
      <dgm:prSet presAssocID="{F607BF4B-81EA-4034-8988-DADC74065413}" presName="descendantText" presStyleLbl="alignAcc1" presStyleIdx="2" presStyleCnt="4">
        <dgm:presLayoutVars>
          <dgm:bulletEnabled val="1"/>
        </dgm:presLayoutVars>
      </dgm:prSet>
      <dgm:spPr/>
      <dgm:t>
        <a:bodyPr/>
        <a:lstStyle/>
        <a:p>
          <a:endParaRPr lang="en-US"/>
        </a:p>
      </dgm:t>
    </dgm:pt>
    <dgm:pt modelId="{1BCC999E-AB77-4309-A187-19488DB36CFF}" type="pres">
      <dgm:prSet presAssocID="{915D86BF-9570-454B-A013-1EC7D27145FD}" presName="sp" presStyleCnt="0"/>
      <dgm:spPr/>
    </dgm:pt>
    <dgm:pt modelId="{A5C47699-9FC7-423A-AC91-3B5EA2A34142}" type="pres">
      <dgm:prSet presAssocID="{14CEF45E-2917-4DBC-8019-ED85F1CF109B}" presName="composite" presStyleCnt="0"/>
      <dgm:spPr/>
    </dgm:pt>
    <dgm:pt modelId="{C03192A3-0371-4D33-9F3B-9DBBA9E9C33C}" type="pres">
      <dgm:prSet presAssocID="{14CEF45E-2917-4DBC-8019-ED85F1CF109B}" presName="parentText" presStyleLbl="alignNode1" presStyleIdx="3" presStyleCnt="4">
        <dgm:presLayoutVars>
          <dgm:chMax val="1"/>
          <dgm:bulletEnabled val="1"/>
        </dgm:presLayoutVars>
      </dgm:prSet>
      <dgm:spPr/>
      <dgm:t>
        <a:bodyPr/>
        <a:lstStyle/>
        <a:p>
          <a:endParaRPr lang="en-US"/>
        </a:p>
      </dgm:t>
    </dgm:pt>
    <dgm:pt modelId="{1EB0A357-7B73-4CB8-805C-4175D3022D0A}" type="pres">
      <dgm:prSet presAssocID="{14CEF45E-2917-4DBC-8019-ED85F1CF109B}" presName="descendantText" presStyleLbl="alignAcc1" presStyleIdx="3" presStyleCnt="4">
        <dgm:presLayoutVars>
          <dgm:bulletEnabled val="1"/>
        </dgm:presLayoutVars>
      </dgm:prSet>
      <dgm:spPr/>
      <dgm:t>
        <a:bodyPr/>
        <a:lstStyle/>
        <a:p>
          <a:endParaRPr lang="en-US"/>
        </a:p>
      </dgm:t>
    </dgm:pt>
  </dgm:ptLst>
  <dgm:cxnLst>
    <dgm:cxn modelId="{AFBBFBE0-23C1-425C-9FE8-E82639F7B7B7}" type="presOf" srcId="{933FFBF3-A6EF-4D42-944B-CC58CCDE88D5}" destId="{F233B077-92D7-4C30-9498-B86F2F4873C5}" srcOrd="0" destOrd="0" presId="urn:microsoft.com/office/officeart/2005/8/layout/chevron2"/>
    <dgm:cxn modelId="{A11D9479-4AE6-49D6-A647-3C20B38701C1}" type="presOf" srcId="{CC29A795-633A-4207-A726-E00443A1D750}" destId="{FB545791-E206-42CE-A66A-2B2B2178E792}" srcOrd="0" destOrd="0" presId="urn:microsoft.com/office/officeart/2005/8/layout/chevron2"/>
    <dgm:cxn modelId="{FDD3936F-A856-4398-815B-6451378E2490}" type="presOf" srcId="{5844B672-A947-4E13-9AF4-06D43AB9BDB6}" destId="{1EB0A357-7B73-4CB8-805C-4175D3022D0A}" srcOrd="0" destOrd="1" presId="urn:microsoft.com/office/officeart/2005/8/layout/chevron2"/>
    <dgm:cxn modelId="{19EEC5F2-2AE1-40DB-B756-42B7B5945840}" srcId="{AA23D964-F25B-4722-8DD5-2B67C4133F21}" destId="{14CEF45E-2917-4DBC-8019-ED85F1CF109B}" srcOrd="3" destOrd="0" parTransId="{1DB665BC-9562-4D08-BB22-220DD0C646E3}" sibTransId="{1AE08216-78E9-41EE-AA61-FA4713B31D91}"/>
    <dgm:cxn modelId="{18528A72-6C2C-4ACB-ABB3-5D11B45B7F1C}" srcId="{14CEF45E-2917-4DBC-8019-ED85F1CF109B}" destId="{02F401DB-EBB6-4F9B-BE96-442013C96D9C}" srcOrd="0" destOrd="0" parTransId="{5F960C0A-059D-4D7E-AABA-3606AFA47495}" sibTransId="{3AEDB180-FEF4-477C-A94F-A38D371ABF9C}"/>
    <dgm:cxn modelId="{B2A5FB3D-9DFB-4507-B54A-FC01371DA7D8}" type="presOf" srcId="{AA23D964-F25B-4722-8DD5-2B67C4133F21}" destId="{A89A8DC5-C3C3-4953-81AC-54477260257D}" srcOrd="0" destOrd="0" presId="urn:microsoft.com/office/officeart/2005/8/layout/chevron2"/>
    <dgm:cxn modelId="{03BC1D5F-A44C-42A7-B671-400E07FB8518}" type="presOf" srcId="{14CEF45E-2917-4DBC-8019-ED85F1CF109B}" destId="{C03192A3-0371-4D33-9F3B-9DBBA9E9C33C}" srcOrd="0" destOrd="0" presId="urn:microsoft.com/office/officeart/2005/8/layout/chevron2"/>
    <dgm:cxn modelId="{D1454A3D-EAFE-4C3B-94C0-B4A2823F8DCE}" type="presOf" srcId="{8BC7C2C4-05DC-4483-A3A4-15E9CF135494}" destId="{5040B02F-87B3-45E5-9134-4E41B6911EBE}" srcOrd="0" destOrd="0" presId="urn:microsoft.com/office/officeart/2005/8/layout/chevron2"/>
    <dgm:cxn modelId="{2F5020E2-1BBB-42D2-869C-518782AE00C7}" type="presOf" srcId="{A5155012-B7E9-4859-9002-C839297CC6A5}" destId="{00AB29B9-4C20-43D2-9B66-2740E5C470F4}" srcOrd="0" destOrd="0" presId="urn:microsoft.com/office/officeart/2005/8/layout/chevron2"/>
    <dgm:cxn modelId="{EA859256-88A0-4864-80B8-77868B9ADD3E}" type="presOf" srcId="{4FEAD482-D398-4EAE-B3AD-3C4E727CE1E5}" destId="{CAA408D3-35A0-48C3-B15D-58D09AF042D9}" srcOrd="0" destOrd="1" presId="urn:microsoft.com/office/officeart/2005/8/layout/chevron2"/>
    <dgm:cxn modelId="{C9DD0420-6568-4B05-86D6-90DC8DACEEC6}" srcId="{8BC7C2C4-05DC-4483-A3A4-15E9CF135494}" destId="{BEE3740A-9117-4FBB-B634-5CCB11B49054}" srcOrd="1" destOrd="0" parTransId="{98A1A82D-C93A-4B78-B03E-4CE6022D349F}" sibTransId="{B3E4050A-FD50-4BB8-BAA5-2F384642D12B}"/>
    <dgm:cxn modelId="{6AB3E148-1BCF-404B-9748-58754033A5DE}" srcId="{F607BF4B-81EA-4034-8988-DADC74065413}" destId="{723BB512-4A64-4CD4-8356-C49F769E6E1A}" srcOrd="1" destOrd="0" parTransId="{B88A4C17-B202-4CD9-AF76-9D4DE0EA35C9}" sibTransId="{384FA4E6-B5C2-4930-87F2-79FEE827A05C}"/>
    <dgm:cxn modelId="{C35D5463-FE5D-488C-83F0-63A86A7CD2C5}" srcId="{14CEF45E-2917-4DBC-8019-ED85F1CF109B}" destId="{5844B672-A947-4E13-9AF4-06D43AB9BDB6}" srcOrd="1" destOrd="0" parTransId="{0F92FB9F-0715-4C8D-B43C-73864B602798}" sibTransId="{928C9B91-C4C7-42E7-B70C-CEB13C56791C}"/>
    <dgm:cxn modelId="{C1FF3E25-973A-411C-BFF7-C0409DB75B39}" srcId="{AA23D964-F25B-4722-8DD5-2B67C4133F21}" destId="{A5155012-B7E9-4859-9002-C839297CC6A5}" srcOrd="1" destOrd="0" parTransId="{1290676B-CFAC-407D-AD0A-35F679755877}" sibTransId="{31ACD7B9-BA11-4CCA-897B-5061154BA686}"/>
    <dgm:cxn modelId="{87138588-3806-48EC-8B20-1ECD5748F1F5}" type="presOf" srcId="{AC37629F-E373-425E-B195-C2A5E5D35DF4}" destId="{CAA408D3-35A0-48C3-B15D-58D09AF042D9}" srcOrd="0" destOrd="0" presId="urn:microsoft.com/office/officeart/2005/8/layout/chevron2"/>
    <dgm:cxn modelId="{08763095-2BEA-4E20-86B1-E0336C6720D8}" srcId="{AA23D964-F25B-4722-8DD5-2B67C4133F21}" destId="{8BC7C2C4-05DC-4483-A3A4-15E9CF135494}" srcOrd="0" destOrd="0" parTransId="{546484A4-7A4A-4F70-9081-1CFBC610F9F3}" sibTransId="{290FF3DC-DE24-4600-8BA3-DA50A85F0F2C}"/>
    <dgm:cxn modelId="{1DA12DD4-47D8-4A7F-A8B6-A828B370162B}" srcId="{8BC7C2C4-05DC-4483-A3A4-15E9CF135494}" destId="{933FFBF3-A6EF-4D42-944B-CC58CCDE88D5}" srcOrd="0" destOrd="0" parTransId="{6A62D19A-70CA-41B2-8A53-F51F9A2911E3}" sibTransId="{C3E760BF-1A8D-40D4-B4F3-0904267D6CF2}"/>
    <dgm:cxn modelId="{E7EBCCB7-843A-4AC2-8ED2-5A0F31769EF2}" srcId="{A5155012-B7E9-4859-9002-C839297CC6A5}" destId="{4FEAD482-D398-4EAE-B3AD-3C4E727CE1E5}" srcOrd="1" destOrd="0" parTransId="{00F5DFA8-AAB7-479B-81F4-1BBCBC8C4BC7}" sibTransId="{ED463726-49A7-4DEC-A6B7-038834571D18}"/>
    <dgm:cxn modelId="{6F743433-AECC-4ABE-A832-72E862646E6F}" type="presOf" srcId="{BEE3740A-9117-4FBB-B634-5CCB11B49054}" destId="{F233B077-92D7-4C30-9498-B86F2F4873C5}" srcOrd="0" destOrd="1" presId="urn:microsoft.com/office/officeart/2005/8/layout/chevron2"/>
    <dgm:cxn modelId="{DE915B0F-3EFF-45D2-B1E5-1A26577C5743}" type="presOf" srcId="{723BB512-4A64-4CD4-8356-C49F769E6E1A}" destId="{FB545791-E206-42CE-A66A-2B2B2178E792}" srcOrd="0" destOrd="1" presId="urn:microsoft.com/office/officeart/2005/8/layout/chevron2"/>
    <dgm:cxn modelId="{21FA2116-128F-4159-BB7F-28E10CBC7452}" srcId="{AA23D964-F25B-4722-8DD5-2B67C4133F21}" destId="{F607BF4B-81EA-4034-8988-DADC74065413}" srcOrd="2" destOrd="0" parTransId="{01E232BF-463A-4286-B13F-F5F63EC76DED}" sibTransId="{915D86BF-9570-454B-A013-1EC7D27145FD}"/>
    <dgm:cxn modelId="{60907906-C2A8-40B1-ADB2-91BC1DA51DA4}" srcId="{A5155012-B7E9-4859-9002-C839297CC6A5}" destId="{AC37629F-E373-425E-B195-C2A5E5D35DF4}" srcOrd="0" destOrd="0" parTransId="{D84C44B3-B314-4ABA-BDAE-456D028CD02A}" sibTransId="{2EB2573F-3C64-4B19-8E4E-9DBACEBFBDE7}"/>
    <dgm:cxn modelId="{4A2E9176-A233-4B06-935B-7BD34AB78977}" type="presOf" srcId="{F607BF4B-81EA-4034-8988-DADC74065413}" destId="{C76D61A1-09A4-49AC-A219-5B19DED0D109}" srcOrd="0" destOrd="0" presId="urn:microsoft.com/office/officeart/2005/8/layout/chevron2"/>
    <dgm:cxn modelId="{5CA26728-AF7B-4556-914F-B53A6B26C996}" type="presOf" srcId="{02F401DB-EBB6-4F9B-BE96-442013C96D9C}" destId="{1EB0A357-7B73-4CB8-805C-4175D3022D0A}" srcOrd="0" destOrd="0" presId="urn:microsoft.com/office/officeart/2005/8/layout/chevron2"/>
    <dgm:cxn modelId="{AD7E2806-F88F-4259-91AE-4D6BA6593E31}" srcId="{F607BF4B-81EA-4034-8988-DADC74065413}" destId="{CC29A795-633A-4207-A726-E00443A1D750}" srcOrd="0" destOrd="0" parTransId="{956F834F-7CE0-4BEE-A5D8-03412E5CB1E7}" sibTransId="{80F40128-FC0F-4B27-B330-9D3065817377}"/>
    <dgm:cxn modelId="{00F8FC48-36CE-4ABD-8A3F-3B2ACF99BE8E}" type="presParOf" srcId="{A89A8DC5-C3C3-4953-81AC-54477260257D}" destId="{87884917-67C1-4187-BE07-2724B7D3F9A3}" srcOrd="0" destOrd="0" presId="urn:microsoft.com/office/officeart/2005/8/layout/chevron2"/>
    <dgm:cxn modelId="{33689EF0-315A-4124-8A46-857561C5C82E}" type="presParOf" srcId="{87884917-67C1-4187-BE07-2724B7D3F9A3}" destId="{5040B02F-87B3-45E5-9134-4E41B6911EBE}" srcOrd="0" destOrd="0" presId="urn:microsoft.com/office/officeart/2005/8/layout/chevron2"/>
    <dgm:cxn modelId="{3D9C8D72-F97C-45C6-9F59-50BF35BEA7E7}" type="presParOf" srcId="{87884917-67C1-4187-BE07-2724B7D3F9A3}" destId="{F233B077-92D7-4C30-9498-B86F2F4873C5}" srcOrd="1" destOrd="0" presId="urn:microsoft.com/office/officeart/2005/8/layout/chevron2"/>
    <dgm:cxn modelId="{5D428A62-3EDA-477F-BAA0-2ED538D6C58F}" type="presParOf" srcId="{A89A8DC5-C3C3-4953-81AC-54477260257D}" destId="{592AF246-4263-473A-976C-8CA0245E3A6F}" srcOrd="1" destOrd="0" presId="urn:microsoft.com/office/officeart/2005/8/layout/chevron2"/>
    <dgm:cxn modelId="{898989B0-B841-40F6-AB2C-70ED8635940B}" type="presParOf" srcId="{A89A8DC5-C3C3-4953-81AC-54477260257D}" destId="{3D2C1617-AEDA-4E71-9C5B-A4FBA1A341A0}" srcOrd="2" destOrd="0" presId="urn:microsoft.com/office/officeart/2005/8/layout/chevron2"/>
    <dgm:cxn modelId="{75E309EB-70D0-4B10-B692-C7B3CD59DC5F}" type="presParOf" srcId="{3D2C1617-AEDA-4E71-9C5B-A4FBA1A341A0}" destId="{00AB29B9-4C20-43D2-9B66-2740E5C470F4}" srcOrd="0" destOrd="0" presId="urn:microsoft.com/office/officeart/2005/8/layout/chevron2"/>
    <dgm:cxn modelId="{255477BE-D747-4E3B-8B75-8AB7B60AC395}" type="presParOf" srcId="{3D2C1617-AEDA-4E71-9C5B-A4FBA1A341A0}" destId="{CAA408D3-35A0-48C3-B15D-58D09AF042D9}" srcOrd="1" destOrd="0" presId="urn:microsoft.com/office/officeart/2005/8/layout/chevron2"/>
    <dgm:cxn modelId="{69EAFA2C-6D1B-42BE-9EDC-36C2B449FF64}" type="presParOf" srcId="{A89A8DC5-C3C3-4953-81AC-54477260257D}" destId="{03780988-663F-4C1B-AA7C-F050CF6EFEA4}" srcOrd="3" destOrd="0" presId="urn:microsoft.com/office/officeart/2005/8/layout/chevron2"/>
    <dgm:cxn modelId="{12088780-EFD2-4647-98A6-3EFDE3B47BDC}" type="presParOf" srcId="{A89A8DC5-C3C3-4953-81AC-54477260257D}" destId="{7F5BCFBD-27AA-4D9D-B6A8-B1DEB2B6910B}" srcOrd="4" destOrd="0" presId="urn:microsoft.com/office/officeart/2005/8/layout/chevron2"/>
    <dgm:cxn modelId="{FB70ECA9-6788-41F3-B5E7-F4B3DF02A8F4}" type="presParOf" srcId="{7F5BCFBD-27AA-4D9D-B6A8-B1DEB2B6910B}" destId="{C76D61A1-09A4-49AC-A219-5B19DED0D109}" srcOrd="0" destOrd="0" presId="urn:microsoft.com/office/officeart/2005/8/layout/chevron2"/>
    <dgm:cxn modelId="{5235F71A-8AD6-454E-867F-3B942CD81C22}" type="presParOf" srcId="{7F5BCFBD-27AA-4D9D-B6A8-B1DEB2B6910B}" destId="{FB545791-E206-42CE-A66A-2B2B2178E792}" srcOrd="1" destOrd="0" presId="urn:microsoft.com/office/officeart/2005/8/layout/chevron2"/>
    <dgm:cxn modelId="{BB07122E-84E4-4687-A0C9-AEFB6AE51AE2}" type="presParOf" srcId="{A89A8DC5-C3C3-4953-81AC-54477260257D}" destId="{1BCC999E-AB77-4309-A187-19488DB36CFF}" srcOrd="5" destOrd="0" presId="urn:microsoft.com/office/officeart/2005/8/layout/chevron2"/>
    <dgm:cxn modelId="{1D9A973D-81C2-475D-BCE2-A23EE560B490}" type="presParOf" srcId="{A89A8DC5-C3C3-4953-81AC-54477260257D}" destId="{A5C47699-9FC7-423A-AC91-3B5EA2A34142}" srcOrd="6" destOrd="0" presId="urn:microsoft.com/office/officeart/2005/8/layout/chevron2"/>
    <dgm:cxn modelId="{B39E0A97-F21B-483E-97E3-0EAB7220DA97}" type="presParOf" srcId="{A5C47699-9FC7-423A-AC91-3B5EA2A34142}" destId="{C03192A3-0371-4D33-9F3B-9DBBA9E9C33C}" srcOrd="0" destOrd="0" presId="urn:microsoft.com/office/officeart/2005/8/layout/chevron2"/>
    <dgm:cxn modelId="{307F7975-1E30-473A-A32D-1F822D7C1135}" type="presParOf" srcId="{A5C47699-9FC7-423A-AC91-3B5EA2A34142}" destId="{1EB0A357-7B73-4CB8-805C-4175D3022D0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319B58-8B8D-4915-85E1-15544C1FB1C1}"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lang="en-US"/>
        </a:p>
      </dgm:t>
    </dgm:pt>
    <dgm:pt modelId="{D2053C1C-2FE2-4380-A49E-E8C7065F345A}">
      <dgm:prSet phldrT="[Text]" custT="1"/>
      <dgm:spPr/>
      <dgm:t>
        <a:bodyPr/>
        <a:lstStyle/>
        <a:p>
          <a:r>
            <a:rPr lang="en-US" sz="2800" b="1" dirty="0" smtClean="0"/>
            <a:t>WET</a:t>
          </a:r>
          <a:r>
            <a:rPr lang="en-US" sz="2400" b="1" dirty="0" smtClean="0"/>
            <a:t> decontamination</a:t>
          </a:r>
          <a:endParaRPr lang="en-US" sz="2400" b="1" dirty="0"/>
        </a:p>
      </dgm:t>
    </dgm:pt>
    <dgm:pt modelId="{EE022545-16FE-44EE-AF42-9CF11FAE1F7F}" type="parTrans" cxnId="{A3555470-30E3-4CAD-A802-6D6E203B0887}">
      <dgm:prSet/>
      <dgm:spPr/>
      <dgm:t>
        <a:bodyPr/>
        <a:lstStyle/>
        <a:p>
          <a:endParaRPr lang="en-US"/>
        </a:p>
      </dgm:t>
    </dgm:pt>
    <dgm:pt modelId="{AA2B00BB-66DA-4C09-9E23-CD2BB35E3DE3}" type="sibTrans" cxnId="{A3555470-30E3-4CAD-A802-6D6E203B0887}">
      <dgm:prSet/>
      <dgm:spPr/>
      <dgm:t>
        <a:bodyPr/>
        <a:lstStyle/>
        <a:p>
          <a:endParaRPr lang="en-US"/>
        </a:p>
      </dgm:t>
    </dgm:pt>
    <dgm:pt modelId="{FE8DDAA2-FD53-4B35-8C63-A86A87733701}">
      <dgm:prSet phldrT="[Text]" custT="1"/>
      <dgm:spPr/>
      <dgm:t>
        <a:bodyPr anchor="ctr" anchorCtr="0"/>
        <a:lstStyle/>
        <a:p>
          <a:pPr marL="457200" indent="-344488">
            <a:lnSpc>
              <a:spcPct val="114000"/>
            </a:lnSpc>
          </a:pPr>
          <a:r>
            <a:rPr lang="en-US" sz="1600" dirty="0" smtClean="0"/>
            <a:t>Consists of washing in shower or wiping casualties with moist cloth/sponge</a:t>
          </a:r>
          <a:endParaRPr lang="en-US" sz="1600" dirty="0"/>
        </a:p>
      </dgm:t>
    </dgm:pt>
    <dgm:pt modelId="{1874DB71-2262-4636-8F83-24AF1023217B}" type="parTrans" cxnId="{02B76640-04FE-49CB-A4CB-EA8069C14221}">
      <dgm:prSet/>
      <dgm:spPr/>
      <dgm:t>
        <a:bodyPr/>
        <a:lstStyle/>
        <a:p>
          <a:endParaRPr lang="en-US"/>
        </a:p>
      </dgm:t>
    </dgm:pt>
    <dgm:pt modelId="{FCE61051-F1E4-461E-A395-40473D10E29B}" type="sibTrans" cxnId="{02B76640-04FE-49CB-A4CB-EA8069C14221}">
      <dgm:prSet/>
      <dgm:spPr/>
      <dgm:t>
        <a:bodyPr/>
        <a:lstStyle/>
        <a:p>
          <a:endParaRPr lang="en-US"/>
        </a:p>
      </dgm:t>
    </dgm:pt>
    <dgm:pt modelId="{BD7365B2-114C-472B-80C8-97219CD50E4B}">
      <dgm:prSet phldrT="[Text]" custT="1"/>
      <dgm:spPr/>
      <dgm:t>
        <a:bodyPr/>
        <a:lstStyle/>
        <a:p>
          <a:r>
            <a:rPr lang="en-US" sz="2800" b="1" dirty="0" smtClean="0"/>
            <a:t>DRY </a:t>
          </a:r>
          <a:r>
            <a:rPr lang="en-US" sz="2400" b="1" dirty="0" smtClean="0"/>
            <a:t>decontamination</a:t>
          </a:r>
          <a:endParaRPr lang="en-US" sz="2400" b="1" dirty="0"/>
        </a:p>
      </dgm:t>
    </dgm:pt>
    <dgm:pt modelId="{C895144B-6072-4D8B-B553-6D72BC259E5F}" type="parTrans" cxnId="{602294AF-4159-4D56-A17B-F45EA8E1646C}">
      <dgm:prSet/>
      <dgm:spPr/>
      <dgm:t>
        <a:bodyPr/>
        <a:lstStyle/>
        <a:p>
          <a:endParaRPr lang="en-US"/>
        </a:p>
      </dgm:t>
    </dgm:pt>
    <dgm:pt modelId="{BBCA51A8-EAAC-4329-801A-00481BF45F17}" type="sibTrans" cxnId="{602294AF-4159-4D56-A17B-F45EA8E1646C}">
      <dgm:prSet/>
      <dgm:spPr/>
      <dgm:t>
        <a:bodyPr/>
        <a:lstStyle/>
        <a:p>
          <a:endParaRPr lang="en-US"/>
        </a:p>
      </dgm:t>
    </dgm:pt>
    <dgm:pt modelId="{23A3042B-3FC3-440F-BF41-85E9BBA1B66E}">
      <dgm:prSet phldrT="[Text]" custT="1"/>
      <dgm:spPr/>
      <dgm:t>
        <a:bodyPr anchor="ctr" anchorCtr="0"/>
        <a:lstStyle/>
        <a:p>
          <a:pPr marL="457200" indent="-344488">
            <a:lnSpc>
              <a:spcPct val="114000"/>
            </a:lnSpc>
          </a:pPr>
          <a:r>
            <a:rPr lang="en-US" sz="1600" dirty="0" smtClean="0"/>
            <a:t>Removal of clothing and debris</a:t>
          </a:r>
          <a:endParaRPr lang="en-US" sz="1600" dirty="0"/>
        </a:p>
      </dgm:t>
    </dgm:pt>
    <dgm:pt modelId="{E50A2BEA-1486-4782-A457-9CE9E0BE5E1B}" type="parTrans" cxnId="{DACE4A71-F8EF-464F-9CAB-35357712DC49}">
      <dgm:prSet/>
      <dgm:spPr/>
      <dgm:t>
        <a:bodyPr/>
        <a:lstStyle/>
        <a:p>
          <a:endParaRPr lang="en-US"/>
        </a:p>
      </dgm:t>
    </dgm:pt>
    <dgm:pt modelId="{0DEBCBBE-3970-41A0-84B7-9E6423663AF2}" type="sibTrans" cxnId="{DACE4A71-F8EF-464F-9CAB-35357712DC49}">
      <dgm:prSet/>
      <dgm:spPr/>
      <dgm:t>
        <a:bodyPr/>
        <a:lstStyle/>
        <a:p>
          <a:endParaRPr lang="en-US"/>
        </a:p>
      </dgm:t>
    </dgm:pt>
    <dgm:pt modelId="{070B311E-F0A0-476E-9E28-49FDF7776D13}">
      <dgm:prSet custT="1"/>
      <dgm:spPr/>
      <dgm:t>
        <a:bodyPr anchor="ctr" anchorCtr="0"/>
        <a:lstStyle/>
        <a:p>
          <a:pPr marL="457200" indent="-344488">
            <a:lnSpc>
              <a:spcPct val="114000"/>
            </a:lnSpc>
          </a:pPr>
          <a:r>
            <a:rPr lang="en-US" sz="1600" dirty="0" smtClean="0"/>
            <a:t>Can eliminate up to 90% of contaminants</a:t>
          </a:r>
          <a:endParaRPr lang="en-US" sz="1600" dirty="0"/>
        </a:p>
      </dgm:t>
    </dgm:pt>
    <dgm:pt modelId="{309D3BEE-54DB-483A-8B43-A7425E5E39F7}" type="parTrans" cxnId="{F415B930-279A-4D7C-9DD8-A0CD65A3F0B3}">
      <dgm:prSet/>
      <dgm:spPr/>
      <dgm:t>
        <a:bodyPr/>
        <a:lstStyle/>
        <a:p>
          <a:endParaRPr lang="en-US"/>
        </a:p>
      </dgm:t>
    </dgm:pt>
    <dgm:pt modelId="{33B7A787-1F7D-489D-8245-68C053E7C0AF}" type="sibTrans" cxnId="{F415B930-279A-4D7C-9DD8-A0CD65A3F0B3}">
      <dgm:prSet/>
      <dgm:spPr/>
      <dgm:t>
        <a:bodyPr/>
        <a:lstStyle/>
        <a:p>
          <a:endParaRPr lang="en-US"/>
        </a:p>
      </dgm:t>
    </dgm:pt>
    <dgm:pt modelId="{F0C0E245-DED8-47FE-AAFD-B92F138438D3}">
      <dgm:prSet custT="1"/>
      <dgm:spPr/>
      <dgm:t>
        <a:bodyPr anchor="ctr" anchorCtr="0"/>
        <a:lstStyle/>
        <a:p>
          <a:pPr marL="457200" indent="-344488">
            <a:lnSpc>
              <a:spcPct val="114000"/>
            </a:lnSpc>
          </a:pPr>
          <a:r>
            <a:rPr lang="en-US" sz="1600" dirty="0" smtClean="0"/>
            <a:t>Preferred method tepid shower with liquid soap; avoid bleach on humans</a:t>
          </a:r>
          <a:endParaRPr lang="en-US" sz="1600" dirty="0"/>
        </a:p>
      </dgm:t>
    </dgm:pt>
    <dgm:pt modelId="{6F12EE31-58E7-4B59-A4B1-E63BCA40C457}" type="parTrans" cxnId="{98F7D83A-79F2-436C-9DD4-FF7A72375E95}">
      <dgm:prSet/>
      <dgm:spPr/>
      <dgm:t>
        <a:bodyPr/>
        <a:lstStyle/>
        <a:p>
          <a:endParaRPr lang="en-US"/>
        </a:p>
      </dgm:t>
    </dgm:pt>
    <dgm:pt modelId="{496DB9C3-900A-4DEC-B9E0-6DA75FDD461F}" type="sibTrans" cxnId="{98F7D83A-79F2-436C-9DD4-FF7A72375E95}">
      <dgm:prSet/>
      <dgm:spPr/>
      <dgm:t>
        <a:bodyPr/>
        <a:lstStyle/>
        <a:p>
          <a:endParaRPr lang="en-US"/>
        </a:p>
      </dgm:t>
    </dgm:pt>
    <dgm:pt modelId="{ACECA27E-E30A-412D-8F24-E3D560A60D63}" type="pres">
      <dgm:prSet presAssocID="{F8319B58-8B8D-4915-85E1-15544C1FB1C1}" presName="Name0" presStyleCnt="0">
        <dgm:presLayoutVars>
          <dgm:dir/>
          <dgm:animLvl val="lvl"/>
          <dgm:resizeHandles/>
        </dgm:presLayoutVars>
      </dgm:prSet>
      <dgm:spPr/>
      <dgm:t>
        <a:bodyPr/>
        <a:lstStyle/>
        <a:p>
          <a:endParaRPr lang="en-US"/>
        </a:p>
      </dgm:t>
    </dgm:pt>
    <dgm:pt modelId="{75DEBB7E-4354-4CA3-B672-60A304207A76}" type="pres">
      <dgm:prSet presAssocID="{D2053C1C-2FE2-4380-A49E-E8C7065F345A}" presName="linNode" presStyleCnt="0"/>
      <dgm:spPr/>
    </dgm:pt>
    <dgm:pt modelId="{C5590BF6-18B3-4A38-9F14-92670FCA55AE}" type="pres">
      <dgm:prSet presAssocID="{D2053C1C-2FE2-4380-A49E-E8C7065F345A}" presName="parentShp" presStyleLbl="node1" presStyleIdx="0" presStyleCnt="2" custScaleX="75170">
        <dgm:presLayoutVars>
          <dgm:bulletEnabled val="1"/>
        </dgm:presLayoutVars>
      </dgm:prSet>
      <dgm:spPr>
        <a:prstGeom prst="rect">
          <a:avLst/>
        </a:prstGeom>
      </dgm:spPr>
      <dgm:t>
        <a:bodyPr/>
        <a:lstStyle/>
        <a:p>
          <a:endParaRPr lang="en-US"/>
        </a:p>
      </dgm:t>
    </dgm:pt>
    <dgm:pt modelId="{431EF37E-0BB1-4D94-A2E2-6B5944258F63}" type="pres">
      <dgm:prSet presAssocID="{D2053C1C-2FE2-4380-A49E-E8C7065F345A}" presName="childShp" presStyleLbl="bgAccFollowNode1" presStyleIdx="0" presStyleCnt="2">
        <dgm:presLayoutVars>
          <dgm:bulletEnabled val="1"/>
        </dgm:presLayoutVars>
      </dgm:prSet>
      <dgm:spPr/>
      <dgm:t>
        <a:bodyPr/>
        <a:lstStyle/>
        <a:p>
          <a:endParaRPr lang="en-US"/>
        </a:p>
      </dgm:t>
    </dgm:pt>
    <dgm:pt modelId="{3D18263C-1233-4E8E-88AF-C53916C6AF62}" type="pres">
      <dgm:prSet presAssocID="{AA2B00BB-66DA-4C09-9E23-CD2BB35E3DE3}" presName="spacing" presStyleCnt="0"/>
      <dgm:spPr/>
    </dgm:pt>
    <dgm:pt modelId="{8F23C81E-EE1F-4425-BF15-6B5408AE8024}" type="pres">
      <dgm:prSet presAssocID="{BD7365B2-114C-472B-80C8-97219CD50E4B}" presName="linNode" presStyleCnt="0"/>
      <dgm:spPr/>
    </dgm:pt>
    <dgm:pt modelId="{7DCEDDBF-7B9F-4E99-B30E-0388B9EBDC69}" type="pres">
      <dgm:prSet presAssocID="{BD7365B2-114C-472B-80C8-97219CD50E4B}" presName="parentShp" presStyleLbl="node1" presStyleIdx="1" presStyleCnt="2" custScaleX="75170">
        <dgm:presLayoutVars>
          <dgm:bulletEnabled val="1"/>
        </dgm:presLayoutVars>
      </dgm:prSet>
      <dgm:spPr>
        <a:prstGeom prst="rect">
          <a:avLst/>
        </a:prstGeom>
      </dgm:spPr>
      <dgm:t>
        <a:bodyPr/>
        <a:lstStyle/>
        <a:p>
          <a:endParaRPr lang="en-US"/>
        </a:p>
      </dgm:t>
    </dgm:pt>
    <dgm:pt modelId="{889A800D-9DDC-4183-AA9D-15542C269408}" type="pres">
      <dgm:prSet presAssocID="{BD7365B2-114C-472B-80C8-97219CD50E4B}" presName="childShp" presStyleLbl="bgAccFollowNode1" presStyleIdx="1" presStyleCnt="2">
        <dgm:presLayoutVars>
          <dgm:bulletEnabled val="1"/>
        </dgm:presLayoutVars>
      </dgm:prSet>
      <dgm:spPr/>
      <dgm:t>
        <a:bodyPr/>
        <a:lstStyle/>
        <a:p>
          <a:endParaRPr lang="en-US"/>
        </a:p>
      </dgm:t>
    </dgm:pt>
  </dgm:ptLst>
  <dgm:cxnLst>
    <dgm:cxn modelId="{98F7D83A-79F2-436C-9DD4-FF7A72375E95}" srcId="{D2053C1C-2FE2-4380-A49E-E8C7065F345A}" destId="{F0C0E245-DED8-47FE-AAFD-B92F138438D3}" srcOrd="1" destOrd="0" parTransId="{6F12EE31-58E7-4B59-A4B1-E63BCA40C457}" sibTransId="{496DB9C3-900A-4DEC-B9E0-6DA75FDD461F}"/>
    <dgm:cxn modelId="{F415B930-279A-4D7C-9DD8-A0CD65A3F0B3}" srcId="{BD7365B2-114C-472B-80C8-97219CD50E4B}" destId="{070B311E-F0A0-476E-9E28-49FDF7776D13}" srcOrd="1" destOrd="0" parTransId="{309D3BEE-54DB-483A-8B43-A7425E5E39F7}" sibTransId="{33B7A787-1F7D-489D-8245-68C053E7C0AF}"/>
    <dgm:cxn modelId="{835AFFFF-43A3-4ACB-9695-02F5F471F6A8}" type="presOf" srcId="{FE8DDAA2-FD53-4B35-8C63-A86A87733701}" destId="{431EF37E-0BB1-4D94-A2E2-6B5944258F63}" srcOrd="0" destOrd="0" presId="urn:microsoft.com/office/officeart/2005/8/layout/vList6"/>
    <dgm:cxn modelId="{BD287D3F-39D7-40D1-A2D6-902AE92711B4}" type="presOf" srcId="{F0C0E245-DED8-47FE-AAFD-B92F138438D3}" destId="{431EF37E-0BB1-4D94-A2E2-6B5944258F63}" srcOrd="0" destOrd="1" presId="urn:microsoft.com/office/officeart/2005/8/layout/vList6"/>
    <dgm:cxn modelId="{A3555470-30E3-4CAD-A802-6D6E203B0887}" srcId="{F8319B58-8B8D-4915-85E1-15544C1FB1C1}" destId="{D2053C1C-2FE2-4380-A49E-E8C7065F345A}" srcOrd="0" destOrd="0" parTransId="{EE022545-16FE-44EE-AF42-9CF11FAE1F7F}" sibTransId="{AA2B00BB-66DA-4C09-9E23-CD2BB35E3DE3}"/>
    <dgm:cxn modelId="{AECB8326-A5A1-49EE-BDB2-35F42A5DD6C6}" type="presOf" srcId="{23A3042B-3FC3-440F-BF41-85E9BBA1B66E}" destId="{889A800D-9DDC-4183-AA9D-15542C269408}" srcOrd="0" destOrd="0" presId="urn:microsoft.com/office/officeart/2005/8/layout/vList6"/>
    <dgm:cxn modelId="{81DD10EE-9A1B-4064-BB0B-09B555F73BD9}" type="presOf" srcId="{D2053C1C-2FE2-4380-A49E-E8C7065F345A}" destId="{C5590BF6-18B3-4A38-9F14-92670FCA55AE}" srcOrd="0" destOrd="0" presId="urn:microsoft.com/office/officeart/2005/8/layout/vList6"/>
    <dgm:cxn modelId="{5DA8DB61-24FD-4543-9C31-CD4AED1F9648}" type="presOf" srcId="{F8319B58-8B8D-4915-85E1-15544C1FB1C1}" destId="{ACECA27E-E30A-412D-8F24-E3D560A60D63}" srcOrd="0" destOrd="0" presId="urn:microsoft.com/office/officeart/2005/8/layout/vList6"/>
    <dgm:cxn modelId="{02B76640-04FE-49CB-A4CB-EA8069C14221}" srcId="{D2053C1C-2FE2-4380-A49E-E8C7065F345A}" destId="{FE8DDAA2-FD53-4B35-8C63-A86A87733701}" srcOrd="0" destOrd="0" parTransId="{1874DB71-2262-4636-8F83-24AF1023217B}" sibTransId="{FCE61051-F1E4-461E-A395-40473D10E29B}"/>
    <dgm:cxn modelId="{602294AF-4159-4D56-A17B-F45EA8E1646C}" srcId="{F8319B58-8B8D-4915-85E1-15544C1FB1C1}" destId="{BD7365B2-114C-472B-80C8-97219CD50E4B}" srcOrd="1" destOrd="0" parTransId="{C895144B-6072-4D8B-B553-6D72BC259E5F}" sibTransId="{BBCA51A8-EAAC-4329-801A-00481BF45F17}"/>
    <dgm:cxn modelId="{F0E00EDE-6887-437D-B555-B5E138CDB852}" type="presOf" srcId="{BD7365B2-114C-472B-80C8-97219CD50E4B}" destId="{7DCEDDBF-7B9F-4E99-B30E-0388B9EBDC69}" srcOrd="0" destOrd="0" presId="urn:microsoft.com/office/officeart/2005/8/layout/vList6"/>
    <dgm:cxn modelId="{DACE4A71-F8EF-464F-9CAB-35357712DC49}" srcId="{BD7365B2-114C-472B-80C8-97219CD50E4B}" destId="{23A3042B-3FC3-440F-BF41-85E9BBA1B66E}" srcOrd="0" destOrd="0" parTransId="{E50A2BEA-1486-4782-A457-9CE9E0BE5E1B}" sibTransId="{0DEBCBBE-3970-41A0-84B7-9E6423663AF2}"/>
    <dgm:cxn modelId="{0C73C675-F181-4DB3-B792-481AF6530A88}" type="presOf" srcId="{070B311E-F0A0-476E-9E28-49FDF7776D13}" destId="{889A800D-9DDC-4183-AA9D-15542C269408}" srcOrd="0" destOrd="1" presId="urn:microsoft.com/office/officeart/2005/8/layout/vList6"/>
    <dgm:cxn modelId="{9FBE2763-7894-4BDA-8222-A634DF952616}" type="presParOf" srcId="{ACECA27E-E30A-412D-8F24-E3D560A60D63}" destId="{75DEBB7E-4354-4CA3-B672-60A304207A76}" srcOrd="0" destOrd="0" presId="urn:microsoft.com/office/officeart/2005/8/layout/vList6"/>
    <dgm:cxn modelId="{9803945D-6771-40C0-A57E-092B02EE0F05}" type="presParOf" srcId="{75DEBB7E-4354-4CA3-B672-60A304207A76}" destId="{C5590BF6-18B3-4A38-9F14-92670FCA55AE}" srcOrd="0" destOrd="0" presId="urn:microsoft.com/office/officeart/2005/8/layout/vList6"/>
    <dgm:cxn modelId="{3F14A7B3-0979-4BC4-BB36-AA57A3BC950C}" type="presParOf" srcId="{75DEBB7E-4354-4CA3-B672-60A304207A76}" destId="{431EF37E-0BB1-4D94-A2E2-6B5944258F63}" srcOrd="1" destOrd="0" presId="urn:microsoft.com/office/officeart/2005/8/layout/vList6"/>
    <dgm:cxn modelId="{AF5A1F3B-B9AE-402F-AE4D-178E41B0E3D1}" type="presParOf" srcId="{ACECA27E-E30A-412D-8F24-E3D560A60D63}" destId="{3D18263C-1233-4E8E-88AF-C53916C6AF62}" srcOrd="1" destOrd="0" presId="urn:microsoft.com/office/officeart/2005/8/layout/vList6"/>
    <dgm:cxn modelId="{09EA4772-5E34-4CD5-ACD1-F5E53C865FF0}" type="presParOf" srcId="{ACECA27E-E30A-412D-8F24-E3D560A60D63}" destId="{8F23C81E-EE1F-4425-BF15-6B5408AE8024}" srcOrd="2" destOrd="0" presId="urn:microsoft.com/office/officeart/2005/8/layout/vList6"/>
    <dgm:cxn modelId="{116E4B03-11EA-4E1A-90CC-1F86CEA8B34E}" type="presParOf" srcId="{8F23C81E-EE1F-4425-BF15-6B5408AE8024}" destId="{7DCEDDBF-7B9F-4E99-B30E-0388B9EBDC69}" srcOrd="0" destOrd="0" presId="urn:microsoft.com/office/officeart/2005/8/layout/vList6"/>
    <dgm:cxn modelId="{75CA39D9-D796-4E78-A8A8-1CE2C03EC480}" type="presParOf" srcId="{8F23C81E-EE1F-4425-BF15-6B5408AE8024}" destId="{889A800D-9DDC-4183-AA9D-15542C26940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2A555-7901-45FD-A94B-30A81D6335FF}">
      <dsp:nvSpPr>
        <dsp:cNvPr id="0" name=""/>
        <dsp:cNvSpPr/>
      </dsp:nvSpPr>
      <dsp:spPr>
        <a:xfrm>
          <a:off x="0" y="0"/>
          <a:ext cx="6522720" cy="854964"/>
        </a:xfrm>
        <a:prstGeom prst="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114000"/>
            </a:lnSpc>
            <a:spcBef>
              <a:spcPct val="0"/>
            </a:spcBef>
            <a:spcAft>
              <a:spcPct val="35000"/>
            </a:spcAft>
          </a:pPr>
          <a:r>
            <a:rPr lang="en-US" sz="2100" kern="1200" dirty="0" smtClean="0">
              <a:solidFill>
                <a:schemeClr val="tx1"/>
              </a:solidFill>
            </a:rPr>
            <a:t>Protecting self first priority in order to save lives in safe manner</a:t>
          </a:r>
          <a:endParaRPr lang="en-US" sz="2100" kern="1200" dirty="0">
            <a:solidFill>
              <a:schemeClr val="tx1"/>
            </a:solidFill>
          </a:endParaRPr>
        </a:p>
      </dsp:txBody>
      <dsp:txXfrm>
        <a:off x="0" y="0"/>
        <a:ext cx="5577984" cy="854964"/>
      </dsp:txXfrm>
    </dsp:sp>
    <dsp:sp modelId="{E6ED8F57-78E1-4814-8C00-D936619CB4A6}">
      <dsp:nvSpPr>
        <dsp:cNvPr id="0" name=""/>
        <dsp:cNvSpPr/>
      </dsp:nvSpPr>
      <dsp:spPr>
        <a:xfrm>
          <a:off x="181722" y="1010412"/>
          <a:ext cx="7251829" cy="854964"/>
        </a:xfrm>
        <a:prstGeom prst="rect">
          <a:avLst/>
        </a:prstGeom>
        <a:solidFill>
          <a:schemeClr val="accent6">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114000"/>
            </a:lnSpc>
            <a:spcBef>
              <a:spcPct val="0"/>
            </a:spcBef>
            <a:spcAft>
              <a:spcPct val="35000"/>
            </a:spcAft>
          </a:pPr>
          <a:r>
            <a:rPr lang="en-US" sz="2100" kern="1200" dirty="0" smtClean="0">
              <a:solidFill>
                <a:schemeClr val="tx1"/>
              </a:solidFill>
            </a:rPr>
            <a:t>If rescuers are in immediate endangered -- casualty triage, treatment, and evacuation become secondary</a:t>
          </a:r>
          <a:endParaRPr lang="en-US" sz="2100" kern="1200" dirty="0">
            <a:solidFill>
              <a:schemeClr val="tx1"/>
            </a:solidFill>
          </a:endParaRPr>
        </a:p>
      </dsp:txBody>
      <dsp:txXfrm>
        <a:off x="206763" y="1035453"/>
        <a:ext cx="5976561" cy="804882"/>
      </dsp:txXfrm>
    </dsp:sp>
    <dsp:sp modelId="{4EC02D6F-CD9A-461A-9BFF-480F1DE8A406}">
      <dsp:nvSpPr>
        <dsp:cNvPr id="0" name=""/>
        <dsp:cNvSpPr/>
      </dsp:nvSpPr>
      <dsp:spPr>
        <a:xfrm>
          <a:off x="1084402" y="2020824"/>
          <a:ext cx="6522720" cy="854964"/>
        </a:xfrm>
        <a:prstGeom prst="rect">
          <a:avLst/>
        </a:prstGeom>
        <a:solidFill>
          <a:schemeClr val="accent6">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114000"/>
            </a:lnSpc>
            <a:spcBef>
              <a:spcPct val="0"/>
            </a:spcBef>
            <a:spcAft>
              <a:spcPct val="35000"/>
            </a:spcAft>
          </a:pPr>
          <a:r>
            <a:rPr lang="en-US" sz="2100" kern="1200" dirty="0" smtClean="0">
              <a:solidFill>
                <a:schemeClr val="tx1"/>
              </a:solidFill>
            </a:rPr>
            <a:t>Evacuation of rescuers may become necessary</a:t>
          </a:r>
          <a:endParaRPr lang="en-US" sz="2100" kern="1200" dirty="0">
            <a:solidFill>
              <a:schemeClr val="tx1"/>
            </a:solidFill>
          </a:endParaRPr>
        </a:p>
      </dsp:txBody>
      <dsp:txXfrm>
        <a:off x="1109443" y="2045865"/>
        <a:ext cx="5378787" cy="804881"/>
      </dsp:txXfrm>
    </dsp:sp>
    <dsp:sp modelId="{03010C26-C991-4D32-A50C-D3B53B66071B}">
      <dsp:nvSpPr>
        <dsp:cNvPr id="0" name=""/>
        <dsp:cNvSpPr/>
      </dsp:nvSpPr>
      <dsp:spPr>
        <a:xfrm>
          <a:off x="1630679" y="3031235"/>
          <a:ext cx="6522720" cy="854964"/>
        </a:xfrm>
        <a:prstGeom prst="rec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114000"/>
            </a:lnSpc>
            <a:spcBef>
              <a:spcPct val="0"/>
            </a:spcBef>
            <a:spcAft>
              <a:spcPct val="35000"/>
            </a:spcAft>
          </a:pPr>
          <a:r>
            <a:rPr lang="en-US" sz="2100" kern="1200" dirty="0" smtClean="0">
              <a:solidFill>
                <a:schemeClr val="tx1"/>
              </a:solidFill>
            </a:rPr>
            <a:t>Safety and security dynamic</a:t>
          </a:r>
          <a:endParaRPr lang="en-US" sz="2100" kern="1200" dirty="0">
            <a:solidFill>
              <a:schemeClr val="tx1"/>
            </a:solidFill>
          </a:endParaRPr>
        </a:p>
      </dsp:txBody>
      <dsp:txXfrm>
        <a:off x="1655720" y="3056276"/>
        <a:ext cx="5370633" cy="804882"/>
      </dsp:txXfrm>
    </dsp:sp>
    <dsp:sp modelId="{7E613E81-370F-45F1-AE55-A5A706D11410}">
      <dsp:nvSpPr>
        <dsp:cNvPr id="0" name=""/>
        <dsp:cNvSpPr/>
      </dsp:nvSpPr>
      <dsp:spPr>
        <a:xfrm>
          <a:off x="5966993" y="654824"/>
          <a:ext cx="555726" cy="555726"/>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114000"/>
            </a:lnSpc>
            <a:spcBef>
              <a:spcPct val="0"/>
            </a:spcBef>
            <a:spcAft>
              <a:spcPct val="35000"/>
            </a:spcAft>
          </a:pPr>
          <a:endParaRPr lang="en-US" sz="1900" kern="1200" dirty="0">
            <a:solidFill>
              <a:schemeClr val="tx1"/>
            </a:solidFill>
          </a:endParaRPr>
        </a:p>
      </dsp:txBody>
      <dsp:txXfrm>
        <a:off x="6092031" y="654824"/>
        <a:ext cx="305650" cy="418184"/>
      </dsp:txXfrm>
    </dsp:sp>
    <dsp:sp modelId="{E091BED0-FCAF-4D21-BCF7-F25B7E3AB69B}">
      <dsp:nvSpPr>
        <dsp:cNvPr id="0" name=""/>
        <dsp:cNvSpPr/>
      </dsp:nvSpPr>
      <dsp:spPr>
        <a:xfrm>
          <a:off x="6513271" y="1665236"/>
          <a:ext cx="555726" cy="555726"/>
        </a:xfrm>
        <a:prstGeom prst="downArrow">
          <a:avLst>
            <a:gd name="adj1" fmla="val 55000"/>
            <a:gd name="adj2" fmla="val 45000"/>
          </a:avLst>
        </a:prstGeom>
        <a:solidFill>
          <a:schemeClr val="accent6">
            <a:alpha val="90000"/>
            <a:tint val="40000"/>
            <a:hueOff val="0"/>
            <a:satOff val="0"/>
            <a:lumOff val="0"/>
            <a:alphaOff val="-2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114000"/>
            </a:lnSpc>
            <a:spcBef>
              <a:spcPct val="0"/>
            </a:spcBef>
            <a:spcAft>
              <a:spcPct val="35000"/>
            </a:spcAft>
          </a:pPr>
          <a:endParaRPr lang="en-US" sz="1900" kern="1200" dirty="0">
            <a:solidFill>
              <a:schemeClr val="tx1"/>
            </a:solidFill>
          </a:endParaRPr>
        </a:p>
      </dsp:txBody>
      <dsp:txXfrm>
        <a:off x="6638309" y="1665236"/>
        <a:ext cx="305650" cy="418184"/>
      </dsp:txXfrm>
    </dsp:sp>
    <dsp:sp modelId="{1E7FDA72-AE2B-4CA1-B1C0-43559EFD386F}">
      <dsp:nvSpPr>
        <dsp:cNvPr id="0" name=""/>
        <dsp:cNvSpPr/>
      </dsp:nvSpPr>
      <dsp:spPr>
        <a:xfrm>
          <a:off x="7051395" y="2675648"/>
          <a:ext cx="555726" cy="555726"/>
        </a:xfrm>
        <a:prstGeom prst="downArrow">
          <a:avLst>
            <a:gd name="adj1" fmla="val 55000"/>
            <a:gd name="adj2" fmla="val 45000"/>
          </a:avLst>
        </a:prstGeom>
        <a:solidFill>
          <a:schemeClr val="accent6">
            <a:alpha val="90000"/>
            <a:tint val="40000"/>
            <a:hueOff val="0"/>
            <a:satOff val="0"/>
            <a:lumOff val="0"/>
            <a:alphaOff val="-4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114000"/>
            </a:lnSpc>
            <a:spcBef>
              <a:spcPct val="0"/>
            </a:spcBef>
            <a:spcAft>
              <a:spcPct val="35000"/>
            </a:spcAft>
          </a:pPr>
          <a:endParaRPr lang="en-US" sz="1900" kern="1200" dirty="0">
            <a:solidFill>
              <a:schemeClr val="tx1"/>
            </a:solidFill>
          </a:endParaRPr>
        </a:p>
      </dsp:txBody>
      <dsp:txXfrm>
        <a:off x="7176433" y="2675648"/>
        <a:ext cx="305650" cy="418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FA250-D0C7-48A4-B6AC-11BA5B705A30}">
      <dsp:nvSpPr>
        <dsp:cNvPr id="0" name=""/>
        <dsp:cNvSpPr/>
      </dsp:nvSpPr>
      <dsp:spPr>
        <a:xfrm>
          <a:off x="2819395" y="0"/>
          <a:ext cx="4937760" cy="1190624"/>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393700" lvl="1" indent="-282575" algn="l" defTabSz="844550">
            <a:lnSpc>
              <a:spcPct val="90000"/>
            </a:lnSpc>
            <a:spcBef>
              <a:spcPct val="0"/>
            </a:spcBef>
            <a:spcAft>
              <a:spcPct val="15000"/>
            </a:spcAft>
            <a:buChar char="••"/>
          </a:pPr>
          <a:r>
            <a:rPr lang="en-US" sz="1900" kern="1200" dirty="0" smtClean="0"/>
            <a:t>Site of release, most contaminated, needs HAZMAT</a:t>
          </a:r>
          <a:endParaRPr lang="en-US" sz="1900" kern="1200" dirty="0"/>
        </a:p>
      </dsp:txBody>
      <dsp:txXfrm>
        <a:off x="2819395" y="148828"/>
        <a:ext cx="4491276" cy="892968"/>
      </dsp:txXfrm>
    </dsp:sp>
    <dsp:sp modelId="{9719A26B-E390-4161-B5FF-C2A472621A5D}">
      <dsp:nvSpPr>
        <dsp:cNvPr id="0" name=""/>
        <dsp:cNvSpPr/>
      </dsp:nvSpPr>
      <dsp:spPr>
        <a:xfrm>
          <a:off x="472444" y="0"/>
          <a:ext cx="2346950" cy="1190624"/>
        </a:xfrm>
        <a:prstGeom prst="rect">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100000"/>
            </a:lnSpc>
            <a:spcBef>
              <a:spcPct val="0"/>
            </a:spcBef>
            <a:spcAft>
              <a:spcPct val="35000"/>
            </a:spcAft>
          </a:pPr>
          <a:r>
            <a:rPr lang="en-US" sz="2800" b="1" kern="1200" dirty="0" smtClean="0"/>
            <a:t>Hot</a:t>
          </a:r>
        </a:p>
        <a:p>
          <a:pPr lvl="0" algn="ctr" defTabSz="1244600">
            <a:lnSpc>
              <a:spcPct val="100000"/>
            </a:lnSpc>
            <a:spcBef>
              <a:spcPct val="0"/>
            </a:spcBef>
            <a:spcAft>
              <a:spcPct val="35000"/>
            </a:spcAft>
          </a:pPr>
          <a:r>
            <a:rPr lang="en-US" sz="2000" b="1" kern="1200" dirty="0" smtClean="0"/>
            <a:t>(EXCLUSION Zone)</a:t>
          </a:r>
          <a:endParaRPr lang="en-US" sz="2000" b="1" kern="1200" dirty="0"/>
        </a:p>
      </dsp:txBody>
      <dsp:txXfrm>
        <a:off x="472444" y="0"/>
        <a:ext cx="2346950" cy="1190624"/>
      </dsp:txXfrm>
    </dsp:sp>
    <dsp:sp modelId="{6BC268AB-5E80-4AA2-826D-F83BE8555FAA}">
      <dsp:nvSpPr>
        <dsp:cNvPr id="0" name=""/>
        <dsp:cNvSpPr/>
      </dsp:nvSpPr>
      <dsp:spPr>
        <a:xfrm>
          <a:off x="2819395" y="1309687"/>
          <a:ext cx="4937760" cy="1190624"/>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346075" lvl="1" indent="-234950" algn="l" defTabSz="844550">
            <a:lnSpc>
              <a:spcPct val="90000"/>
            </a:lnSpc>
            <a:spcBef>
              <a:spcPct val="0"/>
            </a:spcBef>
            <a:spcAft>
              <a:spcPct val="15000"/>
            </a:spcAft>
            <a:buChar char="••"/>
          </a:pPr>
          <a:r>
            <a:rPr lang="en-US" sz="1900" kern="1200" dirty="0" smtClean="0"/>
            <a:t>Location where workers enter and leave, decontamination occurs here</a:t>
          </a:r>
          <a:endParaRPr lang="en-US" sz="1900" kern="1200" dirty="0"/>
        </a:p>
      </dsp:txBody>
      <dsp:txXfrm>
        <a:off x="2819395" y="1458515"/>
        <a:ext cx="4491276" cy="892968"/>
      </dsp:txXfrm>
    </dsp:sp>
    <dsp:sp modelId="{93468B8F-3153-4098-BDF9-AA7F98F221E2}">
      <dsp:nvSpPr>
        <dsp:cNvPr id="0" name=""/>
        <dsp:cNvSpPr/>
      </dsp:nvSpPr>
      <dsp:spPr>
        <a:xfrm>
          <a:off x="472444" y="1309687"/>
          <a:ext cx="2346950" cy="1190624"/>
        </a:xfrm>
        <a:prstGeom prst="rect">
          <a:avLst/>
        </a:prstGeom>
        <a:solidFill>
          <a:srgbClr val="FFFF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Warm</a:t>
          </a:r>
        </a:p>
        <a:p>
          <a:pPr lvl="0" algn="ctr" defTabSz="1244600">
            <a:lnSpc>
              <a:spcPct val="90000"/>
            </a:lnSpc>
            <a:spcBef>
              <a:spcPct val="0"/>
            </a:spcBef>
            <a:spcAft>
              <a:spcPct val="35000"/>
            </a:spcAft>
          </a:pPr>
          <a:r>
            <a:rPr lang="en-US" sz="2000" b="1" kern="1200" dirty="0" smtClean="0">
              <a:solidFill>
                <a:schemeClr val="tx1"/>
              </a:solidFill>
            </a:rPr>
            <a:t>(Contamination Reduction Zone)</a:t>
          </a:r>
          <a:endParaRPr lang="en-US" sz="2000" b="1" kern="1200" dirty="0">
            <a:solidFill>
              <a:schemeClr val="tx1"/>
            </a:solidFill>
          </a:endParaRPr>
        </a:p>
      </dsp:txBody>
      <dsp:txXfrm>
        <a:off x="472444" y="1309687"/>
        <a:ext cx="2346950" cy="1190624"/>
      </dsp:txXfrm>
    </dsp:sp>
    <dsp:sp modelId="{C1CB6B37-092C-4217-AFD3-82CFEDA62E9A}">
      <dsp:nvSpPr>
        <dsp:cNvPr id="0" name=""/>
        <dsp:cNvSpPr/>
      </dsp:nvSpPr>
      <dsp:spPr>
        <a:xfrm>
          <a:off x="2819395" y="2619374"/>
          <a:ext cx="4937760" cy="1190624"/>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346075" lvl="1" indent="-234950" algn="l" defTabSz="844550">
            <a:lnSpc>
              <a:spcPct val="90000"/>
            </a:lnSpc>
            <a:spcBef>
              <a:spcPct val="0"/>
            </a:spcBef>
            <a:spcAft>
              <a:spcPct val="15000"/>
            </a:spcAft>
            <a:buChar char="••"/>
          </a:pPr>
          <a:r>
            <a:rPr lang="en-US" sz="1900" kern="1200" dirty="0" smtClean="0"/>
            <a:t>Area contamination-free: casualty collection, triage, treatment, transport</a:t>
          </a:r>
          <a:endParaRPr lang="en-US" sz="1900" kern="1200" dirty="0"/>
        </a:p>
      </dsp:txBody>
      <dsp:txXfrm>
        <a:off x="2819395" y="2768202"/>
        <a:ext cx="4491276" cy="892968"/>
      </dsp:txXfrm>
    </dsp:sp>
    <dsp:sp modelId="{33AA792C-FD60-4D8E-98B4-98A14F3C6989}">
      <dsp:nvSpPr>
        <dsp:cNvPr id="0" name=""/>
        <dsp:cNvSpPr/>
      </dsp:nvSpPr>
      <dsp:spPr>
        <a:xfrm>
          <a:off x="472444" y="2619374"/>
          <a:ext cx="2346950" cy="1190624"/>
        </a:xfrm>
        <a:prstGeom prst="rect">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endParaRPr lang="en-US" sz="2800" b="1" kern="1200" dirty="0" smtClean="0"/>
        </a:p>
        <a:p>
          <a:pPr lvl="0" algn="ctr" defTabSz="1244600">
            <a:lnSpc>
              <a:spcPct val="90000"/>
            </a:lnSpc>
            <a:spcBef>
              <a:spcPct val="0"/>
            </a:spcBef>
            <a:spcAft>
              <a:spcPct val="35000"/>
            </a:spcAft>
          </a:pPr>
          <a:r>
            <a:rPr lang="en-US" sz="2800" b="1" kern="1200" dirty="0" smtClean="0"/>
            <a:t>Cold</a:t>
          </a:r>
        </a:p>
        <a:p>
          <a:pPr lvl="0" algn="ctr" defTabSz="1244600">
            <a:lnSpc>
              <a:spcPct val="90000"/>
            </a:lnSpc>
            <a:spcBef>
              <a:spcPct val="0"/>
            </a:spcBef>
            <a:spcAft>
              <a:spcPct val="35000"/>
            </a:spcAft>
          </a:pPr>
          <a:r>
            <a:rPr lang="en-US" sz="2000" b="1" kern="1200" dirty="0" smtClean="0"/>
            <a:t>(Support Zone)</a:t>
          </a:r>
        </a:p>
        <a:p>
          <a:pPr lvl="0" algn="ctr" defTabSz="1244600">
            <a:lnSpc>
              <a:spcPct val="90000"/>
            </a:lnSpc>
            <a:spcBef>
              <a:spcPct val="0"/>
            </a:spcBef>
            <a:spcAft>
              <a:spcPct val="35000"/>
            </a:spcAft>
          </a:pPr>
          <a:endParaRPr lang="en-US" sz="2800" b="1" kern="1200" dirty="0"/>
        </a:p>
      </dsp:txBody>
      <dsp:txXfrm>
        <a:off x="472444" y="2619374"/>
        <a:ext cx="2346950" cy="11906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0B02F-87B3-45E5-9134-4E41B6911EBE}">
      <dsp:nvSpPr>
        <dsp:cNvPr id="0" name=""/>
        <dsp:cNvSpPr/>
      </dsp:nvSpPr>
      <dsp:spPr>
        <a:xfrm rot="5400000">
          <a:off x="-170880" y="170880"/>
          <a:ext cx="1139204" cy="797443"/>
        </a:xfrm>
        <a:prstGeom prst="chevron">
          <a:avLst/>
        </a:prstGeom>
        <a:solidFill>
          <a:schemeClr val="accent6">
            <a:shade val="5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Level A</a:t>
          </a:r>
          <a:endParaRPr lang="en-US" sz="1900" b="1" kern="1200" dirty="0">
            <a:solidFill>
              <a:schemeClr val="tx1"/>
            </a:solidFill>
          </a:endParaRPr>
        </a:p>
      </dsp:txBody>
      <dsp:txXfrm rot="-5400000">
        <a:off x="1" y="398722"/>
        <a:ext cx="797443" cy="341761"/>
      </dsp:txXfrm>
    </dsp:sp>
    <dsp:sp modelId="{F233B077-92D7-4C30-9498-B86F2F4873C5}">
      <dsp:nvSpPr>
        <dsp:cNvPr id="0" name=""/>
        <dsp:cNvSpPr/>
      </dsp:nvSpPr>
      <dsp:spPr>
        <a:xfrm rot="5400000">
          <a:off x="4012268" y="-3231537"/>
          <a:ext cx="740483" cy="7203557"/>
        </a:xfrm>
        <a:prstGeom prst="round2SameRect">
          <a:avLst/>
        </a:prstGeom>
        <a:solidFill>
          <a:schemeClr val="lt1">
            <a:alpha val="9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Highest level</a:t>
          </a:r>
          <a:endParaRPr lang="en-US" sz="2100" kern="1200" dirty="0"/>
        </a:p>
        <a:p>
          <a:pPr marL="228600" lvl="1" indent="-228600" algn="l" defTabSz="933450">
            <a:lnSpc>
              <a:spcPct val="90000"/>
            </a:lnSpc>
            <a:spcBef>
              <a:spcPct val="0"/>
            </a:spcBef>
            <a:spcAft>
              <a:spcPct val="15000"/>
            </a:spcAft>
            <a:buChar char="••"/>
          </a:pPr>
          <a:r>
            <a:rPr lang="en-US" sz="2100" kern="1200" dirty="0" smtClean="0"/>
            <a:t>SCBA with vapor-tight suit</a:t>
          </a:r>
          <a:endParaRPr lang="en-US" sz="2100" kern="1200" dirty="0"/>
        </a:p>
      </dsp:txBody>
      <dsp:txXfrm rot="-5400000">
        <a:off x="780732" y="36146"/>
        <a:ext cx="7167410" cy="668189"/>
      </dsp:txXfrm>
    </dsp:sp>
    <dsp:sp modelId="{00AB29B9-4C20-43D2-9B66-2740E5C470F4}">
      <dsp:nvSpPr>
        <dsp:cNvPr id="0" name=""/>
        <dsp:cNvSpPr/>
      </dsp:nvSpPr>
      <dsp:spPr>
        <a:xfrm rot="5400000">
          <a:off x="-170880" y="1163228"/>
          <a:ext cx="1139204" cy="797443"/>
        </a:xfrm>
        <a:prstGeom prst="chevron">
          <a:avLst/>
        </a:prstGeom>
        <a:solidFill>
          <a:schemeClr val="accent6">
            <a:shade val="50000"/>
            <a:hueOff val="-230848"/>
            <a:satOff val="15390"/>
            <a:lumOff val="20092"/>
            <a:alphaOff val="0"/>
          </a:schemeClr>
        </a:solidFill>
        <a:ln w="25400" cap="flat" cmpd="sng" algn="ctr">
          <a:solidFill>
            <a:schemeClr val="accent6">
              <a:shade val="50000"/>
              <a:hueOff val="-230848"/>
              <a:satOff val="15390"/>
              <a:lumOff val="200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Level B</a:t>
          </a:r>
          <a:endParaRPr lang="en-US" sz="1900" b="1" kern="1200" dirty="0">
            <a:solidFill>
              <a:schemeClr val="tx1"/>
            </a:solidFill>
          </a:endParaRPr>
        </a:p>
      </dsp:txBody>
      <dsp:txXfrm rot="-5400000">
        <a:off x="1" y="1391070"/>
        <a:ext cx="797443" cy="341761"/>
      </dsp:txXfrm>
    </dsp:sp>
    <dsp:sp modelId="{CAA408D3-35A0-48C3-B15D-58D09AF042D9}">
      <dsp:nvSpPr>
        <dsp:cNvPr id="0" name=""/>
        <dsp:cNvSpPr/>
      </dsp:nvSpPr>
      <dsp:spPr>
        <a:xfrm rot="5400000">
          <a:off x="4028980" y="-2239189"/>
          <a:ext cx="740483" cy="7203557"/>
        </a:xfrm>
        <a:prstGeom prst="round2SameRect">
          <a:avLst/>
        </a:prstGeom>
        <a:solidFill>
          <a:schemeClr val="lt1">
            <a:alpha val="90000"/>
            <a:hueOff val="0"/>
            <a:satOff val="0"/>
            <a:lumOff val="0"/>
            <a:alphaOff val="0"/>
          </a:schemeClr>
        </a:solidFill>
        <a:ln w="25400" cap="flat" cmpd="sng" algn="ctr">
          <a:solidFill>
            <a:schemeClr val="accent6">
              <a:shade val="50000"/>
              <a:hueOff val="-230848"/>
              <a:satOff val="15390"/>
              <a:lumOff val="200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High level respiratory</a:t>
          </a:r>
          <a:endParaRPr lang="en-US" sz="2100" kern="1200" dirty="0"/>
        </a:p>
        <a:p>
          <a:pPr marL="228600" lvl="1" indent="-228600" algn="l" defTabSz="933450">
            <a:lnSpc>
              <a:spcPct val="90000"/>
            </a:lnSpc>
            <a:spcBef>
              <a:spcPct val="0"/>
            </a:spcBef>
            <a:spcAft>
              <a:spcPct val="15000"/>
            </a:spcAft>
            <a:buChar char="••"/>
          </a:pPr>
          <a:r>
            <a:rPr lang="en-US" sz="2100" kern="1200" dirty="0" smtClean="0"/>
            <a:t>Less eye or skin protection needed </a:t>
          </a:r>
          <a:endParaRPr lang="en-US" sz="2100" kern="1200" dirty="0"/>
        </a:p>
      </dsp:txBody>
      <dsp:txXfrm rot="-5400000">
        <a:off x="797444" y="1028494"/>
        <a:ext cx="7167410" cy="668189"/>
      </dsp:txXfrm>
    </dsp:sp>
    <dsp:sp modelId="{C76D61A1-09A4-49AC-A219-5B19DED0D109}">
      <dsp:nvSpPr>
        <dsp:cNvPr id="0" name=""/>
        <dsp:cNvSpPr/>
      </dsp:nvSpPr>
      <dsp:spPr>
        <a:xfrm rot="5400000">
          <a:off x="-170880" y="2154127"/>
          <a:ext cx="1139204" cy="797443"/>
        </a:xfrm>
        <a:prstGeom prst="chevron">
          <a:avLst/>
        </a:prstGeom>
        <a:solidFill>
          <a:schemeClr val="accent6">
            <a:shade val="50000"/>
            <a:hueOff val="-461695"/>
            <a:satOff val="30780"/>
            <a:lumOff val="40185"/>
            <a:alphaOff val="0"/>
          </a:schemeClr>
        </a:solidFill>
        <a:ln w="25400" cap="flat" cmpd="sng" algn="ctr">
          <a:solidFill>
            <a:schemeClr val="accent6">
              <a:shade val="50000"/>
              <a:hueOff val="-461695"/>
              <a:satOff val="30780"/>
              <a:lumOff val="4018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Level C</a:t>
          </a:r>
          <a:endParaRPr lang="en-US" sz="1900" b="1" kern="1200" dirty="0">
            <a:solidFill>
              <a:schemeClr val="tx1"/>
            </a:solidFill>
          </a:endParaRPr>
        </a:p>
      </dsp:txBody>
      <dsp:txXfrm rot="-5400000">
        <a:off x="1" y="2381969"/>
        <a:ext cx="797443" cy="341761"/>
      </dsp:txXfrm>
    </dsp:sp>
    <dsp:sp modelId="{FB545791-E206-42CE-A66A-2B2B2178E792}">
      <dsp:nvSpPr>
        <dsp:cNvPr id="0" name=""/>
        <dsp:cNvSpPr/>
      </dsp:nvSpPr>
      <dsp:spPr>
        <a:xfrm rot="5400000">
          <a:off x="4028980" y="-1248290"/>
          <a:ext cx="740483" cy="7203557"/>
        </a:xfrm>
        <a:prstGeom prst="round2SameRect">
          <a:avLst/>
        </a:prstGeom>
        <a:solidFill>
          <a:schemeClr val="lt1">
            <a:alpha val="90000"/>
            <a:hueOff val="0"/>
            <a:satOff val="0"/>
            <a:lumOff val="0"/>
            <a:alphaOff val="0"/>
          </a:schemeClr>
        </a:solidFill>
        <a:ln w="25400" cap="flat" cmpd="sng" algn="ctr">
          <a:solidFill>
            <a:schemeClr val="accent6">
              <a:shade val="50000"/>
              <a:hueOff val="-461695"/>
              <a:satOff val="30780"/>
              <a:lumOff val="401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Skin/eye exposure possible</a:t>
          </a:r>
          <a:endParaRPr lang="en-US" sz="2100" kern="1200" dirty="0"/>
        </a:p>
        <a:p>
          <a:pPr marL="228600" lvl="1" indent="-228600" algn="l" defTabSz="933450">
            <a:lnSpc>
              <a:spcPct val="90000"/>
            </a:lnSpc>
            <a:spcBef>
              <a:spcPct val="0"/>
            </a:spcBef>
            <a:spcAft>
              <a:spcPct val="15000"/>
            </a:spcAft>
            <a:buChar char="••"/>
          </a:pPr>
          <a:r>
            <a:rPr lang="en-US" sz="2100" kern="1200" dirty="0" smtClean="0"/>
            <a:t>Chemical  resistant clothing with full or half mask</a:t>
          </a:r>
          <a:endParaRPr lang="en-US" sz="2100" kern="1200" dirty="0"/>
        </a:p>
      </dsp:txBody>
      <dsp:txXfrm rot="-5400000">
        <a:off x="797444" y="2019393"/>
        <a:ext cx="7167410" cy="668189"/>
      </dsp:txXfrm>
    </dsp:sp>
    <dsp:sp modelId="{C03192A3-0371-4D33-9F3B-9DBBA9E9C33C}">
      <dsp:nvSpPr>
        <dsp:cNvPr id="0" name=""/>
        <dsp:cNvSpPr/>
      </dsp:nvSpPr>
      <dsp:spPr>
        <a:xfrm rot="5400000">
          <a:off x="-170880" y="3145026"/>
          <a:ext cx="1139204" cy="797443"/>
        </a:xfrm>
        <a:prstGeom prst="chevron">
          <a:avLst/>
        </a:prstGeom>
        <a:solidFill>
          <a:schemeClr val="accent6">
            <a:shade val="50000"/>
            <a:hueOff val="-230848"/>
            <a:satOff val="15390"/>
            <a:lumOff val="20092"/>
            <a:alphaOff val="0"/>
          </a:schemeClr>
        </a:solidFill>
        <a:ln w="25400" cap="flat" cmpd="sng" algn="ctr">
          <a:solidFill>
            <a:schemeClr val="accent6">
              <a:shade val="50000"/>
              <a:hueOff val="-230848"/>
              <a:satOff val="15390"/>
              <a:lumOff val="200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Level D</a:t>
          </a:r>
          <a:endParaRPr lang="en-US" sz="1900" b="1" kern="1200" dirty="0">
            <a:solidFill>
              <a:schemeClr val="tx1"/>
            </a:solidFill>
          </a:endParaRPr>
        </a:p>
      </dsp:txBody>
      <dsp:txXfrm rot="-5400000">
        <a:off x="1" y="3372868"/>
        <a:ext cx="797443" cy="341761"/>
      </dsp:txXfrm>
    </dsp:sp>
    <dsp:sp modelId="{1EB0A357-7B73-4CB8-805C-4175D3022D0A}">
      <dsp:nvSpPr>
        <dsp:cNvPr id="0" name=""/>
        <dsp:cNvSpPr/>
      </dsp:nvSpPr>
      <dsp:spPr>
        <a:xfrm rot="5400000">
          <a:off x="4028980" y="-257391"/>
          <a:ext cx="740483" cy="7203557"/>
        </a:xfrm>
        <a:prstGeom prst="round2SameRect">
          <a:avLst/>
        </a:prstGeom>
        <a:solidFill>
          <a:schemeClr val="lt1">
            <a:alpha val="90000"/>
            <a:hueOff val="0"/>
            <a:satOff val="0"/>
            <a:lumOff val="0"/>
            <a:alphaOff val="0"/>
          </a:schemeClr>
        </a:solidFill>
        <a:ln w="25400" cap="flat" cmpd="sng" algn="ctr">
          <a:solidFill>
            <a:schemeClr val="accent6">
              <a:shade val="50000"/>
              <a:hueOff val="-230848"/>
              <a:satOff val="15390"/>
              <a:lumOff val="200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Universal precautions</a:t>
          </a:r>
          <a:endParaRPr lang="en-US" sz="2100" kern="1200" dirty="0"/>
        </a:p>
        <a:p>
          <a:pPr marL="228600" lvl="1" indent="-228600" algn="l" defTabSz="933450">
            <a:lnSpc>
              <a:spcPct val="90000"/>
            </a:lnSpc>
            <a:spcBef>
              <a:spcPct val="0"/>
            </a:spcBef>
            <a:spcAft>
              <a:spcPct val="15000"/>
            </a:spcAft>
            <a:buChar char="••"/>
          </a:pPr>
          <a:r>
            <a:rPr lang="en-US" sz="2100" kern="1200" dirty="0" smtClean="0"/>
            <a:t>Typical work uniform</a:t>
          </a:r>
          <a:endParaRPr lang="en-US" sz="2100" kern="1200" dirty="0"/>
        </a:p>
      </dsp:txBody>
      <dsp:txXfrm rot="-5400000">
        <a:off x="797444" y="3010292"/>
        <a:ext cx="7167410" cy="6681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EF37E-0BB1-4D94-A2E2-6B5944258F63}">
      <dsp:nvSpPr>
        <dsp:cNvPr id="0" name=""/>
        <dsp:cNvSpPr/>
      </dsp:nvSpPr>
      <dsp:spPr>
        <a:xfrm>
          <a:off x="2883158" y="442"/>
          <a:ext cx="4937760" cy="1725741"/>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457200" lvl="1" indent="-344488" algn="l" defTabSz="711200">
            <a:lnSpc>
              <a:spcPct val="114000"/>
            </a:lnSpc>
            <a:spcBef>
              <a:spcPct val="0"/>
            </a:spcBef>
            <a:spcAft>
              <a:spcPct val="15000"/>
            </a:spcAft>
            <a:buChar char="••"/>
          </a:pPr>
          <a:r>
            <a:rPr lang="en-US" sz="1600" kern="1200" dirty="0" smtClean="0"/>
            <a:t>Consists of washing in shower or wiping casualties with moist cloth/sponge</a:t>
          </a:r>
          <a:endParaRPr lang="en-US" sz="1600" kern="1200" dirty="0"/>
        </a:p>
        <a:p>
          <a:pPr marL="457200" lvl="1" indent="-344488" algn="l" defTabSz="711200">
            <a:lnSpc>
              <a:spcPct val="114000"/>
            </a:lnSpc>
            <a:spcBef>
              <a:spcPct val="0"/>
            </a:spcBef>
            <a:spcAft>
              <a:spcPct val="15000"/>
            </a:spcAft>
            <a:buChar char="••"/>
          </a:pPr>
          <a:r>
            <a:rPr lang="en-US" sz="1600" kern="1200" dirty="0" smtClean="0"/>
            <a:t>Preferred method tepid shower with liquid soap; avoid bleach on humans</a:t>
          </a:r>
          <a:endParaRPr lang="en-US" sz="1600" kern="1200" dirty="0"/>
        </a:p>
      </dsp:txBody>
      <dsp:txXfrm>
        <a:off x="2883158" y="216160"/>
        <a:ext cx="4290607" cy="1294305"/>
      </dsp:txXfrm>
    </dsp:sp>
    <dsp:sp modelId="{C5590BF6-18B3-4A38-9F14-92670FCA55AE}">
      <dsp:nvSpPr>
        <dsp:cNvPr id="0" name=""/>
        <dsp:cNvSpPr/>
      </dsp:nvSpPr>
      <dsp:spPr>
        <a:xfrm>
          <a:off x="408681" y="442"/>
          <a:ext cx="2474476" cy="172574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WET</a:t>
          </a:r>
          <a:r>
            <a:rPr lang="en-US" sz="2400" b="1" kern="1200" dirty="0" smtClean="0"/>
            <a:t> decontamination</a:t>
          </a:r>
          <a:endParaRPr lang="en-US" sz="2400" b="1" kern="1200" dirty="0"/>
        </a:p>
      </dsp:txBody>
      <dsp:txXfrm>
        <a:off x="408681" y="442"/>
        <a:ext cx="2474476" cy="1725741"/>
      </dsp:txXfrm>
    </dsp:sp>
    <dsp:sp modelId="{889A800D-9DDC-4183-AA9D-15542C269408}">
      <dsp:nvSpPr>
        <dsp:cNvPr id="0" name=""/>
        <dsp:cNvSpPr/>
      </dsp:nvSpPr>
      <dsp:spPr>
        <a:xfrm>
          <a:off x="2883158" y="1898758"/>
          <a:ext cx="4937760" cy="1725741"/>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457200" lvl="1" indent="-344488" algn="l" defTabSz="711200">
            <a:lnSpc>
              <a:spcPct val="114000"/>
            </a:lnSpc>
            <a:spcBef>
              <a:spcPct val="0"/>
            </a:spcBef>
            <a:spcAft>
              <a:spcPct val="15000"/>
            </a:spcAft>
            <a:buChar char="••"/>
          </a:pPr>
          <a:r>
            <a:rPr lang="en-US" sz="1600" kern="1200" dirty="0" smtClean="0"/>
            <a:t>Removal of clothing and debris</a:t>
          </a:r>
          <a:endParaRPr lang="en-US" sz="1600" kern="1200" dirty="0"/>
        </a:p>
        <a:p>
          <a:pPr marL="457200" lvl="1" indent="-344488" algn="l" defTabSz="711200">
            <a:lnSpc>
              <a:spcPct val="114000"/>
            </a:lnSpc>
            <a:spcBef>
              <a:spcPct val="0"/>
            </a:spcBef>
            <a:spcAft>
              <a:spcPct val="15000"/>
            </a:spcAft>
            <a:buChar char="••"/>
          </a:pPr>
          <a:r>
            <a:rPr lang="en-US" sz="1600" kern="1200" dirty="0" smtClean="0"/>
            <a:t>Can eliminate up to 90% of contaminants</a:t>
          </a:r>
          <a:endParaRPr lang="en-US" sz="1600" kern="1200" dirty="0"/>
        </a:p>
      </dsp:txBody>
      <dsp:txXfrm>
        <a:off x="2883158" y="2114476"/>
        <a:ext cx="4290607" cy="1294305"/>
      </dsp:txXfrm>
    </dsp:sp>
    <dsp:sp modelId="{7DCEDDBF-7B9F-4E99-B30E-0388B9EBDC69}">
      <dsp:nvSpPr>
        <dsp:cNvPr id="0" name=""/>
        <dsp:cNvSpPr/>
      </dsp:nvSpPr>
      <dsp:spPr>
        <a:xfrm>
          <a:off x="408681" y="1898758"/>
          <a:ext cx="2474476" cy="172574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DRY </a:t>
          </a:r>
          <a:r>
            <a:rPr lang="en-US" sz="2400" b="1" kern="1200" dirty="0" smtClean="0"/>
            <a:t>decontamination</a:t>
          </a:r>
          <a:endParaRPr lang="en-US" sz="2400" b="1" kern="1200" dirty="0"/>
        </a:p>
      </dsp:txBody>
      <dsp:txXfrm>
        <a:off x="408681" y="1898758"/>
        <a:ext cx="2474476" cy="17257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30942B-9792-47E1-B249-D40430B1B176}" type="datetimeFigureOut">
              <a:rPr lang="en-US" smtClean="0"/>
              <a:pPr/>
              <a:t>4/5/2017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ECAEF-EE75-4843-BCCA-F3E282D3A7F1}" type="slidenum">
              <a:rPr lang="en-US" smtClean="0"/>
              <a:pPr/>
              <a:t>‹#›</a:t>
            </a:fld>
            <a:endParaRPr lang="en-US"/>
          </a:p>
        </p:txBody>
      </p:sp>
    </p:spTree>
    <p:extLst>
      <p:ext uri="{BB962C8B-B14F-4D97-AF65-F5344CB8AC3E}">
        <p14:creationId xmlns:p14="http://schemas.microsoft.com/office/powerpoint/2010/main" val="62355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cs typeface="Helvetica" pitchFamily="34" charset="0"/>
              </a:rPr>
              <a:t>Discuss predeployment considerations for participation in disaster response, including team activation and motivation, risk awareness and mitigation,  education, training, and personal fitness for duty.</a:t>
            </a:r>
          </a:p>
          <a:p>
            <a:endParaRPr lang="en-US" sz="1200" dirty="0" smtClean="0">
              <a:cs typeface="Helvetica" pitchFamily="34" charset="0"/>
            </a:endParaRPr>
          </a:p>
          <a:p>
            <a:r>
              <a:rPr lang="en-US" sz="1200" dirty="0" smtClean="0">
                <a:cs typeface="Helvetica" pitchFamily="34" charset="0"/>
              </a:rPr>
              <a:t>Describe workforce protection measures in a disaster, including the purpose and types of personal protective equipment and decontamination.</a:t>
            </a:r>
          </a:p>
          <a:p>
            <a:endParaRPr lang="en-US" dirty="0"/>
          </a:p>
        </p:txBody>
      </p:sp>
      <p:sp>
        <p:nvSpPr>
          <p:cNvPr id="4" name="Slide Number Placeholder 3"/>
          <p:cNvSpPr>
            <a:spLocks noGrp="1"/>
          </p:cNvSpPr>
          <p:nvPr>
            <p:ph type="sldNum" sz="quarter" idx="10"/>
          </p:nvPr>
        </p:nvSpPr>
        <p:spPr/>
        <p:txBody>
          <a:bodyPr/>
          <a:lstStyle/>
          <a:p>
            <a:pPr>
              <a:defRPr/>
            </a:pPr>
            <a:fld id="{9B77A69D-0919-4F8A-B57B-C6DD349BC1E4}" type="slidenum">
              <a:rPr lang="en-US" smtClean="0"/>
              <a:pPr>
                <a:defRPr/>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An injured or dead responder will not be able to continue his or her job and may require that resources be shifted from the at-need population to the responder. Response personnel may have to emergently evacuate if the working conditions change such as in a fluctuation in temperature extremes, change in wind direction, smoke or fire hazards, potential structure collapse, or release of hazardous materials. [</a:t>
            </a:r>
            <a:r>
              <a:rPr lang="en-US" i="1" dirty="0" smtClean="0"/>
              <a:t>BDLS 3.0 Course Manual </a:t>
            </a:r>
            <a:r>
              <a:rPr lang="en-US" dirty="0" smtClean="0"/>
              <a:t>4-16 to 4-17]</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34CDE6-E46A-4EF8-88B4-06ECDB7598D2}" type="slidenum">
              <a:rPr lang="en-US">
                <a:cs typeface="Arial" charset="0"/>
              </a:rPr>
              <a:pPr fontAlgn="base">
                <a:spcBef>
                  <a:spcPct val="0"/>
                </a:spcBef>
                <a:spcAft>
                  <a:spcPct val="0"/>
                </a:spcAft>
              </a:pPr>
              <a:t>12</a:t>
            </a:fld>
            <a:endParaRPr 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the hot (exclusion) zone, work is done exclusively by the hazardous materials (HAZMAT) response team. They are specially trained to identify the hazardous agent, stop the release of the agent, and rescue casualties. Hospitals and receiving centers must have procedures to minimize exposure to staff and patients. Hospitals and receiving facilities usually have trained decontamination teams and a designated decontamination zone. [</a:t>
            </a:r>
            <a:r>
              <a:rPr lang="en-US" i="1" dirty="0" smtClean="0"/>
              <a:t>BDLS 3.0 Course Manual </a:t>
            </a:r>
            <a:r>
              <a:rPr lang="en-US" dirty="0" smtClean="0"/>
              <a:t>4-17 to 4-18]</a:t>
            </a:r>
          </a:p>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F66808-989D-4164-A51A-7B4F2E5D33F4}" type="slidenum">
              <a:rPr lang="en-US">
                <a:cs typeface="Arial" charset="0"/>
              </a:rPr>
              <a:pPr fontAlgn="base">
                <a:spcBef>
                  <a:spcPct val="0"/>
                </a:spcBef>
                <a:spcAft>
                  <a:spcPct val="0"/>
                </a:spcAft>
              </a:pPr>
              <a:t>13</a:t>
            </a:fld>
            <a:endParaRPr 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safety officer will determine the level of PPE not only for people entering the hot zone but also for people staffing the decontamination area and security personnel. Personal protective equipment must be used to the level that is indicated and must be used consistently. Respiratory protection is the most useful component of any PPE and should be removed last. Air purifiers can be a gas mask type or a powered air-purifying respirator (PAPR). The air is purified through cartridges or a filter. Air purifiers must be used with a known contaminant that has a concentration lower than the level that is immediately dangerous to life or health (IDLH). Air purifiers cannot be used in an oxygen-deficient area. Supplied air can be given through a self-contained breathing apparatus (SCBA) or a respirator attached to an air line. Vapor-tight suits offer the most protection. Partially resistant suits offer less protection than vapor-proof suits. Hooded coveralls, made from a laminated plasticized Tyvek-type material, offer the least protection. </a:t>
            </a:r>
          </a:p>
          <a:p>
            <a:pPr>
              <a:spcBef>
                <a:spcPct val="0"/>
              </a:spcBef>
            </a:pPr>
            <a:r>
              <a:rPr lang="en-US" dirty="0" smtClean="0"/>
              <a:t>[</a:t>
            </a:r>
            <a:r>
              <a:rPr lang="en-US" i="1" dirty="0" smtClean="0"/>
              <a:t>BDLS 3.0 Course Manual </a:t>
            </a:r>
            <a:r>
              <a:rPr lang="en-US" dirty="0" smtClean="0"/>
              <a:t>4-18 to 4-19]</a:t>
            </a:r>
          </a:p>
          <a:p>
            <a:pPr>
              <a:spcBef>
                <a:spcPct val="0"/>
              </a:spcBef>
            </a:pPr>
            <a:endParaRPr lang="en-US" dirty="0" smtClean="0"/>
          </a:p>
          <a:p>
            <a:pPr>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E1ECF3-B725-41A6-A57F-790358334EC0}" type="slidenum">
              <a:rPr lang="en-US">
                <a:cs typeface="Arial" charset="0"/>
              </a:rPr>
              <a:pPr fontAlgn="base">
                <a:spcBef>
                  <a:spcPct val="0"/>
                </a:spcBef>
                <a:spcAft>
                  <a:spcPct val="0"/>
                </a:spcAft>
              </a:pPr>
              <a:t>14</a:t>
            </a:fld>
            <a:endParaRPr lang="en-US"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Level B is the minimal level recommended on initial site examination of an unknown contaminant. Level B has an SCBA or supplied air and a chemical-resistant suit. Level C is used </a:t>
            </a:r>
            <a:r>
              <a:rPr lang="en-US" b="1" dirty="0" smtClean="0"/>
              <a:t>only</a:t>
            </a:r>
            <a:r>
              <a:rPr lang="en-US" dirty="0" smtClean="0"/>
              <a:t> with a known contaminant at a known concentration. </a:t>
            </a:r>
          </a:p>
          <a:p>
            <a:pPr>
              <a:spcBef>
                <a:spcPct val="0"/>
              </a:spcBef>
            </a:pPr>
            <a:r>
              <a:rPr lang="en-US" dirty="0" smtClean="0"/>
              <a:t>[</a:t>
            </a:r>
            <a:r>
              <a:rPr lang="en-US" i="1" dirty="0" smtClean="0"/>
              <a:t>BDLS 3.0 Course Manual </a:t>
            </a:r>
            <a:r>
              <a:rPr lang="en-US" dirty="0" smtClean="0"/>
              <a:t>4-20  to 4-21] </a:t>
            </a:r>
          </a:p>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43D170-5B4D-4784-8C77-A3431B8C55F0}" type="slidenum">
              <a:rPr lang="en-US">
                <a:cs typeface="Arial" charset="0"/>
              </a:rPr>
              <a:pPr fontAlgn="base">
                <a:spcBef>
                  <a:spcPct val="0"/>
                </a:spcBef>
                <a:spcAft>
                  <a:spcPct val="0"/>
                </a:spcAft>
              </a:pPr>
              <a:t>15</a:t>
            </a:fld>
            <a:endParaRPr lang="en-US"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Level A</a:t>
            </a:r>
          </a:p>
          <a:p>
            <a:r>
              <a:rPr lang="en-US" sz="1200" b="0" i="0" kern="1200" dirty="0" smtClean="0">
                <a:solidFill>
                  <a:schemeClr val="tx1"/>
                </a:solidFill>
                <a:latin typeface="+mn-lt"/>
                <a:ea typeface="+mn-ea"/>
                <a:cs typeface="+mn-cs"/>
              </a:rPr>
              <a:t>Level A PPE should be worn when the highest level of respiratory, skin, eye, and mucous membrane protection is needed. It involves:</a:t>
            </a:r>
          </a:p>
          <a:p>
            <a:endParaRPr lang="en-US" sz="1200" b="0" i="0" kern="1200" dirty="0" smtClean="0">
              <a:solidFill>
                <a:schemeClr val="tx1"/>
              </a:solidFill>
              <a:latin typeface="+mn-lt"/>
              <a:ea typeface="+mn-ea"/>
              <a:cs typeface="+mn-cs"/>
            </a:endParaRPr>
          </a:p>
          <a:p>
            <a:pPr lvl="0">
              <a:buFont typeface="Arial" pitchFamily="34" charset="0"/>
              <a:buChar char="•"/>
            </a:pPr>
            <a:r>
              <a:rPr lang="en-US" b="0" i="0" dirty="0" smtClean="0"/>
              <a:t> Positive-pressure, full-face-piece SCBA, or positive-pressure-supplied air respirator with escape SCBA (NIOSH  approved) </a:t>
            </a:r>
          </a:p>
          <a:p>
            <a:pPr lvl="0">
              <a:buFont typeface="Arial" pitchFamily="34" charset="0"/>
              <a:buChar char="•"/>
            </a:pPr>
            <a:r>
              <a:rPr lang="en-US" b="0" i="0" dirty="0" smtClean="0"/>
              <a:t> Totally encapsulating chemical-protective suit </a:t>
            </a:r>
          </a:p>
          <a:p>
            <a:pPr lvl="0">
              <a:buFont typeface="Arial" pitchFamily="34" charset="0"/>
              <a:buChar char="•"/>
            </a:pPr>
            <a:r>
              <a:rPr lang="en-US" b="0" i="0" dirty="0" smtClean="0"/>
              <a:t> Gloves, outer, chemical-resistant </a:t>
            </a:r>
          </a:p>
          <a:p>
            <a:pPr lvl="0">
              <a:buFont typeface="Arial" pitchFamily="34" charset="0"/>
              <a:buChar char="•"/>
            </a:pPr>
            <a:r>
              <a:rPr lang="en-US" b="0" i="0" dirty="0" smtClean="0"/>
              <a:t> Gloves, inner, chemical-resistant </a:t>
            </a:r>
          </a:p>
          <a:p>
            <a:pPr lvl="0">
              <a:buFont typeface="Arial" pitchFamily="34" charset="0"/>
              <a:buChar char="•"/>
            </a:pPr>
            <a:r>
              <a:rPr lang="en-US" b="0" i="0" dirty="0" smtClean="0"/>
              <a:t> Boots, outer, chemical-resistant, steel toe and shank </a:t>
            </a:r>
          </a:p>
          <a:p>
            <a:pPr lvl="0">
              <a:buFont typeface="Arial" pitchFamily="34" charset="0"/>
              <a:buChar char="•"/>
            </a:pPr>
            <a:r>
              <a:rPr lang="en-US" b="0" i="0" dirty="0" smtClean="0"/>
              <a:t> Disposable protective suit, gloves, and boots (depending on suit construction, may be worn over totally encapsulating suit) </a:t>
            </a:r>
          </a:p>
          <a:p>
            <a:endParaRPr lang="en-US" b="0" i="0" dirty="0" smtClean="0"/>
          </a:p>
          <a:p>
            <a:r>
              <a:rPr lang="en-US" b="0" i="0" dirty="0" smtClean="0"/>
              <a:t>IMAGE -- Courtesy of  Georgia Health Sciences University Department of Emergency Medicine.</a:t>
            </a:r>
            <a:endParaRPr lang="en-US" dirty="0"/>
          </a:p>
        </p:txBody>
      </p:sp>
      <p:sp>
        <p:nvSpPr>
          <p:cNvPr id="4" name="Slide Number Placeholder 3"/>
          <p:cNvSpPr>
            <a:spLocks noGrp="1"/>
          </p:cNvSpPr>
          <p:nvPr>
            <p:ph type="sldNum" sz="quarter" idx="10"/>
          </p:nvPr>
        </p:nvSpPr>
        <p:spPr/>
        <p:txBody>
          <a:bodyPr/>
          <a:lstStyle/>
          <a:p>
            <a:pPr>
              <a:defRPr/>
            </a:pPr>
            <a:fld id="{9B77A69D-0919-4F8A-B57B-C6DD349BC1E4}"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i="0" dirty="0" smtClean="0"/>
              <a:t>Level B </a:t>
            </a:r>
            <a:r>
              <a:rPr lang="en-US" dirty="0" smtClean="0"/>
              <a:t>PPE should be selected when the highest level of respiratory protection is needed, but a lesser level of skin and eye protection is sufficient. Level B is the minimum level recommended on initial site entries until the hazards have been identified and defined by monitoring, sampling, and other reliable methods of analysis, and equipment corresponding with those findings has been provided. Level B requires either supplied air or SCBA but lacks the full encapsulation. Level B protection involves: </a:t>
            </a:r>
          </a:p>
          <a:p>
            <a:pPr lvl="0"/>
            <a:endParaRPr lang="en-US" dirty="0" smtClean="0"/>
          </a:p>
          <a:p>
            <a:pPr>
              <a:buFont typeface="Arial" pitchFamily="34" charset="0"/>
              <a:buChar char="•"/>
            </a:pPr>
            <a:r>
              <a:rPr lang="en-US" sz="1200" kern="1200" dirty="0" smtClean="0">
                <a:solidFill>
                  <a:schemeClr val="tx1"/>
                </a:solidFill>
                <a:latin typeface="+mn-lt"/>
                <a:ea typeface="+mn-ea"/>
                <a:cs typeface="+mn-cs"/>
              </a:rPr>
              <a:t>Positive-pressure, full-face SCBA, or positive-pressure-supplied air respirator with escape SCBA (NIOSH approved) </a:t>
            </a:r>
          </a:p>
          <a:p>
            <a:pPr>
              <a:buFont typeface="Arial" pitchFamily="34" charset="0"/>
              <a:buChar char="•"/>
            </a:pPr>
            <a:r>
              <a:rPr lang="en-US" sz="1200" kern="1200" dirty="0" smtClean="0">
                <a:solidFill>
                  <a:schemeClr val="tx1"/>
                </a:solidFill>
                <a:latin typeface="+mn-lt"/>
                <a:ea typeface="+mn-ea"/>
                <a:cs typeface="+mn-cs"/>
              </a:rPr>
              <a:t>Hooded chemical-resistant clothing (overalls and long-sleeved jacket; coveralls; one- or two-piece chemical-splash suit; disposable  chemical-resistant overalls) </a:t>
            </a:r>
          </a:p>
          <a:p>
            <a:pPr>
              <a:buFont typeface="Arial" pitchFamily="34" charset="0"/>
              <a:buChar char="•"/>
            </a:pPr>
            <a:r>
              <a:rPr lang="en-US" sz="1200" kern="1200" dirty="0" smtClean="0">
                <a:solidFill>
                  <a:schemeClr val="tx1"/>
                </a:solidFill>
                <a:latin typeface="+mn-lt"/>
                <a:ea typeface="+mn-ea"/>
                <a:cs typeface="+mn-cs"/>
              </a:rPr>
              <a:t>Gloves, outer, chemical-resistant </a:t>
            </a:r>
          </a:p>
          <a:p>
            <a:pPr>
              <a:buFont typeface="Arial" pitchFamily="34" charset="0"/>
              <a:buChar char="•"/>
            </a:pPr>
            <a:r>
              <a:rPr lang="en-US" sz="1200" kern="1200" dirty="0" smtClean="0">
                <a:solidFill>
                  <a:schemeClr val="tx1"/>
                </a:solidFill>
                <a:latin typeface="+mn-lt"/>
                <a:ea typeface="+mn-ea"/>
                <a:cs typeface="+mn-cs"/>
              </a:rPr>
              <a:t>Gloves, inner, chemical-resistant </a:t>
            </a:r>
          </a:p>
          <a:p>
            <a:pPr>
              <a:buFont typeface="Arial" pitchFamily="34" charset="0"/>
              <a:buChar char="•"/>
            </a:pPr>
            <a:r>
              <a:rPr lang="en-US" sz="1200" kern="1200" dirty="0" smtClean="0">
                <a:solidFill>
                  <a:schemeClr val="tx1"/>
                </a:solidFill>
                <a:latin typeface="+mn-lt"/>
                <a:ea typeface="+mn-ea"/>
                <a:cs typeface="+mn-cs"/>
              </a:rPr>
              <a:t>Boots, outer, chemical-resistant, steel toe and shank </a:t>
            </a:r>
          </a:p>
          <a:p>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dirty="0" smtClean="0"/>
              <a:t>IMAGE -- Courtesy of  Georgia Health Sciences University Department of Emergency Medicine.</a:t>
            </a:r>
            <a:endParaRPr lang="en-US" dirty="0" smtClean="0"/>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9B77A69D-0919-4F8A-B57B-C6DD349BC1E4}"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0" i="0" dirty="0" smtClean="0"/>
              <a:t>Level C protection should be selected when the type of airborne substance is known, the concentration has been measured, criteria for using air-purifying respirators are met, and skin and eye exposure are unlikely. Periodic monitoring of the air must be performed. Level C protection involves: </a:t>
            </a:r>
          </a:p>
          <a:p>
            <a:pPr lvl="0"/>
            <a:endParaRPr lang="en-US" b="0" i="0" dirty="0" smtClean="0"/>
          </a:p>
          <a:p>
            <a:r>
              <a:rPr lang="en-US" sz="1200" b="0" i="0" kern="1200" dirty="0" smtClean="0">
                <a:solidFill>
                  <a:schemeClr val="tx1"/>
                </a:solidFill>
                <a:latin typeface="+mn-lt"/>
                <a:ea typeface="+mn-ea"/>
                <a:cs typeface="+mn-cs"/>
              </a:rPr>
              <a:t>Full-face or half-mask APRs (NIOSH approved) </a:t>
            </a:r>
          </a:p>
          <a:p>
            <a:r>
              <a:rPr lang="en-US" sz="1200" b="0" i="0" kern="1200" dirty="0" smtClean="0">
                <a:solidFill>
                  <a:schemeClr val="tx1"/>
                </a:solidFill>
                <a:latin typeface="+mn-lt"/>
                <a:ea typeface="+mn-ea"/>
                <a:cs typeface="+mn-cs"/>
              </a:rPr>
              <a:t>Hooded chemical-resistant clothing (overalls; two-piece chemical-splash suit; disposable chemical-resistant overalls) </a:t>
            </a:r>
          </a:p>
          <a:p>
            <a:r>
              <a:rPr lang="en-US" sz="1200" b="0" i="0" kern="1200" dirty="0" smtClean="0">
                <a:solidFill>
                  <a:schemeClr val="tx1"/>
                </a:solidFill>
                <a:latin typeface="+mn-lt"/>
                <a:ea typeface="+mn-ea"/>
                <a:cs typeface="+mn-cs"/>
              </a:rPr>
              <a:t>Gloves, outer, chemical-resistant </a:t>
            </a:r>
          </a:p>
          <a:p>
            <a:r>
              <a:rPr lang="en-US" sz="1200" b="0" i="0" kern="1200" dirty="0" smtClean="0">
                <a:solidFill>
                  <a:schemeClr val="tx1"/>
                </a:solidFill>
                <a:latin typeface="+mn-lt"/>
                <a:ea typeface="+mn-ea"/>
                <a:cs typeface="+mn-cs"/>
              </a:rPr>
              <a:t>Gloves, inner, chemical-resistant</a:t>
            </a:r>
          </a:p>
          <a:p>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IMAGE -- Courtesy of  Georgia Health Sciences University Department of Emergency Medicine.</a:t>
            </a:r>
          </a:p>
          <a:p>
            <a:endParaRPr lang="en-US" dirty="0"/>
          </a:p>
        </p:txBody>
      </p:sp>
      <p:sp>
        <p:nvSpPr>
          <p:cNvPr id="4" name="Slide Number Placeholder 3"/>
          <p:cNvSpPr>
            <a:spLocks noGrp="1"/>
          </p:cNvSpPr>
          <p:nvPr>
            <p:ph type="sldNum" sz="quarter" idx="10"/>
          </p:nvPr>
        </p:nvSpPr>
        <p:spPr/>
        <p:txBody>
          <a:bodyPr/>
          <a:lstStyle/>
          <a:p>
            <a:pPr>
              <a:defRPr/>
            </a:pPr>
            <a:fld id="{9B77A69D-0919-4F8A-B57B-C6DD349BC1E4}"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Level D PPE is universal precautions as practiced in any health care facility. It should not be used on any site where respiratory or skin hazards exist. </a:t>
            </a:r>
            <a:r>
              <a:rPr lang="en-US" sz="1200" b="0" i="0" kern="1200" smtClean="0">
                <a:solidFill>
                  <a:schemeClr val="tx1"/>
                </a:solidFill>
                <a:latin typeface="+mn-lt"/>
                <a:ea typeface="+mn-ea"/>
                <a:cs typeface="+mn-cs"/>
              </a:rPr>
              <a:t>It </a:t>
            </a:r>
            <a:r>
              <a:rPr lang="en-US" sz="1200" b="0" i="0" kern="1200" dirty="0" smtClean="0">
                <a:solidFill>
                  <a:schemeClr val="tx1"/>
                </a:solidFill>
                <a:latin typeface="+mn-lt"/>
                <a:ea typeface="+mn-ea"/>
                <a:cs typeface="+mn-cs"/>
              </a:rPr>
              <a:t>involves:</a:t>
            </a:r>
          </a:p>
          <a:p>
            <a:endParaRPr lang="en-US" sz="1200" b="0" i="0" kern="1200" dirty="0" smtClean="0">
              <a:solidFill>
                <a:schemeClr val="tx1"/>
              </a:solidFill>
              <a:latin typeface="+mn-lt"/>
              <a:ea typeface="+mn-ea"/>
              <a:cs typeface="+mn-cs"/>
            </a:endParaRPr>
          </a:p>
          <a:p>
            <a:pPr>
              <a:buFont typeface="Arial" pitchFamily="34" charset="0"/>
              <a:buChar char="•"/>
            </a:pPr>
            <a:r>
              <a:rPr lang="en-US" sz="1200" b="0" i="0" kern="1200" dirty="0" smtClean="0">
                <a:solidFill>
                  <a:schemeClr val="tx1"/>
                </a:solidFill>
                <a:latin typeface="+mn-lt"/>
                <a:ea typeface="+mn-ea"/>
                <a:cs typeface="+mn-cs"/>
              </a:rPr>
              <a:t> Coveralls </a:t>
            </a:r>
          </a:p>
          <a:p>
            <a:pPr>
              <a:buFont typeface="Arial" pitchFamily="34" charset="0"/>
              <a:buChar char="•"/>
            </a:pPr>
            <a:r>
              <a:rPr lang="en-US" sz="1200" b="0" i="0" kern="1200" dirty="0" smtClean="0">
                <a:solidFill>
                  <a:schemeClr val="tx1"/>
                </a:solidFill>
                <a:latin typeface="+mn-lt"/>
                <a:ea typeface="+mn-ea"/>
                <a:cs typeface="+mn-cs"/>
              </a:rPr>
              <a:t> Boots/shoes, chemical-resistant </a:t>
            </a:r>
            <a:endParaRPr lang="en-US" b="0" i="0" dirty="0" smtClean="0"/>
          </a:p>
          <a:p>
            <a:endParaRPr lang="en-US" b="0" i="0" dirty="0" smtClean="0"/>
          </a:p>
          <a:p>
            <a:r>
              <a:rPr lang="en-US" b="0" i="0" dirty="0" smtClean="0"/>
              <a:t>IMAGE -- Bismarck, N.D., July 27, 2011: A FEMA Community Relations specialist takes a class on the proper use of protective masks in the JFO in Bismarck, ND. FEMA is providing protective mask for employees who are working in area where debris is present. Patsy Lynch/FEMA.</a:t>
            </a:r>
          </a:p>
          <a:p>
            <a:endParaRPr lang="en-US" dirty="0"/>
          </a:p>
        </p:txBody>
      </p:sp>
      <p:sp>
        <p:nvSpPr>
          <p:cNvPr id="4" name="Slide Number Placeholder 3"/>
          <p:cNvSpPr>
            <a:spLocks noGrp="1"/>
          </p:cNvSpPr>
          <p:nvPr>
            <p:ph type="sldNum" sz="quarter" idx="10"/>
          </p:nvPr>
        </p:nvSpPr>
        <p:spPr/>
        <p:txBody>
          <a:bodyPr/>
          <a:lstStyle/>
          <a:p>
            <a:pPr>
              <a:defRPr/>
            </a:pPr>
            <a:fld id="{9B77A69D-0919-4F8A-B57B-C6DD349BC1E4}"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It is very difficult to perform technical skills such as placing an intravenous line, performing a pleural decompression, or applying a tourniquet. If PPE prevents lifesaving procedures from being performed, then whatever supportive procedures that can be performed while maintaining the same level of PPE should be done. The patient can then be rapidly transported to a decontamination area for decon, then transported to a clean treatment area. Responders must practice evaluating patients and performing medical procedures while wearing higher levels of PPE. </a:t>
            </a:r>
          </a:p>
          <a:p>
            <a:pPr>
              <a:spcBef>
                <a:spcPct val="0"/>
              </a:spcBef>
            </a:pPr>
            <a:r>
              <a:rPr lang="en-US" dirty="0" smtClean="0"/>
              <a:t>[</a:t>
            </a:r>
            <a:r>
              <a:rPr lang="en-US" i="1" dirty="0" smtClean="0"/>
              <a:t>BDLS 3.0 Course Manual </a:t>
            </a:r>
            <a:r>
              <a:rPr lang="en-US" dirty="0" smtClean="0"/>
              <a:t>4-21 to 4-22]</a:t>
            </a:r>
          </a:p>
          <a:p>
            <a:pPr>
              <a:spcBef>
                <a:spcPct val="0"/>
              </a:spcBef>
            </a:pPr>
            <a:endParaRPr lang="en-US" dirty="0" smtClean="0"/>
          </a:p>
          <a:p>
            <a:pPr>
              <a:spcBef>
                <a:spcPct val="0"/>
              </a:spcBef>
            </a:pPr>
            <a:r>
              <a:rPr lang="en-US" dirty="0" smtClean="0"/>
              <a:t>IMAGE -- Anniston, AL, August 4, 2011: Center for Domestic Preparedness (CDP) Superintendent Todd Jones (pictured front left), along with other members of his team, carry a simulated victim through the decontamination process during an exercise at the CDP. The CDP, in Anniston, AL, instructs responders to determine their response tactics, select required equipment, personal protective levels, and decontamination procedures. Responding to all-hazards mass casualty events is a highlight and core principle behind CDP training. Shannon Arledge/CDP. </a:t>
            </a:r>
          </a:p>
          <a:p>
            <a:pPr>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C3A672-7ED7-4F3E-8A0C-2A4D050ED50F}" type="slidenum">
              <a:rPr lang="en-US">
                <a:cs typeface="Arial" charset="0"/>
              </a:rPr>
              <a:pPr fontAlgn="base">
                <a:spcBef>
                  <a:spcPct val="0"/>
                </a:spcBef>
                <a:spcAft>
                  <a:spcPct val="0"/>
                </a:spcAft>
              </a:pPr>
              <a:t>20</a:t>
            </a:fld>
            <a:endParaRPr lang="en-US" dirty="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Decontamination is generally performed by trained and appropriately equipped personnel to reduce a person’s exposure to hazardous materials and minimize the chance of secondary contamination of responders, health care providers, and others.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It involves the process of removing or deactivating harmful contaminants such as chemical agents and radioactive materials from external body surfaces.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If contaminated casualties, or casualties whose status regarding contamination is unknown, arrive at a health care facility, they should not be allowed to enter the facility until they have been properly decontaminated.</a:t>
            </a:r>
          </a:p>
          <a:p>
            <a:pPr>
              <a:spcBef>
                <a:spcPct val="0"/>
              </a:spcBef>
            </a:pPr>
            <a:r>
              <a:rPr lang="en-US" dirty="0" smtClean="0"/>
              <a:t>[</a:t>
            </a:r>
            <a:r>
              <a:rPr lang="en-US" i="1" dirty="0" smtClean="0"/>
              <a:t>BDLS 3.0 Course Manual </a:t>
            </a:r>
            <a:r>
              <a:rPr lang="en-US" dirty="0" smtClean="0"/>
              <a:t>4-22]</a:t>
            </a:r>
          </a:p>
          <a:p>
            <a:pPr>
              <a:spcBef>
                <a:spcPct val="0"/>
              </a:spcBef>
            </a:pPr>
            <a:endParaRPr lang="en-US" dirty="0"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C69157-46FB-45C3-9A41-8E63EDFFAAB9}" type="slidenum">
              <a:rPr lang="en-US">
                <a:cs typeface="Arial" charset="0"/>
              </a:rPr>
              <a:pPr fontAlgn="base">
                <a:spcBef>
                  <a:spcPct val="0"/>
                </a:spcBef>
                <a:spcAft>
                  <a:spcPct val="0"/>
                </a:spcAft>
              </a:pPr>
              <a:t>21</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every disaster there are risks (such as personal injury, exposure to disease, exposure to  psychological trauma) that must be acknowledged and, if possible, prepared for. The health professional must anticipate that there will be disruptions in the modes in which things are normally accomplished. Patients may have to be moved from place to place using whatever resource is available. During disaster operations the work hours may be very long under difficult and possibly dangerous working conditions.</a:t>
            </a:r>
          </a:p>
          <a:p>
            <a:pPr>
              <a:spcBef>
                <a:spcPct val="0"/>
              </a:spcBef>
            </a:pPr>
            <a:r>
              <a:rPr lang="en-US" dirty="0" smtClean="0"/>
              <a:t>Responders need strategies to help them develop resilience, strength, and the skills needed to address the health challenges in a disaster. Strategies such as maintaining an exercise schedule, getting adequate rest (use of earplugs, sleep masks, personal music), and seeking support from peers can be used.</a:t>
            </a:r>
          </a:p>
          <a:p>
            <a:pPr>
              <a:spcBef>
                <a:spcPct val="0"/>
              </a:spcBef>
            </a:pPr>
            <a:r>
              <a:rPr lang="en-US" dirty="0" smtClean="0"/>
              <a:t>[</a:t>
            </a:r>
            <a:r>
              <a:rPr lang="en-US" i="1" dirty="0" smtClean="0"/>
              <a:t>BDLS 3.0 Course Manual </a:t>
            </a:r>
            <a:r>
              <a:rPr lang="en-US" dirty="0" smtClean="0"/>
              <a:t>4-2]</a:t>
            </a:r>
          </a:p>
          <a:p>
            <a:pPr>
              <a:spcBef>
                <a:spcPct val="0"/>
              </a:spcBef>
            </a:pPr>
            <a:endParaRPr lang="en-US" dirty="0" smtClean="0"/>
          </a:p>
          <a:p>
            <a:pPr>
              <a:spcBef>
                <a:spcPct val="0"/>
              </a:spcBef>
            </a:pPr>
            <a:r>
              <a:rPr lang="en-US" dirty="0" smtClean="0"/>
              <a:t>IMAGE -- New Orleans, LA, February 27, 2006: Dr Michael Nash, pharmacist of the Disaster Medical Assistance Team (DMAT), prepares an injection for a patient in one of the DMAT pharmacies. This DMAT site on Canal Street is equipped to do resuscitation, minor surgery, intensive care, observation recovery, and acute care, and has 2 pharmacies; it is a part of FEMA's assistance to those injured by Hurricane Katrina. Marvin Nauman/FEMA.</a:t>
            </a:r>
          </a:p>
        </p:txBody>
      </p:sp>
      <p:sp>
        <p:nvSpPr>
          <p:cNvPr id="11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5B611D-D55B-4B91-8A24-0F44DC954DA1}" type="slidenum">
              <a:rPr lang="en-US">
                <a:cs typeface="Arial" charset="0"/>
              </a:rPr>
              <a:pPr fontAlgn="base">
                <a:spcBef>
                  <a:spcPct val="0"/>
                </a:spcBef>
                <a:spcAft>
                  <a:spcPct val="0"/>
                </a:spcAft>
              </a:pPr>
              <a:t>4</a:t>
            </a:fld>
            <a:endParaRPr lang="en-US"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Decontamination is a primary objective for initial casualty care. It consists of two types, dry and wet:</a:t>
            </a:r>
          </a:p>
          <a:p>
            <a:r>
              <a:rPr lang="en-US" sz="1200" kern="1200" dirty="0" smtClean="0">
                <a:solidFill>
                  <a:schemeClr val="tx1"/>
                </a:solidFill>
                <a:latin typeface="+mn-lt"/>
                <a:ea typeface="+mn-ea"/>
                <a:cs typeface="+mn-cs"/>
              </a:rPr>
              <a:t> </a:t>
            </a:r>
          </a:p>
          <a:p>
            <a:pPr>
              <a:buFont typeface="Arial" pitchFamily="34" charset="0"/>
              <a:buChar char="•"/>
            </a:pPr>
            <a:r>
              <a:rPr lang="en-US" sz="1200" i="1" kern="1200" dirty="0" smtClean="0">
                <a:solidFill>
                  <a:schemeClr val="tx1"/>
                </a:solidFill>
                <a:latin typeface="+mn-lt"/>
                <a:ea typeface="+mn-ea"/>
                <a:cs typeface="+mn-cs"/>
              </a:rPr>
              <a:t> Dry decontamination </a:t>
            </a:r>
            <a:r>
              <a:rPr lang="en-US" sz="1200" kern="1200" dirty="0" smtClean="0">
                <a:solidFill>
                  <a:schemeClr val="tx1"/>
                </a:solidFill>
                <a:latin typeface="+mn-lt"/>
                <a:ea typeface="+mn-ea"/>
                <a:cs typeface="+mn-cs"/>
              </a:rPr>
              <a:t>essentially consists of removal of clothing and/or debris. In many instances, the </a:t>
            </a:r>
            <a:r>
              <a:rPr lang="en-US" sz="1200" i="1" kern="1200" dirty="0" smtClean="0">
                <a:solidFill>
                  <a:schemeClr val="tx1"/>
                </a:solidFill>
                <a:latin typeface="+mn-lt"/>
                <a:ea typeface="+mn-ea"/>
                <a:cs typeface="+mn-cs"/>
              </a:rPr>
              <a:t>removal of clothing </a:t>
            </a:r>
            <a:r>
              <a:rPr lang="en-US" sz="1200" kern="1200" dirty="0" smtClean="0">
                <a:solidFill>
                  <a:schemeClr val="tx1"/>
                </a:solidFill>
                <a:latin typeface="+mn-lt"/>
                <a:ea typeface="+mn-ea"/>
                <a:cs typeface="+mn-cs"/>
              </a:rPr>
              <a:t>may eliminate up to 90% of contamination.</a:t>
            </a:r>
          </a:p>
          <a:p>
            <a:pPr>
              <a:buFontTx/>
              <a:buNone/>
            </a:pPr>
            <a:endParaRPr lang="en-US" sz="1200" kern="1200" dirty="0" smtClean="0">
              <a:solidFill>
                <a:schemeClr val="tx1"/>
              </a:solidFill>
              <a:latin typeface="+mn-lt"/>
              <a:ea typeface="+mn-ea"/>
              <a:cs typeface="+mn-cs"/>
            </a:endParaRPr>
          </a:p>
          <a:p>
            <a:pPr>
              <a:buFont typeface="Arial" pitchFamily="34" charset="0"/>
              <a:buChar char="•"/>
            </a:pPr>
            <a:r>
              <a:rPr lang="en-US" sz="1200" i="1" kern="1200" dirty="0" smtClean="0">
                <a:solidFill>
                  <a:schemeClr val="tx1"/>
                </a:solidFill>
                <a:latin typeface="+mn-lt"/>
                <a:ea typeface="+mn-ea"/>
                <a:cs typeface="+mn-cs"/>
              </a:rPr>
              <a:t> Wet decontamination </a:t>
            </a:r>
            <a:r>
              <a:rPr lang="en-US" sz="1200" kern="1200" dirty="0" smtClean="0">
                <a:solidFill>
                  <a:schemeClr val="tx1"/>
                </a:solidFill>
                <a:latin typeface="+mn-lt"/>
                <a:ea typeface="+mn-ea"/>
                <a:cs typeface="+mn-cs"/>
              </a:rPr>
              <a:t>consists of washing in a shower or wiping down the casualties with a soap-and-water solution or some form of moistened cloth. Showering with tepid water and a liquid soap with good surfactant properties is the preferred method for removing hazardous substances from skin and hair. Water alone is good, soap and water are better.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Bleach solutions should not be used on humans. </a:t>
            </a:r>
            <a:r>
              <a:rPr lang="en-US" dirty="0" smtClean="0"/>
              <a:t>Bleach solutions can be used for equipment decontaminations. </a:t>
            </a:r>
          </a:p>
          <a:p>
            <a:pPr>
              <a:spcBef>
                <a:spcPct val="0"/>
              </a:spcBef>
            </a:pPr>
            <a:r>
              <a:rPr lang="en-US" dirty="0" smtClean="0"/>
              <a:t>[</a:t>
            </a:r>
            <a:r>
              <a:rPr lang="en-US" i="1" dirty="0" smtClean="0"/>
              <a:t>BDLS 3.0 Course Manual </a:t>
            </a:r>
            <a:r>
              <a:rPr lang="en-US" dirty="0" smtClean="0"/>
              <a:t>4-22 to 4-23]</a:t>
            </a:r>
          </a:p>
          <a:p>
            <a:pPr>
              <a:spcBef>
                <a:spcPct val="0"/>
              </a:spcBef>
            </a:pPr>
            <a:endParaRPr lang="en-US" dirty="0"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A8AAC6-2283-4242-B8EC-2849B7DCC1A5}" type="slidenum">
              <a:rPr lang="en-US">
                <a:cs typeface="Arial" charset="0"/>
              </a:rPr>
              <a:pPr fontAlgn="base">
                <a:spcBef>
                  <a:spcPct val="0"/>
                </a:spcBef>
                <a:spcAft>
                  <a:spcPct val="0"/>
                </a:spcAft>
              </a:pPr>
              <a:t>22</a:t>
            </a:fld>
            <a:endParaRPr lang="en-US"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Mass decontamination can be summarized into the action items outlined in the box.  </a:t>
            </a:r>
          </a:p>
          <a:p>
            <a:pPr>
              <a:spcBef>
                <a:spcPct val="0"/>
              </a:spcBef>
            </a:pPr>
            <a:endParaRPr lang="en-US" dirty="0" smtClean="0"/>
          </a:p>
          <a:p>
            <a:pPr>
              <a:spcBef>
                <a:spcPct val="0"/>
              </a:spcBef>
            </a:pPr>
            <a:r>
              <a:rPr lang="en-US" sz="1200" kern="1200" dirty="0" smtClean="0">
                <a:solidFill>
                  <a:schemeClr val="tx1"/>
                </a:solidFill>
                <a:latin typeface="+mn-lt"/>
                <a:ea typeface="+mn-ea"/>
                <a:cs typeface="+mn-cs"/>
              </a:rPr>
              <a:t>Timely decontamination of many presenting casualties is challenging. Initial wetting of the casualties with water [wet] followed by removal of all clothing in an appropriate setting [strip] should occur. Then copious rinsing, flushing with water [flush] in a temperature-controlled environment where possible, concludes with providing each casualty appropriate garments [cover]. </a:t>
            </a:r>
            <a:endParaRPr lang="en-US" dirty="0"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7F9A82-869E-46CE-96AA-4E0F87DD50F8}" type="slidenum">
              <a:rPr lang="en-US">
                <a:cs typeface="Arial" charset="0"/>
              </a:rPr>
              <a:pPr fontAlgn="base">
                <a:spcBef>
                  <a:spcPct val="0"/>
                </a:spcBef>
                <a:spcAft>
                  <a:spcPct val="0"/>
                </a:spcAft>
              </a:pPr>
              <a:t>23</a:t>
            </a:fld>
            <a:endParaRPr lang="en-US" dirty="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Nonambulatory patients may have to be evaluated in a separate dedicated area with access to additional equipment such as a conveyor system of wheelchairs. Additional people will be needed to transfer the patient from place to place. Pediatric decontamination can be very resource intensive as it may take up to three people to decontaminate one child. Ensure that there is appropriate clothing, for example, diapers for children. Beware of hypothermia in infants and young children owing to their thinner skin and their higher body surface area to body mass ratios. Children may not understand the necessity of decontamination and the need to have their clothes removed and have their bodies washed by strangers. Children may also not be willing to be separated from their family members, so will need to be decontaminated together with family members when possible. People with assistive devices such as walkers, canes, hearing aids, and prosthetics must have the device removed and placed in a plastic bag. These individuals will then become less mobile and will require additional resources. </a:t>
            </a:r>
          </a:p>
          <a:p>
            <a:pPr>
              <a:spcBef>
                <a:spcPct val="0"/>
              </a:spcBef>
            </a:pPr>
            <a:r>
              <a:rPr lang="en-US" dirty="0" smtClean="0"/>
              <a:t>[</a:t>
            </a:r>
            <a:r>
              <a:rPr lang="en-US" i="1" dirty="0" smtClean="0"/>
              <a:t>BDLS 3.0 Course Manual </a:t>
            </a:r>
            <a:r>
              <a:rPr lang="en-US" dirty="0" smtClean="0"/>
              <a:t>4-23 to 4-25]</a:t>
            </a:r>
          </a:p>
          <a:p>
            <a:pPr>
              <a:spcBef>
                <a:spcPct val="0"/>
              </a:spcBef>
            </a:pPr>
            <a:endParaRPr lang="en-US" dirty="0"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EDDCAF-7951-4AA0-9BE1-E176B1A712B0}" type="slidenum">
              <a:rPr lang="en-US">
                <a:cs typeface="Arial" charset="0"/>
              </a:rPr>
              <a:pPr fontAlgn="base">
                <a:spcBef>
                  <a:spcPct val="0"/>
                </a:spcBef>
                <a:spcAft>
                  <a:spcPct val="0"/>
                </a:spcAft>
              </a:pPr>
              <a:t>24</a:t>
            </a:fld>
            <a:endParaRPr lang="en-US"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Demobilization is the formal notification from incident command that a team of responders’ mission or tasking is completed.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Demobilization is the process of “standing down” and disbanding resources when emergency response needs have been met. Demobilization is a planned process involving the organized transition of functions or cessation of services and</a:t>
            </a:r>
          </a:p>
          <a:p>
            <a:r>
              <a:rPr lang="en-US" sz="1200" kern="1200" dirty="0" smtClean="0">
                <a:solidFill>
                  <a:schemeClr val="tx1"/>
                </a:solidFill>
                <a:latin typeface="+mn-lt"/>
                <a:ea typeface="+mn-ea"/>
                <a:cs typeface="+mn-cs"/>
              </a:rPr>
              <a:t>a dismantling of equipment and site-based resources. </a:t>
            </a:r>
          </a:p>
          <a:p>
            <a:endParaRPr lang="en-US" sz="1200" kern="1200" dirty="0" smtClean="0">
              <a:solidFill>
                <a:schemeClr val="tx1"/>
              </a:solidFill>
              <a:latin typeface="+mn-lt"/>
              <a:ea typeface="+mn-ea"/>
              <a:cs typeface="+mn-cs"/>
            </a:endParaRPr>
          </a:p>
          <a:p>
            <a:pPr>
              <a:spcBef>
                <a:spcPct val="0"/>
              </a:spcBef>
            </a:pPr>
            <a:r>
              <a:rPr lang="en-US" dirty="0" smtClean="0"/>
              <a:t>A “hot wash “ is a debriefing where the strengths, weaknesses, and areas for improvement are reviewed for the consideration of corrective measures for future disaster responses. </a:t>
            </a:r>
          </a:p>
          <a:p>
            <a:pPr>
              <a:spcBef>
                <a:spcPct val="0"/>
              </a:spcBef>
            </a:pPr>
            <a:r>
              <a:rPr lang="en-US" dirty="0" smtClean="0"/>
              <a:t>[</a:t>
            </a:r>
            <a:r>
              <a:rPr lang="en-US" i="1" dirty="0" smtClean="0"/>
              <a:t>BDLS 3.0 Course Manual </a:t>
            </a:r>
            <a:r>
              <a:rPr lang="en-US" dirty="0" smtClean="0"/>
              <a:t>4-25]</a:t>
            </a:r>
          </a:p>
          <a:p>
            <a:pPr>
              <a:spcBef>
                <a:spcPct val="0"/>
              </a:spcBef>
            </a:pPr>
            <a:endParaRPr lang="en-US" dirty="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4F9CC3-BBFB-459E-B182-7B165E509734}" type="slidenum">
              <a:rPr lang="en-US">
                <a:cs typeface="Arial" charset="0"/>
              </a:rPr>
              <a:pPr fontAlgn="base">
                <a:spcBef>
                  <a:spcPct val="0"/>
                </a:spcBef>
                <a:spcAft>
                  <a:spcPct val="0"/>
                </a:spcAft>
              </a:pPr>
              <a:t>25</a:t>
            </a:fld>
            <a:endParaRPr lang="en-US" dirty="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Exceptionally empathic disaster responders may internally absorb the traumatic stress of the disaster survivors and feel overwhelmed in meeting the needs of the survivors. Stress buildup may lead to a state of exhaustion with difficulty functioning, leading to compassion fatigue. Compassion fatigue may progress to posttraumatic fatigue syndrome. </a:t>
            </a:r>
          </a:p>
          <a:p>
            <a:pPr>
              <a:spcBef>
                <a:spcPct val="0"/>
              </a:spcBef>
            </a:pPr>
            <a:r>
              <a:rPr lang="en-US" dirty="0" smtClean="0"/>
              <a:t>[</a:t>
            </a:r>
            <a:r>
              <a:rPr lang="en-US" i="1" dirty="0" smtClean="0"/>
              <a:t>BDLS 3.0 Course Manual </a:t>
            </a:r>
            <a:r>
              <a:rPr lang="en-US" dirty="0" smtClean="0"/>
              <a:t>4-25 to 4-26]</a:t>
            </a:r>
          </a:p>
          <a:p>
            <a:pPr>
              <a:spcBef>
                <a:spcPct val="0"/>
              </a:spcBef>
            </a:pPr>
            <a:endParaRPr lang="en-US" dirty="0"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7A8B64-88EA-42A2-A539-6CD56CA2D8A9}" type="slidenum">
              <a:rPr lang="en-US">
                <a:cs typeface="Arial" charset="0"/>
              </a:rPr>
              <a:pPr fontAlgn="base">
                <a:spcBef>
                  <a:spcPct val="0"/>
                </a:spcBef>
                <a:spcAft>
                  <a:spcPct val="0"/>
                </a:spcAft>
              </a:pPr>
              <a:t>26</a:t>
            </a:fld>
            <a:endParaRPr lang="en-US" dirty="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smtClean="0">
                <a:solidFill>
                  <a:schemeClr val="tx1"/>
                </a:solidFill>
                <a:latin typeface="+mn-lt"/>
                <a:ea typeface="+mn-ea"/>
                <a:cs typeface="+mn-cs"/>
              </a:rPr>
              <a:t>Deployment-Related </a:t>
            </a:r>
            <a:r>
              <a:rPr lang="en-US" sz="1200" kern="1200" dirty="0" smtClean="0">
                <a:solidFill>
                  <a:schemeClr val="tx1"/>
                </a:solidFill>
                <a:latin typeface="+mn-lt"/>
                <a:ea typeface="+mn-ea"/>
                <a:cs typeface="+mn-cs"/>
              </a:rPr>
              <a:t>Stress: It is normal to feel sadness, grief, and anger about what happened and what was  seen during a disaster.  It is natural to feel anxious about personal safety and the safety of one’s family. Acknowledging personal feelings will help an individual move forward more quickly. Focusing on one’s contributions, strengths, and abilities can help in healing if an individual is troubled by the experience. Everyone has different needs and different ways of coping. This is normal. It is healthy to reach out for and accept help if needed. </a:t>
            </a:r>
          </a:p>
          <a:p>
            <a:endParaRPr lang="en-US" sz="1200" kern="1200" dirty="0" smtClean="0">
              <a:solidFill>
                <a:schemeClr val="tx1"/>
              </a:solidFill>
              <a:latin typeface="+mn-lt"/>
              <a:ea typeface="+mn-ea"/>
              <a:cs typeface="+mn-cs"/>
            </a:endParaRPr>
          </a:p>
          <a:p>
            <a:r>
              <a:rPr lang="en-US" dirty="0" smtClean="0"/>
              <a:t>[</a:t>
            </a:r>
            <a:r>
              <a:rPr lang="en-US" i="1" dirty="0" smtClean="0"/>
              <a:t>BDLS 3.0  Course Manual </a:t>
            </a:r>
            <a:r>
              <a:rPr lang="en-US" dirty="0" smtClean="0"/>
              <a:t>4-25 to 4-26]</a:t>
            </a:r>
          </a:p>
          <a:p>
            <a:pPr>
              <a:spcBef>
                <a:spcPct val="0"/>
              </a:spcBef>
            </a:pPr>
            <a:endParaRPr lang="en-US" dirty="0" smtClean="0"/>
          </a:p>
          <a:p>
            <a:pPr>
              <a:spcBef>
                <a:spcPct val="0"/>
              </a:spcBef>
            </a:pPr>
            <a:r>
              <a:rPr lang="en-US" dirty="0" smtClean="0"/>
              <a:t>IMAGE -- Joplin, MO, August 10, 2011: Jay Tarter (left), his wife, Luci, and their daughter Emily share an emotional moment at the "I AM JOPLIN" event, a back-to-school gathering attended by thousands of school-aged children and their parents at Missouri Southern State University. Elissa Jun/FEMA.</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DDFFD6-2525-4D32-A0F9-A59492B463C1}" type="slidenum">
              <a:rPr lang="en-US">
                <a:cs typeface="Arial" charset="0"/>
              </a:rPr>
              <a:pPr fontAlgn="base">
                <a:spcBef>
                  <a:spcPct val="0"/>
                </a:spcBef>
                <a:spcAft>
                  <a:spcPct val="0"/>
                </a:spcAft>
              </a:pPr>
              <a:t>27</a:t>
            </a:fld>
            <a:endParaRPr lang="en-US" dirty="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Question: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is the highest level of PPE?</a:t>
            </a:r>
          </a:p>
          <a:p>
            <a:endParaRPr lang="en-US" dirty="0"/>
          </a:p>
        </p:txBody>
      </p:sp>
      <p:sp>
        <p:nvSpPr>
          <p:cNvPr id="4" name="Slide Number Placeholder 3"/>
          <p:cNvSpPr>
            <a:spLocks noGrp="1"/>
          </p:cNvSpPr>
          <p:nvPr>
            <p:ph type="sldNum" sz="quarter" idx="10"/>
          </p:nvPr>
        </p:nvSpPr>
        <p:spPr/>
        <p:txBody>
          <a:bodyPr/>
          <a:lstStyle/>
          <a:p>
            <a:pPr>
              <a:defRPr/>
            </a:pPr>
            <a:fld id="{9B77A69D-0919-4F8A-B57B-C6DD349BC1E4}" type="slidenum">
              <a:rPr lang="en-US" smtClean="0"/>
              <a:pPr>
                <a:defRPr/>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Question: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is the highest level of PPE? A</a:t>
            </a:r>
          </a:p>
          <a:p>
            <a:endParaRPr lang="en-US" dirty="0"/>
          </a:p>
        </p:txBody>
      </p:sp>
      <p:sp>
        <p:nvSpPr>
          <p:cNvPr id="4" name="Slide Number Placeholder 3"/>
          <p:cNvSpPr>
            <a:spLocks noGrp="1"/>
          </p:cNvSpPr>
          <p:nvPr>
            <p:ph type="sldNum" sz="quarter" idx="10"/>
          </p:nvPr>
        </p:nvSpPr>
        <p:spPr/>
        <p:txBody>
          <a:bodyPr/>
          <a:lstStyle/>
          <a:p>
            <a:pPr>
              <a:defRPr/>
            </a:pPr>
            <a:fld id="{9B77A69D-0919-4F8A-B57B-C6DD349BC1E4}" type="slidenum">
              <a:rPr lang="en-US" smtClean="0"/>
              <a:pPr>
                <a:defRPr/>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Question: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should be performed prior to decontamination?</a:t>
            </a:r>
          </a:p>
          <a:p>
            <a:endParaRPr lang="en-US" dirty="0"/>
          </a:p>
        </p:txBody>
      </p:sp>
      <p:sp>
        <p:nvSpPr>
          <p:cNvPr id="4" name="Slide Number Placeholder 3"/>
          <p:cNvSpPr>
            <a:spLocks noGrp="1"/>
          </p:cNvSpPr>
          <p:nvPr>
            <p:ph type="sldNum" sz="quarter" idx="10"/>
          </p:nvPr>
        </p:nvSpPr>
        <p:spPr/>
        <p:txBody>
          <a:bodyPr/>
          <a:lstStyle/>
          <a:p>
            <a:pPr>
              <a:defRPr/>
            </a:pPr>
            <a:fld id="{9B77A69D-0919-4F8A-B57B-C6DD349BC1E4}" type="slidenum">
              <a:rPr lang="en-US" smtClean="0"/>
              <a:pPr>
                <a:defRPr/>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Question: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should be performed prior to decontamination? b</a:t>
            </a:r>
          </a:p>
          <a:p>
            <a:endParaRPr lang="en-US" dirty="0"/>
          </a:p>
        </p:txBody>
      </p:sp>
      <p:sp>
        <p:nvSpPr>
          <p:cNvPr id="4" name="Slide Number Placeholder 3"/>
          <p:cNvSpPr>
            <a:spLocks noGrp="1"/>
          </p:cNvSpPr>
          <p:nvPr>
            <p:ph type="sldNum" sz="quarter" idx="10"/>
          </p:nvPr>
        </p:nvSpPr>
        <p:spPr/>
        <p:txBody>
          <a:bodyPr/>
          <a:lstStyle/>
          <a:p>
            <a:pPr>
              <a:defRPr/>
            </a:pPr>
            <a:fld id="{9B77A69D-0919-4F8A-B57B-C6DD349BC1E4}" type="slidenum">
              <a:rPr lang="en-US" smtClean="0"/>
              <a:pPr>
                <a:defRPr/>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All responders have the responsibility to ensure that they are physically and mentally capable of performing their job. The responders must ensure that they are both prepared and healthy before they respond to the disaster. Responders must discuss their acute and chronic medical issues with a physician or health care professional in advance of a deployment, such as during the pre-deployment medical screening examination. Consider the list of pre-deployment questions. [</a:t>
            </a:r>
            <a:r>
              <a:rPr lang="en-US" i="1" dirty="0" smtClean="0"/>
              <a:t>BDLS 3.0 Course Manual </a:t>
            </a:r>
            <a:r>
              <a:rPr lang="en-US" dirty="0" smtClean="0"/>
              <a:t>4-3]</a:t>
            </a:r>
          </a:p>
          <a:p>
            <a:pPr>
              <a:spcBef>
                <a:spcPct val="0"/>
              </a:spcBef>
            </a:pPr>
            <a:endParaRPr lang="en-US" dirty="0" smtClean="0"/>
          </a:p>
          <a:p>
            <a:pPr>
              <a:spcBef>
                <a:spcPct val="0"/>
              </a:spcBef>
            </a:pPr>
            <a:endParaRPr lang="en-US" dirty="0" smtClean="0"/>
          </a:p>
        </p:txBody>
      </p:sp>
      <p:sp>
        <p:nvSpPr>
          <p:cNvPr id="13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7D20BC-29C3-45F9-AC40-ACD54DE58577}" type="slidenum">
              <a:rPr lang="en-US">
                <a:cs typeface="Arial" charset="0"/>
              </a:rPr>
              <a:pPr fontAlgn="base">
                <a:spcBef>
                  <a:spcPct val="0"/>
                </a:spcBef>
                <a:spcAft>
                  <a:spcPct val="0"/>
                </a:spcAft>
              </a:pPr>
              <a:t>5</a:t>
            </a:fld>
            <a:endParaRPr lang="en-US" dirty="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Question: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Which of the following statements is true about demobilization stress?</a:t>
            </a:r>
          </a:p>
          <a:p>
            <a:endParaRPr lang="en-US" dirty="0"/>
          </a:p>
        </p:txBody>
      </p:sp>
      <p:sp>
        <p:nvSpPr>
          <p:cNvPr id="4" name="Slide Number Placeholder 3"/>
          <p:cNvSpPr>
            <a:spLocks noGrp="1"/>
          </p:cNvSpPr>
          <p:nvPr>
            <p:ph type="sldNum" sz="quarter" idx="10"/>
          </p:nvPr>
        </p:nvSpPr>
        <p:spPr/>
        <p:txBody>
          <a:bodyPr/>
          <a:lstStyle/>
          <a:p>
            <a:pPr>
              <a:defRPr/>
            </a:pPr>
            <a:fld id="{9B77A69D-0919-4F8A-B57B-C6DD349BC1E4}" type="slidenum">
              <a:rPr lang="en-US" smtClean="0"/>
              <a:pPr>
                <a:defRPr/>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Question: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Which of the following statements is true about demobilization stress?</a:t>
            </a:r>
          </a:p>
          <a:p>
            <a:endParaRPr lang="en-US" dirty="0"/>
          </a:p>
        </p:txBody>
      </p:sp>
      <p:sp>
        <p:nvSpPr>
          <p:cNvPr id="4" name="Slide Number Placeholder 3"/>
          <p:cNvSpPr>
            <a:spLocks noGrp="1"/>
          </p:cNvSpPr>
          <p:nvPr>
            <p:ph type="sldNum" sz="quarter" idx="10"/>
          </p:nvPr>
        </p:nvSpPr>
        <p:spPr/>
        <p:txBody>
          <a:bodyPr/>
          <a:lstStyle/>
          <a:p>
            <a:pPr>
              <a:defRPr/>
            </a:pPr>
            <a:fld id="{9B77A69D-0919-4F8A-B57B-C6DD349BC1E4}" type="slidenum">
              <a:rPr lang="en-US" smtClean="0"/>
              <a:pPr>
                <a:defRPr/>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cs typeface="Helvetica" pitchFamily="34" charset="0"/>
              </a:rPr>
              <a:t>Responders must  have specific knowledge, demonstrate certain skills, possess and maintain a fitness to respond, and be able and prepared to perform their duties.</a:t>
            </a:r>
          </a:p>
          <a:p>
            <a:endParaRPr lang="en-US" sz="1200" dirty="0" smtClean="0">
              <a:cs typeface="Helvetica" pitchFamily="34" charset="0"/>
            </a:endParaRPr>
          </a:p>
          <a:p>
            <a:r>
              <a:rPr lang="en-US" sz="1200" dirty="0" smtClean="0">
                <a:cs typeface="Helvetica" pitchFamily="34" charset="0"/>
              </a:rPr>
              <a:t>Risks, disruptions, and hazards are part of every disaster response operation. The responder must be aware of and use personal protective equipment to protect themselves.</a:t>
            </a:r>
          </a:p>
          <a:p>
            <a:endParaRPr lang="en-US" sz="1200" dirty="0" smtClean="0">
              <a:cs typeface="Helvetica" pitchFamily="34" charset="0"/>
            </a:endParaRPr>
          </a:p>
          <a:p>
            <a:r>
              <a:rPr lang="en-US" sz="1200" dirty="0" smtClean="0">
                <a:cs typeface="Helvetica" pitchFamily="34" charset="0"/>
              </a:rPr>
              <a:t>Perform lifesaving interventions when necessary prior to decontamination.</a:t>
            </a:r>
          </a:p>
          <a:p>
            <a:pPr>
              <a:spcBef>
                <a:spcPct val="0"/>
              </a:spcBef>
            </a:pPr>
            <a:endParaRPr lang="en-US" dirty="0"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E97EF9-B42E-4D2D-84A0-6752A3F0B8FD}" type="slidenum">
              <a:rPr lang="en-US">
                <a:cs typeface="Arial" charset="0"/>
              </a:rPr>
              <a:pPr fontAlgn="base">
                <a:spcBef>
                  <a:spcPct val="0"/>
                </a:spcBef>
                <a:spcAft>
                  <a:spcPct val="0"/>
                </a:spcAft>
              </a:pPr>
              <a:t>34</a:t>
            </a:fld>
            <a:endParaRPr 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Prolonged absence due to deployment may adversely affect financial obligations, educational goals, clinical workloads, and personal emotional connections. Volunteers should have an agreement with their place of employment to allow for their absence. Examples of workplace agreements include a 24- to 48-hour leave notification system, “backfill” personnel to manage workloads, and discussions regarding salary, such as using vacation time, regular pay, or no pay. Documents that need to addressed before deployment are health care power of attorney, living wills, and financial power of attorney. [</a:t>
            </a:r>
            <a:r>
              <a:rPr lang="en-US" i="1" dirty="0" smtClean="0"/>
              <a:t>BDLS 3.0 Course Manual </a:t>
            </a:r>
            <a:r>
              <a:rPr lang="en-US" dirty="0" smtClean="0"/>
              <a:t>4-4 to 4-6]</a:t>
            </a:r>
          </a:p>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C1DE3F-D182-47A2-8C44-0FC13B3226CB}" type="slidenum">
              <a:rPr lang="en-US">
                <a:cs typeface="Arial" charset="0"/>
              </a:rPr>
              <a:pPr fontAlgn="base">
                <a:spcBef>
                  <a:spcPct val="0"/>
                </a:spcBef>
                <a:spcAft>
                  <a:spcPct val="0"/>
                </a:spcAft>
              </a:pPr>
              <a:t>6</a:t>
            </a:fld>
            <a:endParaRPr lang="en-US"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Health assessment, to include current immunizations, and type and dose of any needed medications should be documented. Responders should have at least a 2-week supply of their personal medications. Expect limited access to nutritious food. Consider bringing nonperishable nutritious snacks such as protein bars and dried fruit and nuts. The average disaster responder works 12-hour shifts and sleeps 5.4 hours a night during deployment. [</a:t>
            </a:r>
            <a:r>
              <a:rPr lang="en-US" i="1" dirty="0" smtClean="0"/>
              <a:t>BDLS 3.0 Course Manual </a:t>
            </a:r>
            <a:r>
              <a:rPr lang="en-US" dirty="0" smtClean="0"/>
              <a:t>4-7 to 4-8]</a:t>
            </a:r>
          </a:p>
          <a:p>
            <a:pPr>
              <a:spcBef>
                <a:spcPct val="0"/>
              </a:spcBef>
            </a:pPr>
            <a:endParaRPr lang="en-US" dirty="0" smtClean="0"/>
          </a:p>
          <a:p>
            <a:pPr>
              <a:spcBef>
                <a:spcPct val="0"/>
              </a:spcBef>
            </a:pPr>
            <a:r>
              <a:rPr lang="en-US" dirty="0" smtClean="0"/>
              <a:t>IMAGE -- Orlando, FL, August 31, 2005: Tim Butler, FEMA Disaster Employee from Boise, Idaho, receiving heath inoculation from nurse Reshanda Crayton. Butler, among thousands of FEMA workers, prepares for deployment in areas hit by Hurricane Katrina. Leif Skoogfors/FEMA.</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B7083E-E6FC-4E12-B766-928C5C57216F}" type="slidenum">
              <a:rPr lang="en-US">
                <a:cs typeface="Arial" charset="0"/>
              </a:rPr>
              <a:pPr fontAlgn="base">
                <a:spcBef>
                  <a:spcPct val="0"/>
                </a:spcBef>
                <a:spcAft>
                  <a:spcPct val="0"/>
                </a:spcAft>
              </a:pPr>
              <a:t>7</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Identification during a deployment may be a driver’s license, passport, photo identification from a disaster response agency, or a professional license. Weather forecasts should be monitored and should dictate the  appropriate personal clothing for the deployment. A “go-kit” is a prepackaged bag or suitcase that is ready to be used at any moment and should contain all essential items for a deployment. [</a:t>
            </a:r>
            <a:r>
              <a:rPr lang="en-US" i="1" dirty="0" smtClean="0"/>
              <a:t>BDLS 3.0 Course Manual </a:t>
            </a:r>
            <a:r>
              <a:rPr lang="en-US" dirty="0" smtClean="0"/>
              <a:t>4-8 to 4-9]</a:t>
            </a:r>
          </a:p>
          <a:p>
            <a:pPr>
              <a:spcBef>
                <a:spcPct val="0"/>
              </a:spcBef>
            </a:pPr>
            <a:endParaRPr lang="en-US" dirty="0"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D7E76E-09C3-4FDE-A236-E6CE8F1B9B73}" type="slidenum">
              <a:rPr lang="en-US">
                <a:cs typeface="Arial" charset="0"/>
              </a:rPr>
              <a:pPr fontAlgn="base">
                <a:spcBef>
                  <a:spcPct val="0"/>
                </a:spcBef>
                <a:spcAft>
                  <a:spcPct val="0"/>
                </a:spcAft>
              </a:pPr>
              <a:t>8</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Consider as  training resources the Federal Emergency Management Agency (FEMA) Emergency Management Institute (http://training.fema.gov/), and the National Disaster Life Support program (http://www.ndlsf.org). The ability to work with different individuals from multiple agencies is obtained through learning the National Incident Management System (NIMS) to ensure a common knowledge base. [</a:t>
            </a:r>
            <a:r>
              <a:rPr lang="en-US" i="1" dirty="0" smtClean="0"/>
              <a:t>BDLS 3.0 Course Manual </a:t>
            </a:r>
            <a:r>
              <a:rPr lang="en-US" dirty="0" smtClean="0"/>
              <a:t>4-9 to 4-11]</a:t>
            </a:r>
          </a:p>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FA2400-2390-46D9-AD87-E217F5BCC80D}" type="slidenum">
              <a:rPr lang="en-US">
                <a:cs typeface="Arial" charset="0"/>
              </a:rPr>
              <a:pPr fontAlgn="base">
                <a:spcBef>
                  <a:spcPct val="0"/>
                </a:spcBef>
                <a:spcAft>
                  <a:spcPct val="0"/>
                </a:spcAft>
              </a:pPr>
              <a:t>9</a:t>
            </a:fld>
            <a:endParaRPr 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Contamination of the eyes, nose, and mouth must also be avoided. Insect-borne diseases such as malaria may be endemic to the disaster operations area. Bed nets are nets placed around the bed to prevent the entrance of mosquitoes. Also consider the potential hazards posed by animals, which may be infected with rabies. Personal protective equipment (PPE) must be used at the level that is appropriate to the disaster. Responders must protect themselves first. [</a:t>
            </a:r>
            <a:r>
              <a:rPr lang="en-US" i="1" dirty="0" smtClean="0"/>
              <a:t>BDLS 3.0 Course Manual </a:t>
            </a:r>
            <a:r>
              <a:rPr lang="en-US" dirty="0" smtClean="0"/>
              <a:t>4-13 to 4-15]</a:t>
            </a:r>
          </a:p>
          <a:p>
            <a:pPr>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2B154E-DC5A-4680-8046-6887EACF1D67}" type="slidenum">
              <a:rPr lang="en-US">
                <a:cs typeface="Arial" charset="0"/>
              </a:rPr>
              <a:pPr fontAlgn="base">
                <a:spcBef>
                  <a:spcPct val="0"/>
                </a:spcBef>
                <a:spcAft>
                  <a:spcPct val="0"/>
                </a:spcAft>
              </a:pPr>
              <a:t>10</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 disaster incident can be communicated through a phone call, a text message, an email, or a combination of these. For DMAT Volunteers may have less than 24 hours to indicate whether they are available for deployment. Mobilization time, which in some cases is less than 24 hours, is the time that it takes to relocate responders from the base to the area of need. Responders should anticipate reporting to a central location and then possibly being reassigned to a service site. [</a:t>
            </a:r>
            <a:r>
              <a:rPr lang="en-US" i="1" dirty="0" smtClean="0"/>
              <a:t>BDLS 3.0 Course Manual </a:t>
            </a:r>
            <a:r>
              <a:rPr lang="en-US" dirty="0" smtClean="0"/>
              <a:t>4-15 to 4-16]</a:t>
            </a:r>
          </a:p>
          <a:p>
            <a:pPr>
              <a:spcBef>
                <a:spcPct val="0"/>
              </a:spcBef>
            </a:pPr>
            <a:endParaRPr lang="en-US" dirty="0" smtClean="0"/>
          </a:p>
          <a:p>
            <a:pPr>
              <a:spcBef>
                <a:spcPct val="0"/>
              </a:spcBef>
            </a:pP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1A487E-5A59-4DE0-8F01-7247184FEE35}" type="slidenum">
              <a:rPr lang="en-US">
                <a:cs typeface="Arial" charset="0"/>
              </a:rPr>
              <a:pPr fontAlgn="base">
                <a:spcBef>
                  <a:spcPct val="0"/>
                </a:spcBef>
                <a:spcAft>
                  <a:spcPct val="0"/>
                </a:spcAft>
              </a:pPr>
              <a:t>11</a:t>
            </a:fld>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57ACE7-A615-4D95-AFAD-402716DF9D29}" type="datetimeFigureOut">
              <a:rPr lang="en-US"/>
              <a:pPr>
                <a:defRPr/>
              </a:pPr>
              <a:t>4/5/2017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EA91FD-F927-4950-B81C-0F0A00E0896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BDLSpptBkgrd_noLogo-3.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userDrawn="1"/>
        </p:nvSpPr>
        <p:spPr>
          <a:xfrm>
            <a:off x="-41996" y="6295152"/>
            <a:ext cx="4077477" cy="215444"/>
          </a:xfrm>
          <a:prstGeom prst="rect">
            <a:avLst/>
          </a:prstGeom>
          <a:noFill/>
        </p:spPr>
        <p:txBody>
          <a:bodyPr wrap="square" rtlCol="0">
            <a:spAutoFit/>
          </a:bodyPr>
          <a:lstStyle/>
          <a:p>
            <a:pPr algn="ctr"/>
            <a:r>
              <a:rPr lang="en-US" sz="800" dirty="0" smtClean="0"/>
              <a:t>© 2015 National Disaster</a:t>
            </a:r>
            <a:r>
              <a:rPr lang="en-US" sz="800" baseline="0" dirty="0" smtClean="0"/>
              <a:t> Life Support Foundation, Inc. All rights reserved.</a:t>
            </a:r>
            <a:endParaRPr lang="en-US" sz="800" dirty="0"/>
          </a:p>
        </p:txBody>
      </p:sp>
      <p:sp>
        <p:nvSpPr>
          <p:cNvPr id="6" name="TextBox 5"/>
          <p:cNvSpPr txBox="1"/>
          <p:nvPr userDrawn="1"/>
        </p:nvSpPr>
        <p:spPr>
          <a:xfrm>
            <a:off x="6022542" y="6220779"/>
            <a:ext cx="2647666" cy="461665"/>
          </a:xfrm>
          <a:prstGeom prst="rect">
            <a:avLst/>
          </a:prstGeom>
          <a:noFill/>
        </p:spPr>
        <p:txBody>
          <a:bodyPr wrap="square" rtlCol="0">
            <a:spAutoFit/>
          </a:bodyPr>
          <a:lstStyle/>
          <a:p>
            <a:pPr algn="ctr"/>
            <a:r>
              <a:rPr lang="en-US" sz="2400" b="1" dirty="0" smtClean="0">
                <a:solidFill>
                  <a:schemeClr val="bg1"/>
                </a:solidFill>
              </a:rPr>
              <a:t>BDLS® v.3.2</a:t>
            </a:r>
            <a:endParaRPr lang="en-US" sz="24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457200" rtl="0" eaLnBrk="1" latinLnBrk="0" hangingPunct="1">
        <a:spcBef>
          <a:spcPct val="0"/>
        </a:spcBef>
        <a:buNone/>
        <a:defRPr sz="44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file://localhost/Users/dfox/Documents/Dan's%20WIP/2012/12-0278%20DLS_ppt/BDLS/BDLSpptBkgrd_noLogo-2.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localhost/Users/dfox/Documents/Dan's%20WIP/2012/12-0278%20DLS_ppt/NDLSF_logo_rgb.png"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file://localhost/Users/dfox/Documents/Dan's%20WIP/2012/12-0278%20DLS_ppt/BDLS/BDLSpptBkgrd_noLogo-2.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localhost/Users/dfox/Documents/Dan's%20WIP/2012/12-0278%20DLS_ppt/NDLSF_logo_rgb.png"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latin typeface="+mj-lt"/>
              </a:rPr>
              <a:t>Personal Risk </a:t>
            </a:r>
            <a:br>
              <a:rPr lang="en-US" sz="2800" dirty="0" smtClean="0">
                <a:latin typeface="+mj-lt"/>
              </a:rPr>
            </a:br>
            <a:r>
              <a:rPr lang="en-US" sz="2800" dirty="0" smtClean="0">
                <a:latin typeface="+mj-lt"/>
              </a:rPr>
              <a:t>Awareness and Mitigation</a:t>
            </a:r>
            <a:endParaRPr lang="en-US" sz="2800" dirty="0">
              <a:latin typeface="+mj-lt"/>
            </a:endParaRPr>
          </a:p>
        </p:txBody>
      </p:sp>
      <p:graphicFrame>
        <p:nvGraphicFramePr>
          <p:cNvPr id="22544" name="Group 16"/>
          <p:cNvGraphicFramePr>
            <a:graphicFrameLocks noGrp="1"/>
          </p:cNvGraphicFramePr>
          <p:nvPr>
            <p:ph idx="1"/>
          </p:nvPr>
        </p:nvGraphicFramePr>
        <p:xfrm>
          <a:off x="457200" y="1600200"/>
          <a:ext cx="8229600" cy="3659190"/>
        </p:xfrm>
        <a:graphic>
          <a:graphicData uri="http://schemas.openxmlformats.org/drawingml/2006/table">
            <a:tbl>
              <a:tblPr/>
              <a:tblGrid>
                <a:gridCol w="16002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7318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rgbClr val="FFFFFF"/>
                          </a:solidFill>
                          <a:effectLst/>
                          <a:latin typeface="Calibri" pitchFamily="34" charset="0"/>
                          <a:cs typeface="Arial" charset="0"/>
                        </a:rPr>
                        <a:t>Mitigate Risk of Injury</a:t>
                      </a:r>
                    </a:p>
                  </a:txBody>
                  <a:tcPr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extLst>
                  <a:ext uri="{0D108BD9-81ED-4DB2-BD59-A6C34878D82A}">
                    <a16:rowId xmlns:a16="http://schemas.microsoft.com/office/drawing/2014/main" val="10000"/>
                  </a:ext>
                </a:extLst>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rgbClr val="000000"/>
                          </a:solidFill>
                          <a:effectLst/>
                          <a:latin typeface="Calibri" pitchFamily="34" charset="0"/>
                          <a:cs typeface="Arial" charset="0"/>
                        </a:rPr>
                        <a:t>Hygiene</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000000"/>
                          </a:solidFill>
                          <a:effectLst/>
                          <a:latin typeface="Calibri" pitchFamily="34" charset="0"/>
                          <a:cs typeface="Arial" charset="0"/>
                        </a:rPr>
                        <a:t>Clean hands frequently</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rgbClr val="000000"/>
                          </a:solidFill>
                          <a:effectLst/>
                          <a:latin typeface="Calibri" pitchFamily="34" charset="0"/>
                          <a:cs typeface="Arial" charset="0"/>
                        </a:rPr>
                        <a:t>Shelters</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000000"/>
                          </a:solidFill>
                          <a:effectLst/>
                          <a:latin typeface="Calibri" pitchFamily="34" charset="0"/>
                          <a:cs typeface="Arial" charset="0"/>
                        </a:rPr>
                        <a:t>Ensure situational awareness</a:t>
                      </a:r>
                    </a:p>
                  </a:txBody>
                  <a:tcPr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rgbClr val="000000"/>
                          </a:solidFill>
                          <a:effectLst/>
                          <a:latin typeface="Calibri" pitchFamily="34" charset="0"/>
                          <a:cs typeface="Arial" charset="0"/>
                        </a:rPr>
                        <a:t>Insects</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000000"/>
                          </a:solidFill>
                          <a:effectLst/>
                          <a:latin typeface="Calibri" pitchFamily="34" charset="0"/>
                          <a:cs typeface="Arial" charset="0"/>
                        </a:rPr>
                        <a:t>Use repellent, wear appropriate clothing, use bed nets</a:t>
                      </a:r>
                    </a:p>
                  </a:txBody>
                  <a:tcPr anchor="ctr"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rgbClr val="000000"/>
                          </a:solidFill>
                          <a:effectLst/>
                          <a:latin typeface="Calibri" pitchFamily="34" charset="0"/>
                          <a:cs typeface="Arial" charset="0"/>
                        </a:rPr>
                        <a:t>Injuries</a:t>
                      </a:r>
                    </a:p>
                  </a:txBody>
                  <a:tcPr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000000"/>
                          </a:solidFill>
                          <a:effectLst/>
                          <a:latin typeface="Calibri" pitchFamily="34" charset="0"/>
                          <a:cs typeface="Arial" charset="0"/>
                        </a:rPr>
                        <a:t>Consider hazards (power lines, unstable structures)</a:t>
                      </a:r>
                    </a:p>
                  </a:txBody>
                  <a:tcPr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normAutofit/>
          </a:bodyPr>
          <a:lstStyle/>
          <a:p>
            <a:pPr algn="ctr"/>
            <a:r>
              <a:rPr lang="en-US" sz="2800" dirty="0" smtClean="0">
                <a:solidFill>
                  <a:schemeClr val="accent6">
                    <a:lumMod val="50000"/>
                  </a:schemeClr>
                </a:solidFill>
                <a:latin typeface="+mj-lt"/>
                <a:cs typeface="Helvetica" pitchFamily="34" charset="0"/>
              </a:rPr>
              <a:t>Workplace Activation and Mobilization</a:t>
            </a:r>
          </a:p>
        </p:txBody>
      </p:sp>
      <p:sp>
        <p:nvSpPr>
          <p:cNvPr id="24578" name="Content Placeholder 2"/>
          <p:cNvSpPr>
            <a:spLocks noGrp="1"/>
          </p:cNvSpPr>
          <p:nvPr>
            <p:ph idx="1"/>
          </p:nvPr>
        </p:nvSpPr>
        <p:spPr>
          <a:xfrm>
            <a:off x="457200" y="2286000"/>
            <a:ext cx="8229600" cy="3840163"/>
          </a:xfrm>
        </p:spPr>
        <p:txBody>
          <a:bodyPr/>
          <a:lstStyle/>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Notification of disaster via pre-established methods</a:t>
            </a:r>
          </a:p>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Mobilization time frame after activation varies by role</a:t>
            </a:r>
          </a:p>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Responders accountable for compliance with pre-deployment policies and check-in</a:t>
            </a:r>
          </a:p>
        </p:txBody>
      </p:sp>
      <p:sp>
        <p:nvSpPr>
          <p:cNvPr id="5" name="Rectangle 4"/>
          <p:cNvSpPr/>
          <p:nvPr/>
        </p:nvSpPr>
        <p:spPr>
          <a:xfrm>
            <a:off x="0" y="1828800"/>
            <a:ext cx="9144000" cy="46038"/>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5029200"/>
            <a:ext cx="9144000" cy="46038"/>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normAutofit/>
          </a:bodyPr>
          <a:lstStyle/>
          <a:p>
            <a:pPr algn="ctr"/>
            <a:r>
              <a:rPr lang="en-US" sz="3600" dirty="0" smtClean="0">
                <a:latin typeface="+mj-lt"/>
                <a:cs typeface="Helvetica" pitchFamily="34" charset="0"/>
              </a:rPr>
              <a:t>Workforce Protection</a:t>
            </a:r>
            <a:r>
              <a:rPr lang="en-US" sz="3600" dirty="0" smtClean="0">
                <a:solidFill>
                  <a:schemeClr val="accent6">
                    <a:lumMod val="50000"/>
                  </a:schemeClr>
                </a:solidFill>
                <a:latin typeface="+mj-lt"/>
                <a:cs typeface="Helvetica" pitchFamily="34" charset="0"/>
              </a:rPr>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5680948"/>
              </p:ext>
            </p:extLst>
          </p:nvPr>
        </p:nvGraphicFramePr>
        <p:xfrm>
          <a:off x="473075" y="1616076"/>
          <a:ext cx="8153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ormAutofit/>
          </a:bodyPr>
          <a:lstStyle/>
          <a:p>
            <a:pPr algn="ctr"/>
            <a:r>
              <a:rPr lang="en-US" sz="2800" dirty="0" smtClean="0">
                <a:latin typeface="+mj-lt"/>
                <a:cs typeface="Helvetica" pitchFamily="34" charset="0"/>
              </a:rPr>
              <a:t>Disaster Scene Operational Control Zones</a:t>
            </a:r>
          </a:p>
        </p:txBody>
      </p:sp>
      <p:graphicFrame>
        <p:nvGraphicFramePr>
          <p:cNvPr id="5" name="Content Placeholder 4"/>
          <p:cNvGraphicFramePr>
            <a:graphicFrameLocks noGrp="1"/>
          </p:cNvGraphicFramePr>
          <p:nvPr>
            <p:ph idx="1"/>
          </p:nvPr>
        </p:nvGraphicFramePr>
        <p:xfrm>
          <a:off x="457200" y="1600201"/>
          <a:ext cx="82296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latin typeface="+mj-lt"/>
              </a:rPr>
              <a:t>Selection and Use of</a:t>
            </a:r>
            <a:br>
              <a:rPr lang="en-US" sz="2800" dirty="0" smtClean="0">
                <a:solidFill>
                  <a:schemeClr val="accent6">
                    <a:lumMod val="50000"/>
                  </a:schemeClr>
                </a:solidFill>
                <a:latin typeface="+mj-lt"/>
              </a:rPr>
            </a:br>
            <a:r>
              <a:rPr lang="en-US" sz="2800" dirty="0" smtClean="0">
                <a:solidFill>
                  <a:schemeClr val="accent6">
                    <a:lumMod val="50000"/>
                  </a:schemeClr>
                </a:solidFill>
                <a:latin typeface="+mj-lt"/>
              </a:rPr>
              <a:t>Personal Protective Equipment (PPE)</a:t>
            </a:r>
            <a:endParaRPr lang="en-US" sz="2800" dirty="0">
              <a:solidFill>
                <a:schemeClr val="accent6">
                  <a:lumMod val="50000"/>
                </a:schemeClr>
              </a:solidFill>
              <a:latin typeface="+mj-lt"/>
            </a:endParaRPr>
          </a:p>
        </p:txBody>
      </p:sp>
      <p:sp>
        <p:nvSpPr>
          <p:cNvPr id="30722" name="Content Placeholder 2"/>
          <p:cNvSpPr>
            <a:spLocks noGrp="1"/>
          </p:cNvSpPr>
          <p:nvPr>
            <p:ph idx="1"/>
          </p:nvPr>
        </p:nvSpPr>
        <p:spPr/>
        <p:txBody>
          <a:bodyPr/>
          <a:lstStyle/>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Safety officer determines level of PPE needed</a:t>
            </a:r>
          </a:p>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PPE must be used properly during all phases</a:t>
            </a:r>
          </a:p>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Two components of PPE:</a:t>
            </a:r>
          </a:p>
          <a:p>
            <a:pPr marL="457200" lvl="1" indent="0">
              <a:lnSpc>
                <a:spcPct val="114000"/>
              </a:lnSpc>
              <a:spcBef>
                <a:spcPts val="1200"/>
              </a:spcBef>
              <a:buNone/>
            </a:pPr>
            <a:r>
              <a:rPr lang="en-US" sz="2400" u="sng" dirty="0" smtClean="0">
                <a:latin typeface="+mn-lt"/>
                <a:cs typeface="Helvetica" pitchFamily="34" charset="0"/>
              </a:rPr>
              <a:t>Respiratory protection</a:t>
            </a:r>
            <a:r>
              <a:rPr lang="en-US" sz="2400" dirty="0" smtClean="0">
                <a:latin typeface="+mn-lt"/>
                <a:cs typeface="Helvetica" pitchFamily="34" charset="0"/>
              </a:rPr>
              <a:t> </a:t>
            </a:r>
            <a:r>
              <a:rPr lang="en-US" sz="2400" i="1" dirty="0" smtClean="0">
                <a:latin typeface="+mn-lt"/>
                <a:cs typeface="Helvetica" pitchFamily="34" charset="0"/>
              </a:rPr>
              <a:t>–  </a:t>
            </a:r>
            <a:r>
              <a:rPr lang="en-US" sz="2400" dirty="0" smtClean="0">
                <a:latin typeface="+mn-lt"/>
                <a:cs typeface="Helvetica" pitchFamily="34" charset="0"/>
              </a:rPr>
              <a:t>purifiers, supplied air devices (SCBA), or air-line respirator</a:t>
            </a:r>
          </a:p>
          <a:p>
            <a:pPr marL="457200" lvl="1" indent="0">
              <a:lnSpc>
                <a:spcPct val="114000"/>
              </a:lnSpc>
              <a:spcBef>
                <a:spcPts val="1200"/>
              </a:spcBef>
              <a:buNone/>
            </a:pPr>
            <a:r>
              <a:rPr lang="en-US" sz="2400" u="sng" dirty="0" smtClean="0">
                <a:latin typeface="+mn-lt"/>
                <a:cs typeface="Helvetica" pitchFamily="34" charset="0"/>
              </a:rPr>
              <a:t>Protective garments</a:t>
            </a:r>
            <a:r>
              <a:rPr lang="en-US" sz="2400" dirty="0" smtClean="0">
                <a:latin typeface="+mn-lt"/>
                <a:cs typeface="Helvetica" pitchFamily="34" charset="0"/>
              </a:rPr>
              <a:t> – vapor-tight suits, partially resistant suit, or hooded coverall</a:t>
            </a:r>
          </a:p>
          <a:p>
            <a:endParaRPr lang="en-US" dirty="0" smtClean="0">
              <a:cs typeface="Helvetic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latin typeface="+mj-lt"/>
              </a:rPr>
              <a:t>Selection and Use of</a:t>
            </a:r>
            <a:br>
              <a:rPr lang="en-US" sz="2800" dirty="0" smtClean="0">
                <a:latin typeface="+mj-lt"/>
              </a:rPr>
            </a:br>
            <a:r>
              <a:rPr lang="en-US" sz="2800" dirty="0" smtClean="0">
                <a:latin typeface="+mj-lt"/>
              </a:rPr>
              <a:t>Personal Protective Equipment (PPE)</a:t>
            </a:r>
            <a:endParaRPr lang="en-US" sz="2800"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0982230"/>
              </p:ext>
            </p:extLst>
          </p:nvPr>
        </p:nvGraphicFramePr>
        <p:xfrm>
          <a:off x="722312" y="1666875"/>
          <a:ext cx="8001001"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hevron 9"/>
          <p:cNvSpPr/>
          <p:nvPr/>
        </p:nvSpPr>
        <p:spPr>
          <a:xfrm rot="5400000">
            <a:off x="93662" y="1250951"/>
            <a:ext cx="1279525" cy="990600"/>
          </a:xfrm>
          <a:prstGeom prst="chevron">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4817" name="Title 1"/>
          <p:cNvSpPr>
            <a:spLocks noGrp="1"/>
          </p:cNvSpPr>
          <p:nvPr>
            <p:ph type="title"/>
          </p:nvPr>
        </p:nvSpPr>
        <p:spPr/>
        <p:txBody>
          <a:bodyPr>
            <a:normAutofit/>
          </a:bodyPr>
          <a:lstStyle/>
          <a:p>
            <a:pPr algn="ctr"/>
            <a:r>
              <a:rPr lang="en-US" sz="2800" dirty="0" smtClean="0">
                <a:latin typeface="+mj-lt"/>
                <a:cs typeface="Helvetica" pitchFamily="34" charset="0"/>
              </a:rPr>
              <a:t>PPE – Level A</a:t>
            </a:r>
            <a:br>
              <a:rPr lang="en-US" sz="2800" dirty="0" smtClean="0">
                <a:latin typeface="+mj-lt"/>
                <a:cs typeface="Helvetica" pitchFamily="34" charset="0"/>
              </a:rPr>
            </a:br>
            <a:endParaRPr lang="en-US" sz="2800" dirty="0" smtClean="0">
              <a:latin typeface="+mj-lt"/>
              <a:cs typeface="Helvetica" pitchFamily="34" charset="0"/>
            </a:endParaRPr>
          </a:p>
        </p:txBody>
      </p:sp>
      <p:sp>
        <p:nvSpPr>
          <p:cNvPr id="6" name="TextBox 5"/>
          <p:cNvSpPr txBox="1"/>
          <p:nvPr/>
        </p:nvSpPr>
        <p:spPr>
          <a:xfrm>
            <a:off x="5634038" y="2068284"/>
            <a:ext cx="3276600" cy="796212"/>
          </a:xfrm>
          <a:prstGeom prst="rect">
            <a:avLst/>
          </a:prstGeom>
          <a:noFill/>
          <a:ln>
            <a:solidFill>
              <a:schemeClr val="tx1"/>
            </a:solidFill>
          </a:ln>
        </p:spPr>
        <p:txBody>
          <a:bodyPr/>
          <a:lstStyle/>
          <a:p>
            <a:pPr fontAlgn="auto">
              <a:lnSpc>
                <a:spcPct val="114000"/>
              </a:lnSpc>
              <a:spcBef>
                <a:spcPts val="0"/>
              </a:spcBef>
              <a:spcAft>
                <a:spcPts val="0"/>
              </a:spcAft>
              <a:defRPr/>
            </a:pPr>
            <a:r>
              <a:rPr lang="en-US" sz="2000" b="1" dirty="0">
                <a:latin typeface="+mn-lt"/>
                <a:cs typeface="+mn-cs"/>
              </a:rPr>
              <a:t>Pros</a:t>
            </a:r>
          </a:p>
          <a:p>
            <a:pPr fontAlgn="auto">
              <a:lnSpc>
                <a:spcPct val="114000"/>
              </a:lnSpc>
              <a:spcBef>
                <a:spcPts val="0"/>
              </a:spcBef>
              <a:spcAft>
                <a:spcPts val="0"/>
              </a:spcAft>
              <a:defRPr/>
            </a:pPr>
            <a:r>
              <a:rPr lang="en-US" sz="1600" b="1" dirty="0">
                <a:latin typeface="+mn-lt"/>
                <a:cs typeface="+mn-cs"/>
              </a:rPr>
              <a:t>Highest level of </a:t>
            </a:r>
            <a:r>
              <a:rPr lang="en-US" sz="1600" b="1" dirty="0" smtClean="0">
                <a:latin typeface="+mn-lt"/>
                <a:cs typeface="+mn-cs"/>
              </a:rPr>
              <a:t>protection</a:t>
            </a:r>
            <a:endParaRPr lang="en-US" dirty="0">
              <a:latin typeface="+mn-lt"/>
              <a:cs typeface="+mn-cs"/>
            </a:endParaRPr>
          </a:p>
        </p:txBody>
      </p:sp>
      <p:sp>
        <p:nvSpPr>
          <p:cNvPr id="7" name="TextBox 6"/>
          <p:cNvSpPr txBox="1"/>
          <p:nvPr/>
        </p:nvSpPr>
        <p:spPr>
          <a:xfrm>
            <a:off x="5634038" y="2967775"/>
            <a:ext cx="3276600" cy="2425312"/>
          </a:xfrm>
          <a:prstGeom prst="rect">
            <a:avLst/>
          </a:prstGeom>
          <a:noFill/>
          <a:ln>
            <a:solidFill>
              <a:schemeClr val="tx1"/>
            </a:solidFill>
          </a:ln>
        </p:spPr>
        <p:txBody>
          <a:bodyPr/>
          <a:lstStyle/>
          <a:p>
            <a:pPr marL="233363" indent="-233363">
              <a:lnSpc>
                <a:spcPct val="114000"/>
              </a:lnSpc>
            </a:pPr>
            <a:r>
              <a:rPr lang="en-US" sz="2000" b="1" dirty="0">
                <a:latin typeface="Calibri" pitchFamily="34" charset="0"/>
              </a:rPr>
              <a:t>Cons</a:t>
            </a:r>
          </a:p>
          <a:p>
            <a:pPr>
              <a:lnSpc>
                <a:spcPct val="114000"/>
              </a:lnSpc>
            </a:pPr>
            <a:r>
              <a:rPr lang="en-US" sz="1600" b="1" dirty="0">
                <a:latin typeface="Calibri" pitchFamily="34" charset="0"/>
              </a:rPr>
              <a:t>Expensive</a:t>
            </a:r>
          </a:p>
          <a:p>
            <a:pPr>
              <a:lnSpc>
                <a:spcPct val="114000"/>
              </a:lnSpc>
            </a:pPr>
            <a:r>
              <a:rPr lang="en-US" sz="1600" b="1" dirty="0">
                <a:latin typeface="Calibri" pitchFamily="34" charset="0"/>
              </a:rPr>
              <a:t>Requires extensive training</a:t>
            </a:r>
          </a:p>
          <a:p>
            <a:pPr>
              <a:lnSpc>
                <a:spcPct val="114000"/>
              </a:lnSpc>
            </a:pPr>
            <a:r>
              <a:rPr lang="en-US" sz="1600" b="1" dirty="0">
                <a:latin typeface="Calibri" pitchFamily="34" charset="0"/>
              </a:rPr>
              <a:t>Certification required</a:t>
            </a:r>
          </a:p>
          <a:p>
            <a:pPr>
              <a:lnSpc>
                <a:spcPct val="114000"/>
              </a:lnSpc>
            </a:pPr>
            <a:r>
              <a:rPr lang="en-US" sz="1600" b="1" dirty="0">
                <a:latin typeface="Calibri" pitchFamily="34" charset="0"/>
              </a:rPr>
              <a:t>Limited air supply</a:t>
            </a:r>
          </a:p>
          <a:p>
            <a:pPr>
              <a:lnSpc>
                <a:spcPct val="114000"/>
              </a:lnSpc>
            </a:pPr>
            <a:r>
              <a:rPr lang="en-US" sz="1600" b="1" dirty="0">
                <a:latin typeface="Calibri" pitchFamily="34" charset="0"/>
              </a:rPr>
              <a:t>Fatigue/heat exhaustion </a:t>
            </a:r>
          </a:p>
          <a:p>
            <a:pPr>
              <a:lnSpc>
                <a:spcPct val="114000"/>
              </a:lnSpc>
            </a:pPr>
            <a:r>
              <a:rPr lang="en-US" sz="1600" b="1" dirty="0">
                <a:latin typeface="Calibri" pitchFamily="34" charset="0"/>
              </a:rPr>
              <a:t>Dexterity</a:t>
            </a:r>
          </a:p>
          <a:p>
            <a:pPr>
              <a:lnSpc>
                <a:spcPct val="114000"/>
              </a:lnSpc>
            </a:pPr>
            <a:r>
              <a:rPr lang="en-US" sz="1600" b="1" dirty="0">
                <a:latin typeface="Calibri" pitchFamily="34" charset="0"/>
              </a:rPr>
              <a:t>Communication</a:t>
            </a:r>
          </a:p>
          <a:p>
            <a:pPr>
              <a:buFont typeface="Arial" charset="0"/>
              <a:buChar char="•"/>
            </a:pPr>
            <a:endParaRPr lang="en-US" dirty="0">
              <a:latin typeface="Calibri" pitchFamily="34" charset="0"/>
            </a:endParaRPr>
          </a:p>
          <a:p>
            <a:endParaRPr lang="en-US" dirty="0">
              <a:latin typeface="Calibri" pitchFamily="34" charset="0"/>
            </a:endParaRPr>
          </a:p>
        </p:txBody>
      </p:sp>
      <p:pic>
        <p:nvPicPr>
          <p:cNvPr id="11" name="Picture 10" descr="CH06F00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6400" y="2049621"/>
            <a:ext cx="1976840" cy="4191000"/>
          </a:xfrm>
          <a:prstGeom prst="rect">
            <a:avLst/>
          </a:prstGeom>
        </p:spPr>
      </p:pic>
      <p:grpSp>
        <p:nvGrpSpPr>
          <p:cNvPr id="14" name="Group 5"/>
          <p:cNvGrpSpPr>
            <a:grpSpLocks/>
          </p:cNvGrpSpPr>
          <p:nvPr/>
        </p:nvGrpSpPr>
        <p:grpSpPr bwMode="auto">
          <a:xfrm>
            <a:off x="1257300" y="1109663"/>
            <a:ext cx="7616825" cy="739775"/>
            <a:chOff x="487227" y="884369"/>
            <a:chExt cx="7203556" cy="740483"/>
          </a:xfrm>
        </p:grpSpPr>
        <p:sp>
          <p:nvSpPr>
            <p:cNvPr id="15" name="Round Same Side Corner Rectangle 14"/>
            <p:cNvSpPr/>
            <p:nvPr/>
          </p:nvSpPr>
          <p:spPr>
            <a:xfrm rot="5400000">
              <a:off x="3718764" y="-2347168"/>
              <a:ext cx="740483" cy="7203556"/>
            </a:xfrm>
            <a:prstGeom prst="round2SameRect">
              <a:avLst/>
            </a:prstGeom>
          </p:spPr>
          <p:style>
            <a:lnRef idx="2">
              <a:schemeClr val="accent6">
                <a:shade val="50000"/>
                <a:hueOff val="-230847"/>
                <a:satOff val="15390"/>
                <a:lumOff val="2009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 Same Side Corner Rectangle 4"/>
            <p:cNvSpPr/>
            <p:nvPr/>
          </p:nvSpPr>
          <p:spPr>
            <a:xfrm>
              <a:off x="505243" y="920916"/>
              <a:ext cx="7167523" cy="6673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9352" tIns="13335" rIns="13335" bIns="13335" anchor="ctr"/>
            <a:lstStyle/>
            <a:p>
              <a:pPr marL="228600" lvl="1" indent="-228600" defTabSz="933450">
                <a:lnSpc>
                  <a:spcPct val="90000"/>
                </a:lnSpc>
                <a:spcAft>
                  <a:spcPct val="15000"/>
                </a:spcAft>
                <a:buFontTx/>
                <a:buChar char="•"/>
              </a:pPr>
              <a:r>
                <a:rPr lang="en-US" sz="2100" dirty="0" smtClean="0">
                  <a:solidFill>
                    <a:srgbClr val="000000"/>
                  </a:solidFill>
                  <a:cs typeface="Arial" charset="0"/>
                </a:rPr>
                <a:t>Highest level</a:t>
              </a:r>
              <a:endParaRPr lang="en-US" sz="2100" dirty="0">
                <a:solidFill>
                  <a:srgbClr val="000000"/>
                </a:solidFill>
                <a:cs typeface="Arial" charset="0"/>
              </a:endParaRPr>
            </a:p>
            <a:p>
              <a:pPr marL="228600" lvl="1" indent="-228600" defTabSz="933450">
                <a:lnSpc>
                  <a:spcPct val="90000"/>
                </a:lnSpc>
                <a:spcAft>
                  <a:spcPct val="15000"/>
                </a:spcAft>
                <a:buFontTx/>
                <a:buChar char="•"/>
              </a:pPr>
              <a:r>
                <a:rPr lang="en-US" sz="2100" dirty="0" smtClean="0">
                  <a:solidFill>
                    <a:srgbClr val="000000"/>
                  </a:solidFill>
                  <a:cs typeface="Arial" charset="0"/>
                </a:rPr>
                <a:t>SCBA with vapor-tight suit</a:t>
              </a:r>
              <a:endParaRPr lang="en-US" sz="2100" dirty="0">
                <a:solidFill>
                  <a:srgbClr val="000000"/>
                </a:solidFill>
                <a:cs typeface="Arial"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normAutofit/>
          </a:bodyPr>
          <a:lstStyle/>
          <a:p>
            <a:pPr algn="ctr"/>
            <a:r>
              <a:rPr lang="en-US" sz="2800" dirty="0" smtClean="0">
                <a:latin typeface="+mj-lt"/>
                <a:cs typeface="Helvetica" pitchFamily="34" charset="0"/>
              </a:rPr>
              <a:t>PPE – Level B</a:t>
            </a:r>
            <a:br>
              <a:rPr lang="en-US" sz="2800" dirty="0" smtClean="0">
                <a:latin typeface="+mj-lt"/>
                <a:cs typeface="Helvetica" pitchFamily="34" charset="0"/>
              </a:rPr>
            </a:br>
            <a:endParaRPr lang="en-US" sz="2800" dirty="0" smtClean="0">
              <a:latin typeface="+mj-lt"/>
              <a:cs typeface="Helvetica" pitchFamily="34" charset="0"/>
            </a:endParaRPr>
          </a:p>
        </p:txBody>
      </p:sp>
      <p:sp>
        <p:nvSpPr>
          <p:cNvPr id="4" name="Chevron 3"/>
          <p:cNvSpPr/>
          <p:nvPr/>
        </p:nvSpPr>
        <p:spPr>
          <a:xfrm rot="5400000">
            <a:off x="93662" y="1082993"/>
            <a:ext cx="1279525" cy="990600"/>
          </a:xfrm>
          <a:prstGeom prst="chevron">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 name="Group 5"/>
          <p:cNvGrpSpPr>
            <a:grpSpLocks/>
          </p:cNvGrpSpPr>
          <p:nvPr/>
        </p:nvGrpSpPr>
        <p:grpSpPr bwMode="auto">
          <a:xfrm>
            <a:off x="1257300" y="941705"/>
            <a:ext cx="7616825" cy="739775"/>
            <a:chOff x="487227" y="884369"/>
            <a:chExt cx="7203556" cy="740483"/>
          </a:xfrm>
        </p:grpSpPr>
        <p:sp>
          <p:nvSpPr>
            <p:cNvPr id="7" name="Round Same Side Corner Rectangle 6"/>
            <p:cNvSpPr/>
            <p:nvPr/>
          </p:nvSpPr>
          <p:spPr>
            <a:xfrm rot="5400000">
              <a:off x="3718764" y="-2347168"/>
              <a:ext cx="740483" cy="7203556"/>
            </a:xfrm>
            <a:prstGeom prst="round2SameRect">
              <a:avLst/>
            </a:prstGeom>
          </p:spPr>
          <p:style>
            <a:lnRef idx="2">
              <a:schemeClr val="accent6">
                <a:shade val="50000"/>
                <a:hueOff val="-230847"/>
                <a:satOff val="15390"/>
                <a:lumOff val="2009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ound Same Side Corner Rectangle 4"/>
            <p:cNvSpPr/>
            <p:nvPr/>
          </p:nvSpPr>
          <p:spPr>
            <a:xfrm>
              <a:off x="505243" y="920916"/>
              <a:ext cx="7167523" cy="6673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9352" tIns="13335" rIns="13335" bIns="13335" anchor="ctr"/>
            <a:lstStyle/>
            <a:p>
              <a:pPr marL="228600" lvl="1" indent="-228600" defTabSz="933450">
                <a:lnSpc>
                  <a:spcPct val="90000"/>
                </a:lnSpc>
                <a:spcAft>
                  <a:spcPct val="15000"/>
                </a:spcAft>
                <a:buFontTx/>
                <a:buChar char="•"/>
              </a:pPr>
              <a:r>
                <a:rPr lang="en-US" sz="2100" dirty="0">
                  <a:solidFill>
                    <a:srgbClr val="000000"/>
                  </a:solidFill>
                  <a:cs typeface="Arial" charset="0"/>
                </a:rPr>
                <a:t>High-level respiratory</a:t>
              </a:r>
            </a:p>
            <a:p>
              <a:pPr marL="228600" lvl="1" indent="-228600" defTabSz="933450">
                <a:lnSpc>
                  <a:spcPct val="90000"/>
                </a:lnSpc>
                <a:spcAft>
                  <a:spcPct val="15000"/>
                </a:spcAft>
                <a:buFontTx/>
                <a:buChar char="•"/>
              </a:pPr>
              <a:r>
                <a:rPr lang="en-US" sz="2100" dirty="0">
                  <a:solidFill>
                    <a:srgbClr val="000000"/>
                  </a:solidFill>
                  <a:cs typeface="Arial" charset="0"/>
                </a:rPr>
                <a:t>Less eye or skin protection needed </a:t>
              </a:r>
            </a:p>
          </p:txBody>
        </p:sp>
      </p:grpSp>
      <p:sp>
        <p:nvSpPr>
          <p:cNvPr id="9" name="TextBox 8"/>
          <p:cNvSpPr txBox="1"/>
          <p:nvPr/>
        </p:nvSpPr>
        <p:spPr>
          <a:xfrm>
            <a:off x="5065713" y="1775142"/>
            <a:ext cx="3844925" cy="685800"/>
          </a:xfrm>
          <a:prstGeom prst="rect">
            <a:avLst/>
          </a:prstGeom>
          <a:noFill/>
          <a:ln>
            <a:solidFill>
              <a:schemeClr val="tx1"/>
            </a:solidFill>
          </a:ln>
        </p:spPr>
        <p:txBody>
          <a:bodyPr/>
          <a:lstStyle/>
          <a:p>
            <a:pPr fontAlgn="auto">
              <a:spcBef>
                <a:spcPts val="0"/>
              </a:spcBef>
              <a:spcAft>
                <a:spcPts val="0"/>
              </a:spcAft>
              <a:defRPr/>
            </a:pPr>
            <a:r>
              <a:rPr lang="en-US" sz="2000" b="1" dirty="0">
                <a:latin typeface="+mn-lt"/>
                <a:cs typeface="+mn-cs"/>
              </a:rPr>
              <a:t>Pros</a:t>
            </a:r>
          </a:p>
          <a:p>
            <a:pPr fontAlgn="auto">
              <a:spcBef>
                <a:spcPts val="0"/>
              </a:spcBef>
              <a:spcAft>
                <a:spcPts val="0"/>
              </a:spcAft>
              <a:defRPr/>
            </a:pPr>
            <a:r>
              <a:rPr lang="en-US" sz="1600" b="1" dirty="0">
                <a:latin typeface="+mn-lt"/>
                <a:cs typeface="+mn-cs"/>
              </a:rPr>
              <a:t>High level of respiratory protection</a:t>
            </a:r>
          </a:p>
          <a:p>
            <a:pPr fontAlgn="auto">
              <a:spcBef>
                <a:spcPts val="0"/>
              </a:spcBef>
              <a:spcAft>
                <a:spcPts val="0"/>
              </a:spcAft>
              <a:defRPr/>
            </a:pPr>
            <a:endParaRPr lang="en-US" sz="1600" b="1" i="1" dirty="0">
              <a:latin typeface="+mn-lt"/>
              <a:cs typeface="+mn-cs"/>
            </a:endParaRPr>
          </a:p>
          <a:p>
            <a:pPr fontAlgn="auto">
              <a:spcBef>
                <a:spcPts val="0"/>
              </a:spcBef>
              <a:spcAft>
                <a:spcPts val="0"/>
              </a:spcAft>
              <a:defRPr/>
            </a:pPr>
            <a:endParaRPr lang="en-US" dirty="0">
              <a:latin typeface="+mn-lt"/>
              <a:cs typeface="+mn-cs"/>
            </a:endParaRPr>
          </a:p>
        </p:txBody>
      </p:sp>
      <p:sp>
        <p:nvSpPr>
          <p:cNvPr id="10" name="TextBox 9"/>
          <p:cNvSpPr txBox="1"/>
          <p:nvPr/>
        </p:nvSpPr>
        <p:spPr>
          <a:xfrm>
            <a:off x="5065712" y="2575242"/>
            <a:ext cx="3808413" cy="2895600"/>
          </a:xfrm>
          <a:prstGeom prst="rect">
            <a:avLst/>
          </a:prstGeom>
          <a:noFill/>
          <a:ln>
            <a:solidFill>
              <a:schemeClr val="tx1"/>
            </a:solidFill>
          </a:ln>
        </p:spPr>
        <p:txBody>
          <a:bodyPr/>
          <a:lstStyle/>
          <a:p>
            <a:pPr>
              <a:lnSpc>
                <a:spcPct val="114000"/>
              </a:lnSpc>
            </a:pPr>
            <a:r>
              <a:rPr lang="en-US" sz="2000" b="1" dirty="0">
                <a:latin typeface="Calibri" pitchFamily="34" charset="0"/>
              </a:rPr>
              <a:t>Cons</a:t>
            </a:r>
          </a:p>
          <a:p>
            <a:pPr>
              <a:lnSpc>
                <a:spcPct val="114000"/>
              </a:lnSpc>
            </a:pPr>
            <a:r>
              <a:rPr lang="en-US" sz="1600" b="1" dirty="0">
                <a:latin typeface="Calibri" pitchFamily="34" charset="0"/>
              </a:rPr>
              <a:t>Less protection from liquid or vapor</a:t>
            </a:r>
          </a:p>
          <a:p>
            <a:pPr>
              <a:lnSpc>
                <a:spcPct val="114000"/>
              </a:lnSpc>
            </a:pPr>
            <a:r>
              <a:rPr lang="en-US" sz="1600" b="1" dirty="0">
                <a:latin typeface="Calibri" pitchFamily="34" charset="0"/>
              </a:rPr>
              <a:t>Expensive </a:t>
            </a:r>
          </a:p>
          <a:p>
            <a:pPr>
              <a:lnSpc>
                <a:spcPct val="114000"/>
              </a:lnSpc>
            </a:pPr>
            <a:r>
              <a:rPr lang="en-US" sz="1600" b="1" dirty="0">
                <a:latin typeface="Calibri" pitchFamily="34" charset="0"/>
              </a:rPr>
              <a:t>Requires extensive </a:t>
            </a:r>
            <a:r>
              <a:rPr lang="en-US" sz="1600" b="1" dirty="0" smtClean="0">
                <a:latin typeface="Calibri" pitchFamily="34" charset="0"/>
              </a:rPr>
              <a:t>training and fit testing</a:t>
            </a:r>
            <a:endParaRPr lang="en-US" sz="1600" b="1" dirty="0">
              <a:latin typeface="Calibri" pitchFamily="34" charset="0"/>
            </a:endParaRPr>
          </a:p>
          <a:p>
            <a:pPr>
              <a:lnSpc>
                <a:spcPct val="114000"/>
              </a:lnSpc>
            </a:pPr>
            <a:r>
              <a:rPr lang="en-US" sz="1600" b="1" dirty="0" smtClean="0">
                <a:latin typeface="Calibri" pitchFamily="34" charset="0"/>
              </a:rPr>
              <a:t>Certification </a:t>
            </a:r>
            <a:r>
              <a:rPr lang="en-US" sz="1600" b="1" dirty="0">
                <a:latin typeface="Calibri" pitchFamily="34" charset="0"/>
              </a:rPr>
              <a:t>required</a:t>
            </a:r>
          </a:p>
          <a:p>
            <a:pPr>
              <a:lnSpc>
                <a:spcPct val="114000"/>
              </a:lnSpc>
            </a:pPr>
            <a:r>
              <a:rPr lang="en-US" sz="1600" b="1" dirty="0">
                <a:latin typeface="Calibri" pitchFamily="34" charset="0"/>
              </a:rPr>
              <a:t>Limited air supply (SCBA)</a:t>
            </a:r>
          </a:p>
          <a:p>
            <a:pPr>
              <a:lnSpc>
                <a:spcPct val="114000"/>
              </a:lnSpc>
            </a:pPr>
            <a:r>
              <a:rPr lang="en-US" sz="1600" b="1" dirty="0">
                <a:latin typeface="Calibri" pitchFamily="34" charset="0"/>
              </a:rPr>
              <a:t>Can use supplied air (limited range)</a:t>
            </a:r>
          </a:p>
          <a:p>
            <a:pPr>
              <a:lnSpc>
                <a:spcPct val="114000"/>
              </a:lnSpc>
            </a:pPr>
            <a:r>
              <a:rPr lang="en-US" sz="1600" b="1" dirty="0">
                <a:latin typeface="Calibri" pitchFamily="34" charset="0"/>
              </a:rPr>
              <a:t>Fatigue/heat exhaustion </a:t>
            </a:r>
          </a:p>
          <a:p>
            <a:pPr>
              <a:lnSpc>
                <a:spcPct val="114000"/>
              </a:lnSpc>
            </a:pPr>
            <a:r>
              <a:rPr lang="en-US" sz="1600" b="1" dirty="0">
                <a:latin typeface="Calibri" pitchFamily="34" charset="0"/>
              </a:rPr>
              <a:t>Dexterity limited</a:t>
            </a:r>
          </a:p>
          <a:p>
            <a:pPr>
              <a:lnSpc>
                <a:spcPct val="114000"/>
              </a:lnSpc>
            </a:pPr>
            <a:r>
              <a:rPr lang="en-US" sz="1600" b="1" dirty="0">
                <a:latin typeface="Calibri" pitchFamily="34" charset="0"/>
              </a:rPr>
              <a:t>Communication issues</a:t>
            </a:r>
          </a:p>
          <a:p>
            <a:pPr>
              <a:buFont typeface="Arial" charset="0"/>
              <a:buChar char="•"/>
            </a:pPr>
            <a:endParaRPr lang="en-US" dirty="0">
              <a:latin typeface="Calibri" pitchFamily="34" charset="0"/>
            </a:endParaRPr>
          </a:p>
          <a:p>
            <a:endParaRPr lang="en-US" dirty="0">
              <a:latin typeface="Calibri" pitchFamily="34" charset="0"/>
            </a:endParaRPr>
          </a:p>
        </p:txBody>
      </p:sp>
      <p:pic>
        <p:nvPicPr>
          <p:cNvPr id="13" name="Picture 12" descr="CH06F00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6672" y="1746373"/>
            <a:ext cx="1919643" cy="44958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normAutofit/>
          </a:bodyPr>
          <a:lstStyle/>
          <a:p>
            <a:pPr algn="ctr"/>
            <a:r>
              <a:rPr lang="en-US" sz="2800" dirty="0" smtClean="0">
                <a:latin typeface="+mj-lt"/>
                <a:cs typeface="Helvetica" pitchFamily="34" charset="0"/>
              </a:rPr>
              <a:t>PPE – Level C</a:t>
            </a:r>
            <a:r>
              <a:rPr lang="en-US" sz="2800" dirty="0" smtClean="0">
                <a:solidFill>
                  <a:schemeClr val="accent6">
                    <a:lumMod val="50000"/>
                  </a:schemeClr>
                </a:solidFill>
                <a:cs typeface="Helvetica" pitchFamily="34" charset="0"/>
              </a:rPr>
              <a:t/>
            </a:r>
            <a:br>
              <a:rPr lang="en-US" sz="2800" dirty="0" smtClean="0">
                <a:solidFill>
                  <a:schemeClr val="accent6">
                    <a:lumMod val="50000"/>
                  </a:schemeClr>
                </a:solidFill>
                <a:cs typeface="Helvetica" pitchFamily="34" charset="0"/>
              </a:rPr>
            </a:br>
            <a:endParaRPr lang="en-US" sz="2800" dirty="0" smtClean="0">
              <a:solidFill>
                <a:schemeClr val="accent6">
                  <a:lumMod val="50000"/>
                </a:schemeClr>
              </a:solidFill>
              <a:cs typeface="Helvetica" pitchFamily="34" charset="0"/>
            </a:endParaRPr>
          </a:p>
        </p:txBody>
      </p:sp>
      <p:sp>
        <p:nvSpPr>
          <p:cNvPr id="11" name="TextBox 10"/>
          <p:cNvSpPr txBox="1"/>
          <p:nvPr/>
        </p:nvSpPr>
        <p:spPr>
          <a:xfrm>
            <a:off x="5051425" y="1791468"/>
            <a:ext cx="3859213" cy="947057"/>
          </a:xfrm>
          <a:prstGeom prst="rect">
            <a:avLst/>
          </a:prstGeom>
          <a:noFill/>
          <a:ln>
            <a:solidFill>
              <a:schemeClr val="tx1"/>
            </a:solidFill>
          </a:ln>
        </p:spPr>
        <p:txBody>
          <a:bodyPr/>
          <a:lstStyle/>
          <a:p>
            <a:pPr fontAlgn="auto">
              <a:lnSpc>
                <a:spcPct val="114000"/>
              </a:lnSpc>
              <a:spcBef>
                <a:spcPts val="0"/>
              </a:spcBef>
              <a:spcAft>
                <a:spcPts val="0"/>
              </a:spcAft>
              <a:defRPr/>
            </a:pPr>
            <a:r>
              <a:rPr lang="en-US" sz="2000" b="1" dirty="0">
                <a:latin typeface="+mn-lt"/>
                <a:cs typeface="+mn-cs"/>
              </a:rPr>
              <a:t>Pros</a:t>
            </a:r>
          </a:p>
          <a:p>
            <a:pPr fontAlgn="auto">
              <a:lnSpc>
                <a:spcPct val="114000"/>
              </a:lnSpc>
              <a:spcBef>
                <a:spcPts val="0"/>
              </a:spcBef>
              <a:spcAft>
                <a:spcPts val="0"/>
              </a:spcAft>
              <a:defRPr/>
            </a:pPr>
            <a:r>
              <a:rPr lang="en-US" sz="1600" b="1" dirty="0">
                <a:latin typeface="+mn-lt"/>
                <a:cs typeface="+mn-cs"/>
              </a:rPr>
              <a:t>Comparatively inexpensive</a:t>
            </a:r>
          </a:p>
          <a:p>
            <a:pPr fontAlgn="auto">
              <a:lnSpc>
                <a:spcPct val="114000"/>
              </a:lnSpc>
              <a:spcBef>
                <a:spcPts val="0"/>
              </a:spcBef>
              <a:spcAft>
                <a:spcPts val="0"/>
              </a:spcAft>
              <a:defRPr/>
            </a:pPr>
            <a:r>
              <a:rPr lang="en-US" sz="1600" b="1" i="1" dirty="0">
                <a:latin typeface="+mn-lt"/>
                <a:cs typeface="+mn-cs"/>
              </a:rPr>
              <a:t>Good respiratory protection</a:t>
            </a:r>
          </a:p>
          <a:p>
            <a:pPr fontAlgn="auto">
              <a:spcBef>
                <a:spcPts val="0"/>
              </a:spcBef>
              <a:spcAft>
                <a:spcPts val="0"/>
              </a:spcAft>
              <a:defRPr/>
            </a:pPr>
            <a:endParaRPr lang="en-US" dirty="0">
              <a:latin typeface="+mn-lt"/>
              <a:cs typeface="+mn-cs"/>
            </a:endParaRPr>
          </a:p>
        </p:txBody>
      </p:sp>
      <p:sp>
        <p:nvSpPr>
          <p:cNvPr id="12" name="TextBox 11"/>
          <p:cNvSpPr txBox="1"/>
          <p:nvPr/>
        </p:nvSpPr>
        <p:spPr>
          <a:xfrm>
            <a:off x="5051425" y="2846475"/>
            <a:ext cx="3856038" cy="2559050"/>
          </a:xfrm>
          <a:prstGeom prst="rect">
            <a:avLst/>
          </a:prstGeom>
          <a:noFill/>
          <a:ln>
            <a:solidFill>
              <a:schemeClr val="tx1"/>
            </a:solidFill>
          </a:ln>
        </p:spPr>
        <p:txBody>
          <a:bodyPr/>
          <a:lstStyle/>
          <a:p>
            <a:pPr>
              <a:lnSpc>
                <a:spcPct val="114000"/>
              </a:lnSpc>
            </a:pPr>
            <a:r>
              <a:rPr lang="en-US" sz="2000" b="1" dirty="0">
                <a:latin typeface="Calibri" pitchFamily="34" charset="0"/>
              </a:rPr>
              <a:t>Cons</a:t>
            </a:r>
          </a:p>
          <a:p>
            <a:pPr>
              <a:lnSpc>
                <a:spcPct val="114000"/>
              </a:lnSpc>
            </a:pPr>
            <a:r>
              <a:rPr lang="en-US" sz="1400" b="1" dirty="0">
                <a:solidFill>
                  <a:srgbClr val="000000"/>
                </a:solidFill>
                <a:latin typeface="Calibri" pitchFamily="34" charset="0"/>
              </a:rPr>
              <a:t>Less protection from liquid or vapor</a:t>
            </a:r>
          </a:p>
          <a:p>
            <a:pPr>
              <a:lnSpc>
                <a:spcPct val="114000"/>
              </a:lnSpc>
            </a:pPr>
            <a:r>
              <a:rPr lang="en-US" sz="1400" b="1" dirty="0">
                <a:solidFill>
                  <a:srgbClr val="000000"/>
                </a:solidFill>
                <a:latin typeface="Calibri" pitchFamily="34" charset="0"/>
              </a:rPr>
              <a:t>Still requires training</a:t>
            </a:r>
          </a:p>
          <a:p>
            <a:pPr>
              <a:lnSpc>
                <a:spcPct val="114000"/>
              </a:lnSpc>
            </a:pPr>
            <a:r>
              <a:rPr lang="en-US" sz="1400" b="1" dirty="0">
                <a:solidFill>
                  <a:srgbClr val="000000"/>
                </a:solidFill>
                <a:latin typeface="Calibri" pitchFamily="34" charset="0"/>
              </a:rPr>
              <a:t>Required fit-testing program</a:t>
            </a:r>
          </a:p>
          <a:p>
            <a:pPr>
              <a:lnSpc>
                <a:spcPct val="114000"/>
              </a:lnSpc>
            </a:pPr>
            <a:r>
              <a:rPr lang="en-US" sz="1400" b="1" dirty="0">
                <a:solidFill>
                  <a:srgbClr val="000000"/>
                </a:solidFill>
                <a:latin typeface="Calibri" pitchFamily="34" charset="0"/>
              </a:rPr>
              <a:t>Certification required</a:t>
            </a:r>
          </a:p>
          <a:p>
            <a:pPr>
              <a:lnSpc>
                <a:spcPct val="114000"/>
              </a:lnSpc>
            </a:pPr>
            <a:r>
              <a:rPr lang="en-US" sz="1400" b="1" dirty="0">
                <a:solidFill>
                  <a:srgbClr val="000000"/>
                </a:solidFill>
                <a:latin typeface="Calibri" pitchFamily="34" charset="0"/>
              </a:rPr>
              <a:t>Will not work in oxygen-deficient environments</a:t>
            </a:r>
          </a:p>
          <a:p>
            <a:pPr>
              <a:lnSpc>
                <a:spcPct val="114000"/>
              </a:lnSpc>
            </a:pPr>
            <a:r>
              <a:rPr lang="en-US" sz="1400" b="1" dirty="0">
                <a:solidFill>
                  <a:srgbClr val="000000"/>
                </a:solidFill>
                <a:latin typeface="Calibri" pitchFamily="34" charset="0"/>
              </a:rPr>
              <a:t>Protection against chemicals limited</a:t>
            </a:r>
          </a:p>
          <a:p>
            <a:pPr>
              <a:lnSpc>
                <a:spcPct val="114000"/>
              </a:lnSpc>
            </a:pPr>
            <a:r>
              <a:rPr lang="en-US" sz="1400" b="1" dirty="0">
                <a:solidFill>
                  <a:srgbClr val="000000"/>
                </a:solidFill>
                <a:latin typeface="Calibri" pitchFamily="34" charset="0"/>
              </a:rPr>
              <a:t>Fatigue/heat exhaustion </a:t>
            </a:r>
          </a:p>
          <a:p>
            <a:pPr>
              <a:lnSpc>
                <a:spcPct val="114000"/>
              </a:lnSpc>
            </a:pPr>
            <a:r>
              <a:rPr lang="en-US" sz="1400" b="1" dirty="0">
                <a:solidFill>
                  <a:srgbClr val="000000"/>
                </a:solidFill>
                <a:latin typeface="Calibri" pitchFamily="34" charset="0"/>
              </a:rPr>
              <a:t>Dexterity limited</a:t>
            </a:r>
          </a:p>
          <a:p>
            <a:pPr>
              <a:lnSpc>
                <a:spcPct val="114000"/>
              </a:lnSpc>
            </a:pPr>
            <a:r>
              <a:rPr lang="en-US" sz="1400" b="1" dirty="0">
                <a:solidFill>
                  <a:srgbClr val="000000"/>
                </a:solidFill>
                <a:latin typeface="Calibri" pitchFamily="34" charset="0"/>
              </a:rPr>
              <a:t>Communication issues</a:t>
            </a:r>
          </a:p>
          <a:p>
            <a:endParaRPr lang="en-US" sz="2000" b="1" dirty="0">
              <a:latin typeface="Calibri" pitchFamily="34" charset="0"/>
            </a:endParaRPr>
          </a:p>
          <a:p>
            <a:pPr>
              <a:buFont typeface="Arial" charset="0"/>
              <a:buChar char="•"/>
            </a:pPr>
            <a:endParaRPr lang="en-US" dirty="0">
              <a:latin typeface="Calibri" pitchFamily="34" charset="0"/>
            </a:endParaRPr>
          </a:p>
          <a:p>
            <a:endParaRPr lang="en-US" dirty="0">
              <a:latin typeface="Calibri" pitchFamily="34" charset="0"/>
            </a:endParaRPr>
          </a:p>
        </p:txBody>
      </p:sp>
      <p:sp>
        <p:nvSpPr>
          <p:cNvPr id="14" name="TextBox 13"/>
          <p:cNvSpPr txBox="1"/>
          <p:nvPr/>
        </p:nvSpPr>
        <p:spPr>
          <a:xfrm>
            <a:off x="228600" y="5889166"/>
            <a:ext cx="4822825" cy="369888"/>
          </a:xfrm>
          <a:prstGeom prst="rect">
            <a:avLst/>
          </a:prstGeom>
          <a:solidFill>
            <a:schemeClr val="accent6">
              <a:lumMod val="75000"/>
            </a:schemeClr>
          </a:solidFill>
          <a:ln>
            <a:solidFill>
              <a:schemeClr val="tx1"/>
            </a:solidFill>
          </a:ln>
        </p:spPr>
        <p:txBody>
          <a:bodyPr>
            <a:spAutoFit/>
          </a:bodyPr>
          <a:lstStyle/>
          <a:p>
            <a:pPr fontAlgn="auto">
              <a:spcBef>
                <a:spcPts val="0"/>
              </a:spcBef>
              <a:spcAft>
                <a:spcPts val="0"/>
              </a:spcAft>
              <a:defRPr/>
            </a:pPr>
            <a:r>
              <a:rPr lang="en-US" dirty="0">
                <a:latin typeface="+mn-lt"/>
                <a:cs typeface="+mn-cs"/>
              </a:rPr>
              <a:t>Usually adequate for hospital DECON operations</a:t>
            </a:r>
          </a:p>
        </p:txBody>
      </p:sp>
      <p:pic>
        <p:nvPicPr>
          <p:cNvPr id="15" name="Picture 14" descr="CH06F00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2600" y="1900325"/>
            <a:ext cx="1752600" cy="3865324"/>
          </a:xfrm>
          <a:prstGeom prst="rect">
            <a:avLst/>
          </a:prstGeom>
        </p:spPr>
      </p:pic>
      <p:sp>
        <p:nvSpPr>
          <p:cNvPr id="13" name="Chevron 12"/>
          <p:cNvSpPr/>
          <p:nvPr/>
        </p:nvSpPr>
        <p:spPr>
          <a:xfrm rot="5400000">
            <a:off x="93662" y="1017676"/>
            <a:ext cx="1279525" cy="990600"/>
          </a:xfrm>
          <a:prstGeom prst="chevron">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16" name="Group 5"/>
          <p:cNvGrpSpPr>
            <a:grpSpLocks/>
          </p:cNvGrpSpPr>
          <p:nvPr/>
        </p:nvGrpSpPr>
        <p:grpSpPr bwMode="auto">
          <a:xfrm>
            <a:off x="1257300" y="876388"/>
            <a:ext cx="7616825" cy="739775"/>
            <a:chOff x="487227" y="884369"/>
            <a:chExt cx="7203556" cy="740483"/>
          </a:xfrm>
        </p:grpSpPr>
        <p:sp>
          <p:nvSpPr>
            <p:cNvPr id="17" name="Round Same Side Corner Rectangle 16"/>
            <p:cNvSpPr/>
            <p:nvPr/>
          </p:nvSpPr>
          <p:spPr>
            <a:xfrm rot="5400000">
              <a:off x="3718764" y="-2347168"/>
              <a:ext cx="740483" cy="7203556"/>
            </a:xfrm>
            <a:prstGeom prst="round2SameRect">
              <a:avLst/>
            </a:prstGeom>
          </p:spPr>
          <p:style>
            <a:lnRef idx="2">
              <a:schemeClr val="accent6">
                <a:shade val="50000"/>
                <a:hueOff val="-230847"/>
                <a:satOff val="15390"/>
                <a:lumOff val="2009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4"/>
            <p:cNvSpPr/>
            <p:nvPr/>
          </p:nvSpPr>
          <p:spPr>
            <a:xfrm>
              <a:off x="505243" y="920916"/>
              <a:ext cx="7167523" cy="6673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9352" tIns="13335" rIns="13335" bIns="13335" anchor="ctr"/>
            <a:lstStyle/>
            <a:p>
              <a:pPr marL="228600" lvl="1" indent="-228600" defTabSz="933450">
                <a:lnSpc>
                  <a:spcPct val="90000"/>
                </a:lnSpc>
                <a:spcAft>
                  <a:spcPct val="15000"/>
                </a:spcAft>
                <a:buFontTx/>
                <a:buChar char="•"/>
              </a:pPr>
              <a:r>
                <a:rPr lang="en-US" sz="2100" dirty="0" smtClean="0">
                  <a:solidFill>
                    <a:srgbClr val="000000"/>
                  </a:solidFill>
                  <a:cs typeface="Arial" charset="0"/>
                </a:rPr>
                <a:t>Skin/eye exposure possible</a:t>
              </a:r>
              <a:endParaRPr lang="en-US" sz="2100" dirty="0">
                <a:solidFill>
                  <a:srgbClr val="000000"/>
                </a:solidFill>
                <a:cs typeface="Arial" charset="0"/>
              </a:endParaRPr>
            </a:p>
            <a:p>
              <a:pPr marL="228600" lvl="1" indent="-228600" defTabSz="933450">
                <a:lnSpc>
                  <a:spcPct val="90000"/>
                </a:lnSpc>
                <a:spcAft>
                  <a:spcPct val="15000"/>
                </a:spcAft>
                <a:buFontTx/>
                <a:buChar char="•"/>
              </a:pPr>
              <a:r>
                <a:rPr lang="en-US" sz="2100" dirty="0" smtClean="0">
                  <a:solidFill>
                    <a:srgbClr val="000000"/>
                  </a:solidFill>
                  <a:cs typeface="Arial" charset="0"/>
                </a:rPr>
                <a:t>Chemical resistant clothing with APR mask or hood</a:t>
              </a:r>
              <a:r>
                <a:rPr lang="en-US" sz="2100" b="1" dirty="0" smtClean="0">
                  <a:solidFill>
                    <a:srgbClr val="000000"/>
                  </a:solidFill>
                  <a:cs typeface="Arial" charset="0"/>
                </a:rPr>
                <a:t> </a:t>
              </a:r>
              <a:endParaRPr lang="en-US" sz="2100" b="1" dirty="0">
                <a:solidFill>
                  <a:srgbClr val="000000"/>
                </a:solidFill>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normAutofit/>
          </a:bodyPr>
          <a:lstStyle/>
          <a:p>
            <a:pPr algn="ctr"/>
            <a:r>
              <a:rPr lang="en-US" sz="2800" dirty="0" smtClean="0">
                <a:latin typeface="+mj-lt"/>
                <a:cs typeface="Helvetica" pitchFamily="34" charset="0"/>
              </a:rPr>
              <a:t>PPE - Level D</a:t>
            </a:r>
            <a:r>
              <a:rPr lang="en-US" sz="2800" dirty="0">
                <a:solidFill>
                  <a:schemeClr val="accent6">
                    <a:lumMod val="50000"/>
                  </a:schemeClr>
                </a:solidFill>
                <a:cs typeface="Helvetica" pitchFamily="34" charset="0"/>
              </a:rPr>
              <a:t/>
            </a:r>
            <a:br>
              <a:rPr lang="en-US" sz="2800" dirty="0">
                <a:solidFill>
                  <a:schemeClr val="accent6">
                    <a:lumMod val="50000"/>
                  </a:schemeClr>
                </a:solidFill>
                <a:cs typeface="Helvetica" pitchFamily="34" charset="0"/>
              </a:rPr>
            </a:br>
            <a:endParaRPr lang="en-US" sz="2800" dirty="0" smtClean="0">
              <a:solidFill>
                <a:schemeClr val="accent6">
                  <a:lumMod val="50000"/>
                </a:schemeClr>
              </a:solidFill>
              <a:cs typeface="Helvetica" pitchFamily="34" charset="0"/>
            </a:endParaRPr>
          </a:p>
        </p:txBody>
      </p:sp>
      <p:sp>
        <p:nvSpPr>
          <p:cNvPr id="9" name="TextBox 8"/>
          <p:cNvSpPr txBox="1"/>
          <p:nvPr/>
        </p:nvSpPr>
        <p:spPr>
          <a:xfrm>
            <a:off x="5634038" y="2070100"/>
            <a:ext cx="3276600" cy="1074316"/>
          </a:xfrm>
          <a:prstGeom prst="rect">
            <a:avLst/>
          </a:prstGeom>
          <a:noFill/>
          <a:ln>
            <a:solidFill>
              <a:schemeClr val="tx1"/>
            </a:solidFill>
          </a:ln>
        </p:spPr>
        <p:txBody>
          <a:bodyPr/>
          <a:lstStyle/>
          <a:p>
            <a:pPr fontAlgn="auto">
              <a:lnSpc>
                <a:spcPct val="114000"/>
              </a:lnSpc>
              <a:spcBef>
                <a:spcPts val="0"/>
              </a:spcBef>
              <a:spcAft>
                <a:spcPts val="0"/>
              </a:spcAft>
              <a:defRPr/>
            </a:pPr>
            <a:r>
              <a:rPr lang="en-US" sz="2000" b="1" dirty="0" smtClean="0">
                <a:latin typeface="+mn-lt"/>
                <a:cs typeface="+mn-cs"/>
              </a:rPr>
              <a:t>Pros</a:t>
            </a:r>
            <a:endParaRPr lang="en-US" sz="1600" b="1" dirty="0" smtClean="0">
              <a:latin typeface="+mn-lt"/>
              <a:cs typeface="+mn-cs"/>
            </a:endParaRPr>
          </a:p>
          <a:p>
            <a:pPr fontAlgn="auto">
              <a:lnSpc>
                <a:spcPct val="114000"/>
              </a:lnSpc>
              <a:spcBef>
                <a:spcPts val="0"/>
              </a:spcBef>
              <a:spcAft>
                <a:spcPts val="0"/>
              </a:spcAft>
              <a:defRPr/>
            </a:pPr>
            <a:r>
              <a:rPr lang="en-US" sz="1600" b="1" dirty="0" smtClean="0">
                <a:latin typeface="+mn-lt"/>
                <a:cs typeface="+mn-cs"/>
              </a:rPr>
              <a:t>Inexpensive</a:t>
            </a:r>
            <a:endParaRPr lang="en-US" sz="1600" b="1" dirty="0">
              <a:latin typeface="+mn-lt"/>
              <a:cs typeface="+mn-cs"/>
            </a:endParaRPr>
          </a:p>
          <a:p>
            <a:pPr fontAlgn="auto">
              <a:spcBef>
                <a:spcPts val="0"/>
              </a:spcBef>
              <a:spcAft>
                <a:spcPts val="0"/>
              </a:spcAft>
              <a:defRPr/>
            </a:pPr>
            <a:endParaRPr lang="en-US" dirty="0">
              <a:latin typeface="+mn-lt"/>
              <a:cs typeface="+mn-cs"/>
            </a:endParaRPr>
          </a:p>
        </p:txBody>
      </p:sp>
      <p:sp>
        <p:nvSpPr>
          <p:cNvPr id="10" name="TextBox 9"/>
          <p:cNvSpPr txBox="1"/>
          <p:nvPr/>
        </p:nvSpPr>
        <p:spPr>
          <a:xfrm>
            <a:off x="5634038" y="3308286"/>
            <a:ext cx="3276600" cy="2028825"/>
          </a:xfrm>
          <a:prstGeom prst="rect">
            <a:avLst/>
          </a:prstGeom>
          <a:noFill/>
          <a:ln>
            <a:solidFill>
              <a:schemeClr val="tx1"/>
            </a:solidFill>
          </a:ln>
        </p:spPr>
        <p:txBody>
          <a:bodyPr/>
          <a:lstStyle/>
          <a:p>
            <a:r>
              <a:rPr lang="en-US" sz="2000" b="1" dirty="0">
                <a:latin typeface="Calibri" pitchFamily="34" charset="0"/>
              </a:rPr>
              <a:t>Cons</a:t>
            </a:r>
          </a:p>
          <a:p>
            <a:pPr>
              <a:lnSpc>
                <a:spcPct val="114000"/>
              </a:lnSpc>
            </a:pPr>
            <a:r>
              <a:rPr lang="en-US" sz="1600" b="1" dirty="0">
                <a:latin typeface="Calibri" pitchFamily="34" charset="0"/>
              </a:rPr>
              <a:t>Provides no, or limited, protection against liquids, particulates, or vapors</a:t>
            </a:r>
          </a:p>
          <a:p>
            <a:pPr>
              <a:lnSpc>
                <a:spcPct val="114000"/>
              </a:lnSpc>
            </a:pPr>
            <a:r>
              <a:rPr lang="en-US" sz="1600" b="1" dirty="0">
                <a:latin typeface="Calibri" pitchFamily="34" charset="0"/>
              </a:rPr>
              <a:t>May require fitting and fit testing (N-95, etc)</a:t>
            </a:r>
          </a:p>
          <a:p>
            <a:pPr>
              <a:lnSpc>
                <a:spcPct val="114000"/>
              </a:lnSpc>
            </a:pPr>
            <a:r>
              <a:rPr lang="en-US" sz="1600" b="1" dirty="0">
                <a:latin typeface="Calibri" pitchFamily="34" charset="0"/>
              </a:rPr>
              <a:t>Varies widely </a:t>
            </a:r>
            <a:r>
              <a:rPr lang="en-US" sz="1600" b="1" dirty="0" smtClean="0">
                <a:latin typeface="Calibri" pitchFamily="34" charset="0"/>
              </a:rPr>
              <a:t>by </a:t>
            </a:r>
            <a:r>
              <a:rPr lang="en-US" sz="1600" b="1" dirty="0">
                <a:latin typeface="Calibri" pitchFamily="34" charset="0"/>
              </a:rPr>
              <a:t>job description</a:t>
            </a:r>
          </a:p>
          <a:p>
            <a:pPr>
              <a:buFont typeface="Arial" charset="0"/>
              <a:buChar char="•"/>
            </a:pPr>
            <a:endParaRPr lang="en-US" sz="1600" b="1" dirty="0">
              <a:latin typeface="Calibri" pitchFamily="34" charset="0"/>
            </a:endParaRPr>
          </a:p>
          <a:p>
            <a:pPr>
              <a:buFont typeface="Arial" charset="0"/>
              <a:buChar char="•"/>
            </a:pPr>
            <a:endParaRPr lang="en-US" dirty="0">
              <a:latin typeface="Calibri" pitchFamily="34" charset="0"/>
            </a:endParaRPr>
          </a:p>
          <a:p>
            <a:endParaRPr lang="en-US" dirty="0">
              <a:latin typeface="Calibri" pitchFamily="34" charset="0"/>
            </a:endParaRPr>
          </a:p>
        </p:txBody>
      </p:sp>
      <p:pic>
        <p:nvPicPr>
          <p:cNvPr id="13" name="Picture 12" descr="Lesson 3 - Slide 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2514600"/>
            <a:ext cx="4724400" cy="3137849"/>
          </a:xfrm>
          <a:prstGeom prst="rect">
            <a:avLst/>
          </a:prstGeom>
        </p:spPr>
      </p:pic>
      <p:sp>
        <p:nvSpPr>
          <p:cNvPr id="11" name="Chevron 10"/>
          <p:cNvSpPr/>
          <p:nvPr/>
        </p:nvSpPr>
        <p:spPr>
          <a:xfrm rot="5400000">
            <a:off x="93662" y="1250951"/>
            <a:ext cx="1279525" cy="990600"/>
          </a:xfrm>
          <a:prstGeom prst="chevron">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12" name="Group 5"/>
          <p:cNvGrpSpPr>
            <a:grpSpLocks/>
          </p:cNvGrpSpPr>
          <p:nvPr/>
        </p:nvGrpSpPr>
        <p:grpSpPr bwMode="auto">
          <a:xfrm>
            <a:off x="1257300" y="1109663"/>
            <a:ext cx="7616825" cy="739775"/>
            <a:chOff x="487227" y="884369"/>
            <a:chExt cx="7203556" cy="740483"/>
          </a:xfrm>
        </p:grpSpPr>
        <p:sp>
          <p:nvSpPr>
            <p:cNvPr id="14" name="Round Same Side Corner Rectangle 13"/>
            <p:cNvSpPr/>
            <p:nvPr/>
          </p:nvSpPr>
          <p:spPr>
            <a:xfrm rot="5400000">
              <a:off x="3718764" y="-2347168"/>
              <a:ext cx="740483" cy="7203556"/>
            </a:xfrm>
            <a:prstGeom prst="round2SameRect">
              <a:avLst/>
            </a:prstGeom>
          </p:spPr>
          <p:style>
            <a:lnRef idx="2">
              <a:schemeClr val="accent6">
                <a:shade val="50000"/>
                <a:hueOff val="-230847"/>
                <a:satOff val="15390"/>
                <a:lumOff val="2009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 Same Side Corner Rectangle 4"/>
            <p:cNvSpPr/>
            <p:nvPr/>
          </p:nvSpPr>
          <p:spPr>
            <a:xfrm>
              <a:off x="505243" y="920916"/>
              <a:ext cx="7167523" cy="6673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9352" tIns="13335" rIns="13335" bIns="13335" anchor="ctr"/>
            <a:lstStyle/>
            <a:p>
              <a:pPr marL="228600" lvl="1" indent="-228600" defTabSz="933450">
                <a:lnSpc>
                  <a:spcPct val="90000"/>
                </a:lnSpc>
                <a:spcAft>
                  <a:spcPct val="15000"/>
                </a:spcAft>
                <a:buFontTx/>
                <a:buChar char="•"/>
              </a:pPr>
              <a:r>
                <a:rPr lang="en-US" sz="2100" dirty="0" smtClean="0">
                  <a:solidFill>
                    <a:srgbClr val="000000"/>
                  </a:solidFill>
                  <a:cs typeface="Arial" charset="0"/>
                </a:rPr>
                <a:t>Universal Precautions</a:t>
              </a:r>
              <a:endParaRPr lang="en-US" sz="2100" dirty="0">
                <a:solidFill>
                  <a:srgbClr val="000000"/>
                </a:solidFill>
                <a:cs typeface="Arial" charset="0"/>
              </a:endParaRPr>
            </a:p>
            <a:p>
              <a:pPr marL="228600" lvl="1" indent="-228600" defTabSz="933450">
                <a:lnSpc>
                  <a:spcPct val="90000"/>
                </a:lnSpc>
                <a:spcAft>
                  <a:spcPct val="15000"/>
                </a:spcAft>
                <a:buFontTx/>
                <a:buChar char="•"/>
              </a:pPr>
              <a:r>
                <a:rPr lang="en-US" sz="2100" dirty="0" smtClean="0">
                  <a:solidFill>
                    <a:srgbClr val="000000"/>
                  </a:solidFill>
                  <a:cs typeface="Arial" charset="0"/>
                </a:rPr>
                <a:t>Typical work uniform</a:t>
              </a:r>
              <a:endParaRPr lang="en-US" sz="2100" b="1" dirty="0">
                <a:solidFill>
                  <a:srgbClr val="000000"/>
                </a:solidFill>
                <a:cs typeface="Arial"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r:link="rId3">
            <a:extLst>
              <a:ext uri="{28A0092B-C50C-407E-A947-70E740481C1C}">
                <a14:useLocalDpi xmlns:a14="http://schemas.microsoft.com/office/drawing/2010/main"/>
              </a:ext>
            </a:extLst>
          </a:blip>
          <a:stretch>
            <a:fillRect/>
          </a:stretch>
        </p:blipFill>
        <p:spPr>
          <a:xfrm>
            <a:off x="0" y="9525"/>
            <a:ext cx="9144000" cy="6858000"/>
          </a:xfrm>
          <a:prstGeom prst="rect">
            <a:avLst/>
          </a:prstGeom>
        </p:spPr>
      </p:pic>
      <p:pic>
        <p:nvPicPr>
          <p:cNvPr id="5" name="NDLSF_logo_rgb.png" descr="/Users/dfox/Documents/Dan's WIP/2012/12-0278 DLS_ppt/NDLSF_logo_rgb.png"/>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a:xfrm>
            <a:off x="3694430" y="794832"/>
            <a:ext cx="1714500" cy="795429"/>
          </a:xfrm>
          <a:prstGeom prst="rect">
            <a:avLst/>
          </a:prstGeom>
        </p:spPr>
      </p:pic>
      <p:cxnSp>
        <p:nvCxnSpPr>
          <p:cNvPr id="10" name="Straight Connector 9"/>
          <p:cNvCxnSpPr/>
          <p:nvPr/>
        </p:nvCxnSpPr>
        <p:spPr>
          <a:xfrm>
            <a:off x="2428875" y="2940627"/>
            <a:ext cx="4319588" cy="0"/>
          </a:xfrm>
          <a:prstGeom prst="line">
            <a:avLst/>
          </a:prstGeom>
        </p:spPr>
        <p:style>
          <a:lnRef idx="2">
            <a:schemeClr val="dk1"/>
          </a:lnRef>
          <a:fillRef idx="0">
            <a:schemeClr val="dk1"/>
          </a:fillRef>
          <a:effectRef idx="1">
            <a:schemeClr val="dk1"/>
          </a:effectRef>
          <a:fontRef idx="minor">
            <a:schemeClr val="tx1"/>
          </a:fontRef>
        </p:style>
      </p:cxnSp>
      <p:sp>
        <p:nvSpPr>
          <p:cNvPr id="8" name="Subtitle 2"/>
          <p:cNvSpPr txBox="1">
            <a:spLocks/>
          </p:cNvSpPr>
          <p:nvPr/>
        </p:nvSpPr>
        <p:spPr>
          <a:xfrm>
            <a:off x="1363980" y="3304309"/>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3600" b="1" dirty="0" smtClean="0">
                <a:latin typeface="+mj-lt"/>
                <a:cs typeface="Helvetica" pitchFamily="34" charset="0"/>
              </a:rPr>
              <a:t>Workforce Readiness                                              and Disaster Deployment</a:t>
            </a:r>
            <a:endParaRPr lang="en-US" sz="3600" b="1" dirty="0">
              <a:latin typeface="+mj-lt"/>
            </a:endParaRPr>
          </a:p>
        </p:txBody>
      </p:sp>
      <p:sp>
        <p:nvSpPr>
          <p:cNvPr id="12" name="TextBox 11"/>
          <p:cNvSpPr txBox="1"/>
          <p:nvPr/>
        </p:nvSpPr>
        <p:spPr>
          <a:xfrm>
            <a:off x="2578626" y="1971675"/>
            <a:ext cx="3973204" cy="538609"/>
          </a:xfrm>
          <a:prstGeom prst="rect">
            <a:avLst/>
          </a:prstGeom>
          <a:noFill/>
        </p:spPr>
        <p:txBody>
          <a:bodyPr wrap="none" rtlCol="0">
            <a:spAutoFit/>
          </a:bodyPr>
          <a:lstStyle/>
          <a:p>
            <a:pPr algn="ctr"/>
            <a:r>
              <a:rPr lang="en-US" sz="2900" b="1" dirty="0" smtClean="0">
                <a:cs typeface="Helvetica" pitchFamily="34" charset="0"/>
              </a:rPr>
              <a:t>Session 2 – Lesson Three</a:t>
            </a:r>
            <a:endParaRPr lang="en-US" sz="29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normAutofit/>
          </a:bodyPr>
          <a:lstStyle/>
          <a:p>
            <a:r>
              <a:rPr lang="en-US" sz="3600" dirty="0" smtClean="0">
                <a:solidFill>
                  <a:schemeClr val="accent6">
                    <a:lumMod val="50000"/>
                  </a:schemeClr>
                </a:solidFill>
                <a:latin typeface="+mj-lt"/>
                <a:cs typeface="Helvetica" pitchFamily="34" charset="0"/>
              </a:rPr>
              <a:t>PPE Challenges</a:t>
            </a:r>
          </a:p>
        </p:txBody>
      </p:sp>
      <p:sp>
        <p:nvSpPr>
          <p:cNvPr id="38914" name="Content Placeholder 2"/>
          <p:cNvSpPr>
            <a:spLocks noGrp="1"/>
          </p:cNvSpPr>
          <p:nvPr>
            <p:ph idx="1"/>
          </p:nvPr>
        </p:nvSpPr>
        <p:spPr/>
        <p:txBody>
          <a:bodyPr/>
          <a:lstStyle/>
          <a:p>
            <a:pPr>
              <a:lnSpc>
                <a:spcPct val="114000"/>
              </a:lnSpc>
              <a:spcBef>
                <a:spcPts val="1200"/>
              </a:spcBef>
              <a:buSzPct val="85000"/>
              <a:buFont typeface="Wingdings" pitchFamily="2" charset="2"/>
              <a:buChar char="§"/>
            </a:pPr>
            <a:r>
              <a:rPr lang="en-US" sz="2400" dirty="0" smtClean="0">
                <a:latin typeface="+mn-lt"/>
                <a:cs typeface="Helvetica" pitchFamily="34" charset="0"/>
              </a:rPr>
              <a:t>Clinical procedures and casualty assessment challenges</a:t>
            </a:r>
          </a:p>
          <a:p>
            <a:pPr>
              <a:lnSpc>
                <a:spcPct val="114000"/>
              </a:lnSpc>
              <a:spcBef>
                <a:spcPts val="1200"/>
              </a:spcBef>
              <a:buSzPct val="85000"/>
              <a:buFont typeface="Wingdings" pitchFamily="2" charset="2"/>
              <a:buChar char="§"/>
            </a:pPr>
            <a:r>
              <a:rPr lang="en-US" sz="2400" dirty="0" smtClean="0">
                <a:latin typeface="+mn-lt"/>
                <a:cs typeface="Helvetica" pitchFamily="34" charset="0"/>
              </a:rPr>
              <a:t>Senses are impeded</a:t>
            </a:r>
          </a:p>
          <a:p>
            <a:pPr marL="801688" lvl="1" indent="-457200">
              <a:lnSpc>
                <a:spcPct val="114000"/>
              </a:lnSpc>
              <a:spcBef>
                <a:spcPts val="1200"/>
              </a:spcBef>
              <a:buSzPct val="85000"/>
            </a:pPr>
            <a:r>
              <a:rPr lang="en-US" sz="2400" dirty="0" smtClean="0">
                <a:latin typeface="+mn-lt"/>
                <a:cs typeface="Helvetica" pitchFamily="34" charset="0"/>
              </a:rPr>
              <a:t>Decreased touch</a:t>
            </a:r>
          </a:p>
          <a:p>
            <a:pPr marL="801688" lvl="1" indent="-457200">
              <a:lnSpc>
                <a:spcPct val="114000"/>
              </a:lnSpc>
              <a:spcBef>
                <a:spcPts val="1200"/>
              </a:spcBef>
              <a:buSzPct val="85000"/>
            </a:pPr>
            <a:r>
              <a:rPr lang="en-US" sz="2400" dirty="0" smtClean="0">
                <a:latin typeface="+mn-lt"/>
                <a:cs typeface="Helvetica" pitchFamily="34" charset="0"/>
              </a:rPr>
              <a:t>Hearing and sight limited</a:t>
            </a:r>
          </a:p>
          <a:p>
            <a:pPr marL="801688" lvl="1" indent="-457200">
              <a:lnSpc>
                <a:spcPct val="114000"/>
              </a:lnSpc>
              <a:spcBef>
                <a:spcPts val="1200"/>
              </a:spcBef>
              <a:buSzPct val="85000"/>
            </a:pPr>
            <a:r>
              <a:rPr lang="en-US" sz="2400" dirty="0" smtClean="0">
                <a:latin typeface="+mn-lt"/>
                <a:cs typeface="Helvetica" pitchFamily="34" charset="0"/>
              </a:rPr>
              <a:t>Smell intentionally reduced</a:t>
            </a:r>
          </a:p>
          <a:p>
            <a:pPr>
              <a:lnSpc>
                <a:spcPct val="114000"/>
              </a:lnSpc>
              <a:spcBef>
                <a:spcPts val="1200"/>
              </a:spcBef>
              <a:buSzPct val="85000"/>
              <a:buFont typeface="Wingdings" pitchFamily="2" charset="2"/>
              <a:buChar char="§"/>
            </a:pPr>
            <a:r>
              <a:rPr lang="en-US" sz="2400" dirty="0" smtClean="0">
                <a:latin typeface="+mn-lt"/>
                <a:cs typeface="Helvetica" pitchFamily="34" charset="0"/>
              </a:rPr>
              <a:t>Performing lifesaving interventions                                                        remains high priority</a:t>
            </a:r>
          </a:p>
        </p:txBody>
      </p:sp>
      <p:pic>
        <p:nvPicPr>
          <p:cNvPr id="4"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1806" y="2182812"/>
            <a:ext cx="3354388" cy="2236788"/>
          </a:xfrm>
          <a:prstGeom prst="rect">
            <a:avLst/>
          </a:prstGeom>
          <a:ln>
            <a:noFill/>
          </a:ln>
          <a:effectLst>
            <a:outerShdw blurRad="292100" dist="139700" dir="2700000" algn="tl" rotWithShape="0">
              <a:srgbClr val="333333">
                <a:alpha val="65000"/>
              </a:srgbClr>
            </a:outerShdw>
          </a:effectLst>
          <a:extLst/>
        </p:spPr>
      </p:pic>
      <p:sp>
        <p:nvSpPr>
          <p:cNvPr id="5" name="TextBox 4"/>
          <p:cNvSpPr txBox="1"/>
          <p:nvPr/>
        </p:nvSpPr>
        <p:spPr>
          <a:xfrm>
            <a:off x="7139472" y="4419600"/>
            <a:ext cx="1844351" cy="261610"/>
          </a:xfrm>
          <a:prstGeom prst="rect">
            <a:avLst/>
          </a:prstGeom>
          <a:noFill/>
        </p:spPr>
        <p:txBody>
          <a:bodyPr wrap="square">
            <a:spAutoFit/>
          </a:bodyPr>
          <a:lstStyle/>
          <a:p>
            <a:pPr algn="r" fontAlgn="auto">
              <a:spcBef>
                <a:spcPts val="0"/>
              </a:spcBef>
              <a:spcAft>
                <a:spcPts val="0"/>
              </a:spcAft>
              <a:defRPr/>
            </a:pPr>
            <a:r>
              <a:rPr lang="en-US" sz="1100" b="1" dirty="0">
                <a:latin typeface="+mn-lt"/>
                <a:cs typeface="+mn-cs"/>
              </a:rPr>
              <a:t>Shannon Arledge/CDP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normAutofit/>
          </a:bodyPr>
          <a:lstStyle/>
          <a:p>
            <a:pPr algn="ctr"/>
            <a:r>
              <a:rPr lang="en-US" sz="2800" dirty="0" smtClean="0">
                <a:solidFill>
                  <a:schemeClr val="accent6">
                    <a:lumMod val="50000"/>
                  </a:schemeClr>
                </a:solidFill>
                <a:latin typeface="+mj-lt"/>
                <a:cs typeface="Helvetica" pitchFamily="34" charset="0"/>
              </a:rPr>
              <a:t>Casualty Decontamination</a:t>
            </a:r>
          </a:p>
        </p:txBody>
      </p:sp>
      <p:sp>
        <p:nvSpPr>
          <p:cNvPr id="40962" name="Content Placeholder 2"/>
          <p:cNvSpPr>
            <a:spLocks noGrp="1"/>
          </p:cNvSpPr>
          <p:nvPr>
            <p:ph idx="1"/>
          </p:nvPr>
        </p:nvSpPr>
        <p:spPr/>
        <p:txBody>
          <a:bodyPr/>
          <a:lstStyle/>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Trained and appropriately equipped personnel should perform decontamination </a:t>
            </a:r>
          </a:p>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Remove or deactivate contaminants to prevent secondary contamination</a:t>
            </a:r>
          </a:p>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Consider decontamination in all explosive, hazardous material, or radiation exposure events</a:t>
            </a:r>
          </a:p>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No potentially contaminated patients to or in health care facilities without decontamination</a:t>
            </a:r>
          </a:p>
          <a:p>
            <a:endParaRPr lang="en-US" dirty="0" smtClean="0">
              <a:cs typeface="Helvetic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normAutofit/>
          </a:bodyPr>
          <a:lstStyle/>
          <a:p>
            <a:pPr algn="ctr"/>
            <a:r>
              <a:rPr lang="en-US" sz="2800" dirty="0" smtClean="0">
                <a:latin typeface="+mj-lt"/>
                <a:cs typeface="Helvetica" pitchFamily="34" charset="0"/>
              </a:rPr>
              <a:t>Casualty Decontamination</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031969409"/>
              </p:ext>
            </p:extLst>
          </p:nvPr>
        </p:nvGraphicFramePr>
        <p:xfrm>
          <a:off x="457200" y="1600200"/>
          <a:ext cx="8229600" cy="3624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normAutofit/>
          </a:bodyPr>
          <a:lstStyle/>
          <a:p>
            <a:pPr algn="ctr"/>
            <a:r>
              <a:rPr lang="en-US" sz="2800" dirty="0" smtClean="0">
                <a:solidFill>
                  <a:schemeClr val="accent6">
                    <a:lumMod val="50000"/>
                  </a:schemeClr>
                </a:solidFill>
                <a:latin typeface="+mj-lt"/>
                <a:cs typeface="Helvetica" pitchFamily="34" charset="0"/>
              </a:rPr>
              <a:t>Mass Decontamination Considerations</a:t>
            </a:r>
          </a:p>
        </p:txBody>
      </p:sp>
      <p:sp>
        <p:nvSpPr>
          <p:cNvPr id="45058" name="Content Placeholder 2"/>
          <p:cNvSpPr>
            <a:spLocks noGrp="1"/>
          </p:cNvSpPr>
          <p:nvPr>
            <p:ph idx="1"/>
          </p:nvPr>
        </p:nvSpPr>
        <p:spPr/>
        <p:txBody>
          <a:bodyPr/>
          <a:lstStyle/>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Only lifesaving interventions performed before decontamination</a:t>
            </a:r>
          </a:p>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Each agency should have protocol for what can be done prior to decontamination</a:t>
            </a:r>
          </a:p>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After decontamination, move for further medical and mental health evaluation</a:t>
            </a:r>
          </a:p>
          <a:p>
            <a:endParaRPr lang="en-US" sz="1000" dirty="0" smtClean="0">
              <a:latin typeface="+mn-lt"/>
              <a:cs typeface="Helvetica" pitchFamily="34" charset="0"/>
            </a:endParaRPr>
          </a:p>
          <a:p>
            <a:pPr algn="ctr">
              <a:spcBef>
                <a:spcPts val="0"/>
              </a:spcBef>
              <a:buFont typeface="Wingdings" pitchFamily="2" charset="2"/>
              <a:buNone/>
            </a:pPr>
            <a:endParaRPr lang="en-US" sz="1400" b="1" dirty="0" smtClean="0">
              <a:latin typeface="+mn-lt"/>
              <a:cs typeface="Helvetica" pitchFamily="34" charset="0"/>
            </a:endParaRPr>
          </a:p>
          <a:p>
            <a:pPr>
              <a:spcBef>
                <a:spcPts val="0"/>
              </a:spcBef>
              <a:buFont typeface="Wingdings" pitchFamily="2" charset="2"/>
              <a:buNone/>
            </a:pPr>
            <a:r>
              <a:rPr lang="en-US" sz="2800" b="1" dirty="0" smtClean="0">
                <a:latin typeface="+mn-lt"/>
                <a:cs typeface="Helvetica" pitchFamily="34" charset="0"/>
              </a:rPr>
              <a:t>        WET </a:t>
            </a:r>
            <a:r>
              <a:rPr lang="en-US" sz="2800" b="1" dirty="0" smtClean="0">
                <a:latin typeface="+mn-lt"/>
                <a:cs typeface="Helvetica" pitchFamily="34" charset="0"/>
                <a:sym typeface="Wingdings" pitchFamily="2" charset="2"/>
              </a:rPr>
              <a:t></a:t>
            </a:r>
            <a:r>
              <a:rPr lang="en-US" sz="2800" b="1" dirty="0" smtClean="0">
                <a:latin typeface="+mn-lt"/>
                <a:cs typeface="Helvetica" pitchFamily="34" charset="0"/>
              </a:rPr>
              <a:t> STRIP </a:t>
            </a:r>
            <a:r>
              <a:rPr lang="en-US" sz="2800" b="1" dirty="0" smtClean="0">
                <a:latin typeface="+mn-lt"/>
                <a:cs typeface="Helvetica" pitchFamily="34" charset="0"/>
                <a:sym typeface="Wingdings" pitchFamily="2" charset="2"/>
              </a:rPr>
              <a:t></a:t>
            </a:r>
            <a:r>
              <a:rPr lang="en-US" sz="2800" b="1" dirty="0" smtClean="0">
                <a:latin typeface="+mn-lt"/>
                <a:cs typeface="Helvetica" pitchFamily="34" charset="0"/>
              </a:rPr>
              <a:t> FLUSH </a:t>
            </a:r>
            <a:r>
              <a:rPr lang="en-US" sz="2800" b="1" dirty="0" smtClean="0">
                <a:latin typeface="+mn-lt"/>
                <a:cs typeface="Helvetica" pitchFamily="34" charset="0"/>
                <a:sym typeface="Wingdings" pitchFamily="2" charset="2"/>
              </a:rPr>
              <a:t></a:t>
            </a:r>
            <a:r>
              <a:rPr lang="en-US" sz="2800" b="1" dirty="0" smtClean="0">
                <a:latin typeface="+mn-lt"/>
                <a:cs typeface="Helvetica" pitchFamily="34" charset="0"/>
              </a:rPr>
              <a:t>COVER</a:t>
            </a:r>
          </a:p>
        </p:txBody>
      </p:sp>
      <p:sp>
        <p:nvSpPr>
          <p:cNvPr id="4" name="Rectangle 3"/>
          <p:cNvSpPr/>
          <p:nvPr/>
        </p:nvSpPr>
        <p:spPr>
          <a:xfrm>
            <a:off x="1007916" y="4647140"/>
            <a:ext cx="5355562" cy="838200"/>
          </a:xfrm>
          <a:prstGeom prst="rect">
            <a:avLst/>
          </a:prstGeom>
          <a:noFill/>
          <a:ln w="127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b" anchorCtr="0"/>
          <a:lstStyle/>
          <a:p>
            <a:pP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normAutofit/>
          </a:bodyPr>
          <a:lstStyle/>
          <a:p>
            <a:pPr algn="ctr"/>
            <a:r>
              <a:rPr lang="en-US" sz="2800" dirty="0" smtClean="0">
                <a:solidFill>
                  <a:schemeClr val="accent6">
                    <a:lumMod val="50000"/>
                  </a:schemeClr>
                </a:solidFill>
                <a:latin typeface="+mj-lt"/>
                <a:cs typeface="Helvetica" pitchFamily="34" charset="0"/>
              </a:rPr>
              <a:t>Special Decontamination Considerations</a:t>
            </a:r>
          </a:p>
        </p:txBody>
      </p:sp>
      <p:sp>
        <p:nvSpPr>
          <p:cNvPr id="47106" name="Content Placeholder 2"/>
          <p:cNvSpPr>
            <a:spLocks noGrp="1"/>
          </p:cNvSpPr>
          <p:nvPr>
            <p:ph idx="1"/>
          </p:nvPr>
        </p:nvSpPr>
        <p:spPr/>
        <p:txBody>
          <a:bodyPr/>
          <a:lstStyle/>
          <a:p>
            <a:pPr>
              <a:lnSpc>
                <a:spcPct val="114000"/>
              </a:lnSpc>
              <a:spcBef>
                <a:spcPts val="1200"/>
              </a:spcBef>
              <a:buSzPct val="85000"/>
              <a:buFont typeface="Wingdings" pitchFamily="2" charset="2"/>
              <a:buChar char="§"/>
            </a:pPr>
            <a:r>
              <a:rPr lang="en-US" sz="2400" b="1" dirty="0" smtClean="0">
                <a:latin typeface="+mn-lt"/>
                <a:cs typeface="Helvetica" pitchFamily="34" charset="0"/>
              </a:rPr>
              <a:t>Nonambulatory: </a:t>
            </a:r>
            <a:r>
              <a:rPr lang="en-US" sz="2400" dirty="0" smtClean="0">
                <a:latin typeface="+mn-lt"/>
                <a:cs typeface="Helvetica" pitchFamily="34" charset="0"/>
              </a:rPr>
              <a:t>require special procedures and additional personnel to move</a:t>
            </a:r>
          </a:p>
          <a:p>
            <a:pPr>
              <a:lnSpc>
                <a:spcPct val="114000"/>
              </a:lnSpc>
              <a:spcBef>
                <a:spcPts val="1200"/>
              </a:spcBef>
              <a:buSzPct val="85000"/>
              <a:buFont typeface="Wingdings" pitchFamily="2" charset="2"/>
              <a:buChar char="§"/>
            </a:pPr>
            <a:r>
              <a:rPr lang="en-US" sz="2400" b="1" dirty="0" smtClean="0">
                <a:latin typeface="+mn-lt"/>
                <a:cs typeface="Helvetica" pitchFamily="34" charset="0"/>
              </a:rPr>
              <a:t>Children: </a:t>
            </a:r>
            <a:r>
              <a:rPr lang="en-US" sz="2400" dirty="0" smtClean="0">
                <a:latin typeface="+mn-lt"/>
                <a:cs typeface="Helvetica" pitchFamily="34" charset="0"/>
              </a:rPr>
              <a:t>increased risk of hypothermia, fear, and psychological trauma</a:t>
            </a:r>
          </a:p>
          <a:p>
            <a:pPr>
              <a:lnSpc>
                <a:spcPct val="114000"/>
              </a:lnSpc>
              <a:spcBef>
                <a:spcPts val="1200"/>
              </a:spcBef>
              <a:buSzPct val="85000"/>
              <a:buFont typeface="Wingdings" pitchFamily="2" charset="2"/>
              <a:buChar char="§"/>
            </a:pPr>
            <a:r>
              <a:rPr lang="en-US" sz="2400" b="1" dirty="0" smtClean="0">
                <a:latin typeface="+mn-lt"/>
                <a:cs typeface="Helvetica" pitchFamily="34" charset="0"/>
              </a:rPr>
              <a:t>Cognitively or physically impaired (e.g., deaf, dementia): </a:t>
            </a:r>
            <a:r>
              <a:rPr lang="en-US" sz="2400" dirty="0" smtClean="0">
                <a:latin typeface="+mn-lt"/>
                <a:cs typeface="Helvetica" pitchFamily="34" charset="0"/>
              </a:rPr>
              <a:t>will need additional resources</a:t>
            </a:r>
          </a:p>
          <a:p>
            <a:pPr>
              <a:lnSpc>
                <a:spcPct val="114000"/>
              </a:lnSpc>
              <a:spcBef>
                <a:spcPts val="1200"/>
              </a:spcBef>
              <a:buSzPct val="85000"/>
              <a:buFont typeface="Wingdings" pitchFamily="2" charset="2"/>
              <a:buChar char="§"/>
            </a:pPr>
            <a:r>
              <a:rPr lang="en-US" sz="2400" b="1" dirty="0" smtClean="0">
                <a:latin typeface="+mn-lt"/>
                <a:cs typeface="Helvetica" pitchFamily="34" charset="0"/>
              </a:rPr>
              <a:t>Assistive devices (e.g., walkers or prosthetics): </a:t>
            </a:r>
            <a:r>
              <a:rPr lang="en-US" sz="2400" dirty="0" smtClean="0">
                <a:latin typeface="+mn-lt"/>
                <a:cs typeface="Helvetica" pitchFamily="34" charset="0"/>
              </a:rPr>
              <a:t>need to be removed and decontaminated</a:t>
            </a:r>
          </a:p>
          <a:p>
            <a:pPr>
              <a:buFont typeface="Wingdings" pitchFamily="2" charset="2"/>
              <a:buNone/>
            </a:pPr>
            <a:endParaRPr lang="en-US" dirty="0" smtClean="0">
              <a:cs typeface="Helvetic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a:bodyPr>
          <a:lstStyle/>
          <a:p>
            <a:pPr algn="ctr"/>
            <a:r>
              <a:rPr lang="en-US" sz="2800" dirty="0" smtClean="0">
                <a:solidFill>
                  <a:schemeClr val="accent6">
                    <a:lumMod val="50000"/>
                  </a:schemeClr>
                </a:solidFill>
                <a:latin typeface="+mj-lt"/>
                <a:cs typeface="Helvetica" pitchFamily="34" charset="0"/>
              </a:rPr>
              <a:t>Workforce Demobilization</a:t>
            </a:r>
          </a:p>
        </p:txBody>
      </p:sp>
      <p:sp>
        <p:nvSpPr>
          <p:cNvPr id="49154" name="Content Placeholder 2"/>
          <p:cNvSpPr>
            <a:spLocks noGrp="1"/>
          </p:cNvSpPr>
          <p:nvPr>
            <p:ph idx="1"/>
          </p:nvPr>
        </p:nvSpPr>
        <p:spPr/>
        <p:txBody>
          <a:bodyPr/>
          <a:lstStyle/>
          <a:p>
            <a:pPr marL="0" indent="0">
              <a:lnSpc>
                <a:spcPct val="114000"/>
              </a:lnSpc>
              <a:spcBef>
                <a:spcPts val="1200"/>
              </a:spcBef>
              <a:buNone/>
            </a:pPr>
            <a:r>
              <a:rPr lang="en-US" sz="2400" dirty="0" smtClean="0">
                <a:latin typeface="+mn-lt"/>
                <a:cs typeface="Helvetica" pitchFamily="34" charset="0"/>
              </a:rPr>
              <a:t>Demobilization planned process:</a:t>
            </a:r>
          </a:p>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Not emergency evacuation</a:t>
            </a:r>
          </a:p>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Organized transition</a:t>
            </a:r>
          </a:p>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Operations shift from response to recovery</a:t>
            </a:r>
          </a:p>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May participate in debriefing – “hot wash”</a:t>
            </a:r>
          </a:p>
          <a:p>
            <a:endParaRPr lang="en-US" dirty="0" smtClean="0">
              <a:cs typeface="Helvetic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latin typeface="+mj-lt"/>
              </a:rPr>
              <a:t>Workforce Deployment-Related Stress</a:t>
            </a:r>
            <a:endParaRPr lang="en-US" sz="2800" dirty="0">
              <a:solidFill>
                <a:schemeClr val="accent6">
                  <a:lumMod val="50000"/>
                </a:schemeClr>
              </a:solidFill>
              <a:latin typeface="+mj-lt"/>
            </a:endParaRPr>
          </a:p>
        </p:txBody>
      </p:sp>
      <p:sp>
        <p:nvSpPr>
          <p:cNvPr id="51202" name="Content Placeholder 4"/>
          <p:cNvSpPr>
            <a:spLocks noGrp="1"/>
          </p:cNvSpPr>
          <p:nvPr>
            <p:ph idx="1"/>
          </p:nvPr>
        </p:nvSpPr>
        <p:spPr>
          <a:xfrm>
            <a:off x="457200" y="1334692"/>
            <a:ext cx="8229600" cy="4525963"/>
          </a:xfrm>
        </p:spPr>
        <p:txBody>
          <a:bodyPr/>
          <a:lstStyle/>
          <a:p>
            <a:pPr>
              <a:lnSpc>
                <a:spcPct val="114000"/>
              </a:lnSpc>
              <a:spcBef>
                <a:spcPts val="1200"/>
              </a:spcBef>
              <a:buSzPct val="85000"/>
              <a:buFont typeface="Wingdings" pitchFamily="2" charset="2"/>
              <a:buChar char="§"/>
              <a:tabLst>
                <a:tab pos="457200" algn="l"/>
              </a:tabLst>
            </a:pPr>
            <a:r>
              <a:rPr lang="en-US" sz="2400" dirty="0" smtClean="0">
                <a:latin typeface="+mn-lt"/>
                <a:cs typeface="Helvetica" pitchFamily="34" charset="0"/>
              </a:rPr>
              <a:t>Disaster response can be stressful but rewarding </a:t>
            </a:r>
          </a:p>
          <a:p>
            <a:pPr>
              <a:lnSpc>
                <a:spcPct val="114000"/>
              </a:lnSpc>
              <a:spcBef>
                <a:spcPts val="1200"/>
              </a:spcBef>
              <a:buSzPct val="85000"/>
              <a:buFont typeface="Wingdings" pitchFamily="2" charset="2"/>
              <a:buChar char="§"/>
              <a:tabLst>
                <a:tab pos="457200" algn="l"/>
              </a:tabLst>
            </a:pPr>
            <a:r>
              <a:rPr lang="en-US" sz="2400" dirty="0" smtClean="0">
                <a:latin typeface="+mn-lt"/>
                <a:cs typeface="Helvetica" pitchFamily="34" charset="0"/>
              </a:rPr>
              <a:t>Emotional stressors include:</a:t>
            </a:r>
          </a:p>
          <a:p>
            <a:pPr marL="690563" lvl="1" indent="-346075">
              <a:lnSpc>
                <a:spcPct val="114000"/>
              </a:lnSpc>
              <a:spcBef>
                <a:spcPts val="1200"/>
              </a:spcBef>
            </a:pPr>
            <a:r>
              <a:rPr lang="en-US" sz="2400" dirty="0" smtClean="0">
                <a:latin typeface="+mn-lt"/>
                <a:cs typeface="Helvetica" pitchFamily="34" charset="0"/>
              </a:rPr>
              <a:t>Loss of life/serious injuries</a:t>
            </a:r>
          </a:p>
          <a:p>
            <a:pPr marL="690563" lvl="1" indent="-346075">
              <a:lnSpc>
                <a:spcPct val="114000"/>
              </a:lnSpc>
              <a:spcBef>
                <a:spcPts val="1200"/>
              </a:spcBef>
            </a:pPr>
            <a:r>
              <a:rPr lang="en-US" sz="2400" dirty="0" smtClean="0">
                <a:latin typeface="+mn-lt"/>
                <a:cs typeface="Helvetica" pitchFamily="34" charset="0"/>
              </a:rPr>
              <a:t>Emotional distress of victims</a:t>
            </a:r>
          </a:p>
          <a:p>
            <a:pPr marL="690563" lvl="1" indent="-346075">
              <a:lnSpc>
                <a:spcPct val="114000"/>
              </a:lnSpc>
              <a:spcBef>
                <a:spcPts val="1200"/>
              </a:spcBef>
            </a:pPr>
            <a:r>
              <a:rPr lang="en-US" sz="2400" dirty="0" smtClean="0">
                <a:latin typeface="+mn-lt"/>
                <a:cs typeface="Helvetica" pitchFamily="34" charset="0"/>
              </a:rPr>
              <a:t>Sleep deprivation/lacking basic comforts</a:t>
            </a:r>
          </a:p>
          <a:p>
            <a:pPr marL="690563" lvl="1" indent="-346075">
              <a:lnSpc>
                <a:spcPct val="114000"/>
              </a:lnSpc>
              <a:spcBef>
                <a:spcPts val="1200"/>
              </a:spcBef>
            </a:pPr>
            <a:r>
              <a:rPr lang="en-US" sz="2400" dirty="0" smtClean="0">
                <a:latin typeface="+mn-lt"/>
                <a:cs typeface="Helvetica" pitchFamily="34" charset="0"/>
              </a:rPr>
              <a:t>Separation from family</a:t>
            </a:r>
          </a:p>
          <a:p>
            <a:pPr>
              <a:lnSpc>
                <a:spcPct val="114000"/>
              </a:lnSpc>
              <a:spcBef>
                <a:spcPts val="1200"/>
              </a:spcBef>
              <a:buSzPct val="85000"/>
              <a:buFont typeface="Wingdings" pitchFamily="2" charset="2"/>
              <a:buChar char="§"/>
              <a:tabLst>
                <a:tab pos="457200" algn="l"/>
              </a:tabLst>
            </a:pPr>
            <a:r>
              <a:rPr lang="en-US" sz="2400" dirty="0" smtClean="0">
                <a:latin typeface="+mn-lt"/>
                <a:cs typeface="Helvetica" pitchFamily="34" charset="0"/>
              </a:rPr>
              <a:t>Symptoms of stress are normal and generally temporary</a:t>
            </a:r>
          </a:p>
          <a:p>
            <a:pPr>
              <a:lnSpc>
                <a:spcPct val="114000"/>
              </a:lnSpc>
              <a:spcBef>
                <a:spcPts val="1200"/>
              </a:spcBef>
              <a:buSzPct val="85000"/>
              <a:buFont typeface="Wingdings" pitchFamily="2" charset="2"/>
              <a:buChar char="§"/>
              <a:tabLst>
                <a:tab pos="457200" algn="l"/>
              </a:tabLst>
            </a:pPr>
            <a:r>
              <a:rPr lang="en-US" sz="2400" dirty="0" smtClean="0">
                <a:latin typeface="+mn-lt"/>
                <a:cs typeface="Helvetica" pitchFamily="34" charset="0"/>
              </a:rPr>
              <a:t>Seek professional help if persists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latin typeface="+mj-lt"/>
              </a:rPr>
              <a:t>Workforce Demobilization</a:t>
            </a:r>
            <a:br>
              <a:rPr lang="en-US" sz="2800" dirty="0" smtClean="0">
                <a:solidFill>
                  <a:schemeClr val="accent6">
                    <a:lumMod val="50000"/>
                  </a:schemeClr>
                </a:solidFill>
                <a:latin typeface="+mj-lt"/>
              </a:rPr>
            </a:br>
            <a:r>
              <a:rPr lang="en-US" sz="2800" dirty="0" smtClean="0">
                <a:solidFill>
                  <a:schemeClr val="accent6">
                    <a:lumMod val="50000"/>
                  </a:schemeClr>
                </a:solidFill>
                <a:latin typeface="+mj-lt"/>
              </a:rPr>
              <a:t>and Deployment-Related Stress</a:t>
            </a:r>
            <a:endParaRPr lang="en-US" sz="2800" dirty="0">
              <a:solidFill>
                <a:schemeClr val="accent6">
                  <a:lumMod val="50000"/>
                </a:schemeClr>
              </a:solidFill>
              <a:latin typeface="+mj-lt"/>
            </a:endParaRPr>
          </a:p>
        </p:txBody>
      </p:sp>
      <p:sp>
        <p:nvSpPr>
          <p:cNvPr id="53250" name="Content Placeholder 4"/>
          <p:cNvSpPr>
            <a:spLocks noGrp="1"/>
          </p:cNvSpPr>
          <p:nvPr>
            <p:ph idx="1"/>
          </p:nvPr>
        </p:nvSpPr>
        <p:spPr>
          <a:xfrm>
            <a:off x="3733800" y="1676400"/>
            <a:ext cx="4800600" cy="4449763"/>
          </a:xfrm>
        </p:spPr>
        <p:txBody>
          <a:bodyPr/>
          <a:lstStyle/>
          <a:p>
            <a:pPr>
              <a:lnSpc>
                <a:spcPct val="114000"/>
              </a:lnSpc>
              <a:spcBef>
                <a:spcPts val="1200"/>
              </a:spcBef>
              <a:buSzPct val="85000"/>
              <a:buFont typeface="Wingdings" pitchFamily="2" charset="2"/>
              <a:buChar char="§"/>
            </a:pPr>
            <a:r>
              <a:rPr lang="en-US" sz="2400" dirty="0" smtClean="0">
                <a:latin typeface="+mn-lt"/>
                <a:cs typeface="Helvetica" pitchFamily="34" charset="0"/>
              </a:rPr>
              <a:t>Everyone experiencing disaster affected by situation</a:t>
            </a:r>
          </a:p>
          <a:p>
            <a:pPr>
              <a:lnSpc>
                <a:spcPct val="114000"/>
              </a:lnSpc>
              <a:spcBef>
                <a:spcPts val="1200"/>
              </a:spcBef>
              <a:buSzPct val="85000"/>
              <a:buFont typeface="Wingdings" pitchFamily="2" charset="2"/>
              <a:buChar char="§"/>
            </a:pPr>
            <a:r>
              <a:rPr lang="en-US" sz="2400" dirty="0" smtClean="0">
                <a:latin typeface="+mn-lt"/>
                <a:cs typeface="Helvetica" pitchFamily="34" charset="0"/>
              </a:rPr>
              <a:t>Healthy to reach out for help and accept when needed</a:t>
            </a:r>
          </a:p>
          <a:p>
            <a:pPr>
              <a:lnSpc>
                <a:spcPct val="114000"/>
              </a:lnSpc>
              <a:spcBef>
                <a:spcPts val="1200"/>
              </a:spcBef>
              <a:buSzPct val="85000"/>
              <a:buFont typeface="Wingdings" pitchFamily="2" charset="2"/>
              <a:buChar char="§"/>
            </a:pPr>
            <a:r>
              <a:rPr lang="en-US" sz="2400" dirty="0" smtClean="0">
                <a:latin typeface="+mn-lt"/>
                <a:cs typeface="Helvetica" pitchFamily="34" charset="0"/>
              </a:rPr>
              <a:t>Everyone has different methods of coping</a:t>
            </a:r>
          </a:p>
        </p:txBody>
      </p:sp>
      <p:pic>
        <p:nvPicPr>
          <p:cNvPr id="1026" name="Picture 2" descr="Joplin, Mo., August 10, 2011 -- Jay Tarter (left), his wife, Luci, and their daughter Emily share an emotional moment at the "/>
          <p:cNvPicPr>
            <a:picLocks noChangeAspect="1" noChangeArrowheads="1"/>
          </p:cNvPicPr>
          <p:nvPr/>
        </p:nvPicPr>
        <p:blipFill>
          <a:blip r:embed="rId3"/>
          <a:srcRect/>
          <a:stretch>
            <a:fillRect/>
          </a:stretch>
        </p:blipFill>
        <p:spPr bwMode="auto">
          <a:xfrm>
            <a:off x="457200" y="1752600"/>
            <a:ext cx="2819400" cy="423386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81000" y="6019800"/>
            <a:ext cx="2362200" cy="261610"/>
          </a:xfrm>
          <a:prstGeom prst="rect">
            <a:avLst/>
          </a:prstGeom>
          <a:noFill/>
        </p:spPr>
        <p:txBody>
          <a:bodyPr>
            <a:spAutoFit/>
          </a:bodyPr>
          <a:lstStyle/>
          <a:p>
            <a:pPr fontAlgn="auto">
              <a:spcBef>
                <a:spcPts val="0"/>
              </a:spcBef>
              <a:spcAft>
                <a:spcPts val="0"/>
              </a:spcAft>
              <a:defRPr/>
            </a:pPr>
            <a:r>
              <a:rPr lang="en-US" sz="1100" b="1" dirty="0">
                <a:latin typeface="+mn-lt"/>
                <a:cs typeface="+mn-cs"/>
              </a:rPr>
              <a:t>Elissa Jun/FEMA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274638"/>
            <a:ext cx="8229600" cy="1949450"/>
          </a:xfrm>
        </p:spPr>
        <p:txBody>
          <a:bodyPr>
            <a:normAutofit/>
          </a:bodyPr>
          <a:lstStyle/>
          <a:p>
            <a:pPr algn="ctr"/>
            <a:r>
              <a:rPr lang="en-US" sz="2800" dirty="0" smtClean="0">
                <a:solidFill>
                  <a:schemeClr val="accent6">
                    <a:lumMod val="50000"/>
                  </a:schemeClr>
                </a:solidFill>
                <a:latin typeface="+mj-lt"/>
                <a:cs typeface="Helvetica" pitchFamily="34" charset="0"/>
              </a:rPr>
              <a:t>Question 1 </a:t>
            </a:r>
            <a:br>
              <a:rPr lang="en-US" sz="2800" dirty="0" smtClean="0">
                <a:solidFill>
                  <a:schemeClr val="accent6">
                    <a:lumMod val="50000"/>
                  </a:schemeClr>
                </a:solidFill>
                <a:latin typeface="+mj-lt"/>
                <a:cs typeface="Helvetica" pitchFamily="34" charset="0"/>
              </a:rPr>
            </a:br>
            <a:r>
              <a:rPr lang="en-US" sz="2800" dirty="0" smtClean="0">
                <a:latin typeface="+mj-lt"/>
                <a:cs typeface="Helvetica" pitchFamily="34" charset="0"/>
              </a:rPr>
              <a:t>What is the highest level of PPE?</a:t>
            </a:r>
            <a:r>
              <a:rPr lang="en-US" sz="2800" dirty="0" smtClean="0">
                <a:solidFill>
                  <a:schemeClr val="accent6">
                    <a:lumMod val="50000"/>
                  </a:schemeClr>
                </a:solidFill>
                <a:latin typeface="Helvetica" pitchFamily="34" charset="0"/>
                <a:cs typeface="Helvetica" pitchFamily="34" charset="0"/>
              </a:rPr>
              <a:t/>
            </a:r>
            <a:br>
              <a:rPr lang="en-US" sz="2800" dirty="0" smtClean="0">
                <a:solidFill>
                  <a:schemeClr val="accent6">
                    <a:lumMod val="50000"/>
                  </a:schemeClr>
                </a:solidFill>
                <a:latin typeface="Helvetica" pitchFamily="34" charset="0"/>
                <a:cs typeface="Helvetica" pitchFamily="34" charset="0"/>
              </a:rPr>
            </a:br>
            <a:endParaRPr lang="en-US" sz="2800" dirty="0" smtClean="0">
              <a:solidFill>
                <a:schemeClr val="accent6">
                  <a:lumMod val="50000"/>
                </a:schemeClr>
              </a:solidFill>
              <a:latin typeface="Helvetica" pitchFamily="34" charset="0"/>
              <a:cs typeface="Helvetica" pitchFamily="34" charset="0"/>
            </a:endParaRPr>
          </a:p>
        </p:txBody>
      </p:sp>
      <p:sp>
        <p:nvSpPr>
          <p:cNvPr id="55298" name="Content Placeholder 2"/>
          <p:cNvSpPr>
            <a:spLocks noGrp="1"/>
          </p:cNvSpPr>
          <p:nvPr>
            <p:ph idx="1"/>
          </p:nvPr>
        </p:nvSpPr>
        <p:spPr>
          <a:xfrm>
            <a:off x="457200" y="2209800"/>
            <a:ext cx="8229600" cy="3641725"/>
          </a:xfrm>
        </p:spPr>
        <p:txBody>
          <a:bodyPr>
            <a:normAutofit/>
          </a:bodyPr>
          <a:lstStyle/>
          <a:p>
            <a:pPr marL="514350" indent="-514350">
              <a:spcBef>
                <a:spcPts val="1600"/>
              </a:spcBef>
              <a:buFont typeface="Wingdings" pitchFamily="2" charset="2"/>
              <a:buAutoNum type="alphaLcPeriod"/>
            </a:pPr>
            <a:r>
              <a:rPr lang="en-US" sz="2600" dirty="0" smtClean="0">
                <a:latin typeface="+mn-lt"/>
                <a:cs typeface="Helvetica" pitchFamily="34" charset="0"/>
              </a:rPr>
              <a:t>Level A</a:t>
            </a:r>
          </a:p>
          <a:p>
            <a:pPr marL="514350" indent="-514350">
              <a:spcBef>
                <a:spcPts val="1600"/>
              </a:spcBef>
              <a:buFont typeface="Wingdings" pitchFamily="2" charset="2"/>
              <a:buAutoNum type="alphaLcPeriod"/>
            </a:pPr>
            <a:r>
              <a:rPr lang="en-US" sz="2600" dirty="0" smtClean="0">
                <a:latin typeface="+mn-lt"/>
                <a:cs typeface="Helvetica" pitchFamily="34" charset="0"/>
              </a:rPr>
              <a:t>Level B</a:t>
            </a:r>
          </a:p>
          <a:p>
            <a:pPr marL="514350" indent="-514350">
              <a:spcBef>
                <a:spcPts val="1600"/>
              </a:spcBef>
              <a:buFont typeface="Wingdings" pitchFamily="2" charset="2"/>
              <a:buAutoNum type="alphaLcPeriod"/>
            </a:pPr>
            <a:r>
              <a:rPr lang="en-US" sz="2600" dirty="0" smtClean="0">
                <a:latin typeface="+mn-lt"/>
                <a:cs typeface="Helvetica" pitchFamily="34" charset="0"/>
              </a:rPr>
              <a:t>Level C</a:t>
            </a:r>
          </a:p>
          <a:p>
            <a:pPr marL="514350" indent="-514350">
              <a:spcBef>
                <a:spcPts val="1600"/>
              </a:spcBef>
              <a:buFont typeface="Wingdings" pitchFamily="2" charset="2"/>
              <a:buAutoNum type="alphaLcPeriod"/>
            </a:pPr>
            <a:r>
              <a:rPr lang="en-US" sz="2600" dirty="0" smtClean="0">
                <a:latin typeface="+mn-lt"/>
                <a:cs typeface="Helvetica" pitchFamily="34" charset="0"/>
              </a:rPr>
              <a:t>Level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55298">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274638"/>
            <a:ext cx="8229600" cy="1949450"/>
          </a:xfrm>
        </p:spPr>
        <p:txBody>
          <a:bodyPr>
            <a:normAutofit/>
          </a:bodyPr>
          <a:lstStyle/>
          <a:p>
            <a:pPr algn="ctr"/>
            <a:r>
              <a:rPr lang="en-US" sz="2800" dirty="0" smtClean="0">
                <a:solidFill>
                  <a:schemeClr val="accent6">
                    <a:lumMod val="50000"/>
                  </a:schemeClr>
                </a:solidFill>
                <a:latin typeface="+mj-lt"/>
                <a:cs typeface="Helvetica" pitchFamily="34" charset="0"/>
              </a:rPr>
              <a:t>Question 1 </a:t>
            </a:r>
            <a:br>
              <a:rPr lang="en-US" sz="2800" dirty="0" smtClean="0">
                <a:solidFill>
                  <a:schemeClr val="accent6">
                    <a:lumMod val="50000"/>
                  </a:schemeClr>
                </a:solidFill>
                <a:latin typeface="+mj-lt"/>
                <a:cs typeface="Helvetica" pitchFamily="34" charset="0"/>
              </a:rPr>
            </a:br>
            <a:r>
              <a:rPr lang="en-US" sz="2800" dirty="0" smtClean="0">
                <a:latin typeface="+mj-lt"/>
                <a:cs typeface="Helvetica" pitchFamily="34" charset="0"/>
              </a:rPr>
              <a:t>What is the highest level of PPE?</a:t>
            </a:r>
            <a:r>
              <a:rPr lang="en-US" sz="2800" dirty="0" smtClean="0">
                <a:solidFill>
                  <a:schemeClr val="accent6">
                    <a:lumMod val="50000"/>
                  </a:schemeClr>
                </a:solidFill>
                <a:latin typeface="Helvetica" pitchFamily="34" charset="0"/>
                <a:cs typeface="Helvetica" pitchFamily="34" charset="0"/>
              </a:rPr>
              <a:t/>
            </a:r>
            <a:br>
              <a:rPr lang="en-US" sz="2800" dirty="0" smtClean="0">
                <a:solidFill>
                  <a:schemeClr val="accent6">
                    <a:lumMod val="50000"/>
                  </a:schemeClr>
                </a:solidFill>
                <a:latin typeface="Helvetica" pitchFamily="34" charset="0"/>
                <a:cs typeface="Helvetica" pitchFamily="34" charset="0"/>
              </a:rPr>
            </a:br>
            <a:endParaRPr lang="en-US" sz="2800" dirty="0" smtClean="0">
              <a:solidFill>
                <a:schemeClr val="accent6">
                  <a:lumMod val="50000"/>
                </a:schemeClr>
              </a:solidFill>
              <a:latin typeface="Helvetica" pitchFamily="34" charset="0"/>
              <a:cs typeface="Helvetica" pitchFamily="34" charset="0"/>
            </a:endParaRPr>
          </a:p>
        </p:txBody>
      </p:sp>
      <p:sp>
        <p:nvSpPr>
          <p:cNvPr id="55298" name="Content Placeholder 2"/>
          <p:cNvSpPr>
            <a:spLocks noGrp="1"/>
          </p:cNvSpPr>
          <p:nvPr>
            <p:ph idx="1"/>
          </p:nvPr>
        </p:nvSpPr>
        <p:spPr>
          <a:xfrm>
            <a:off x="457200" y="2209800"/>
            <a:ext cx="8229600" cy="3641725"/>
          </a:xfrm>
        </p:spPr>
        <p:txBody>
          <a:bodyPr>
            <a:normAutofit/>
          </a:bodyPr>
          <a:lstStyle/>
          <a:p>
            <a:pPr marL="514350" indent="-514350">
              <a:spcBef>
                <a:spcPts val="1600"/>
              </a:spcBef>
              <a:buFont typeface="Wingdings" pitchFamily="2" charset="2"/>
              <a:buAutoNum type="alphaLcPeriod"/>
            </a:pPr>
            <a:r>
              <a:rPr lang="en-US" sz="2600" b="1" dirty="0" smtClean="0">
                <a:latin typeface="+mn-lt"/>
                <a:cs typeface="Helvetica" pitchFamily="34" charset="0"/>
              </a:rPr>
              <a:t>Level A</a:t>
            </a:r>
          </a:p>
          <a:p>
            <a:pPr marL="514350" indent="-514350">
              <a:spcBef>
                <a:spcPts val="1600"/>
              </a:spcBef>
              <a:buFont typeface="Wingdings" pitchFamily="2" charset="2"/>
              <a:buAutoNum type="alphaLcPeriod"/>
            </a:pPr>
            <a:r>
              <a:rPr lang="en-US" sz="2600" dirty="0" smtClean="0">
                <a:latin typeface="+mn-lt"/>
                <a:cs typeface="Helvetica" pitchFamily="34" charset="0"/>
              </a:rPr>
              <a:t>Level B</a:t>
            </a:r>
          </a:p>
          <a:p>
            <a:pPr marL="514350" indent="-514350">
              <a:spcBef>
                <a:spcPts val="1600"/>
              </a:spcBef>
              <a:buFont typeface="Wingdings" pitchFamily="2" charset="2"/>
              <a:buAutoNum type="alphaLcPeriod"/>
            </a:pPr>
            <a:r>
              <a:rPr lang="en-US" sz="2600" dirty="0" smtClean="0">
                <a:latin typeface="+mn-lt"/>
                <a:cs typeface="Helvetica" pitchFamily="34" charset="0"/>
              </a:rPr>
              <a:t>Level C</a:t>
            </a:r>
          </a:p>
          <a:p>
            <a:pPr marL="514350" indent="-514350">
              <a:spcBef>
                <a:spcPts val="1600"/>
              </a:spcBef>
              <a:buFont typeface="Wingdings" pitchFamily="2" charset="2"/>
              <a:buAutoNum type="alphaLcPeriod"/>
            </a:pPr>
            <a:r>
              <a:rPr lang="en-US" sz="2600" dirty="0" smtClean="0">
                <a:latin typeface="+mn-lt"/>
                <a:cs typeface="Helvetica" pitchFamily="34" charset="0"/>
              </a:rPr>
              <a:t>Level D</a:t>
            </a:r>
          </a:p>
        </p:txBody>
      </p:sp>
    </p:spTree>
    <p:extLst>
      <p:ext uri="{BB962C8B-B14F-4D97-AF65-F5344CB8AC3E}">
        <p14:creationId xmlns:p14="http://schemas.microsoft.com/office/powerpoint/2010/main" val="227163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55298">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normAutofit/>
          </a:bodyPr>
          <a:lstStyle/>
          <a:p>
            <a:pPr algn="ctr"/>
            <a:r>
              <a:rPr lang="en-US" sz="3600" dirty="0" smtClean="0">
                <a:solidFill>
                  <a:schemeClr val="accent6">
                    <a:lumMod val="50000"/>
                  </a:schemeClr>
                </a:solidFill>
                <a:latin typeface="+mn-lt"/>
                <a:cs typeface="Helvetica" pitchFamily="34" charset="0"/>
              </a:rPr>
              <a:t>Learning Objectives</a:t>
            </a:r>
          </a:p>
        </p:txBody>
      </p:sp>
      <p:sp>
        <p:nvSpPr>
          <p:cNvPr id="9218" name="Content Placeholder 2"/>
          <p:cNvSpPr>
            <a:spLocks noGrp="1"/>
          </p:cNvSpPr>
          <p:nvPr>
            <p:ph idx="1"/>
          </p:nvPr>
        </p:nvSpPr>
        <p:spPr>
          <a:xfrm>
            <a:off x="457200" y="1533525"/>
            <a:ext cx="8229600" cy="4525963"/>
          </a:xfrm>
        </p:spPr>
        <p:txBody>
          <a:bodyPr/>
          <a:lstStyle/>
          <a:p>
            <a:pPr marL="457200" indent="-457200">
              <a:lnSpc>
                <a:spcPct val="114000"/>
              </a:lnSpc>
              <a:spcBef>
                <a:spcPts val="1400"/>
              </a:spcBef>
              <a:buSzPct val="85000"/>
              <a:buFont typeface="Wingdings" pitchFamily="2" charset="2"/>
              <a:buChar char="§"/>
            </a:pPr>
            <a:r>
              <a:rPr lang="en-US" sz="2400" dirty="0" smtClean="0">
                <a:latin typeface="+mn-lt"/>
                <a:cs typeface="Helvetica" pitchFamily="34" charset="0"/>
              </a:rPr>
              <a:t>Discuss pre-deployment considerations for participation in disaster response, including team activation and motivation, risk awareness and mitigation, education, training, and personal fitness for duty</a:t>
            </a:r>
          </a:p>
          <a:p>
            <a:pPr marL="457200" indent="-457200">
              <a:lnSpc>
                <a:spcPct val="114000"/>
              </a:lnSpc>
              <a:spcBef>
                <a:spcPts val="1400"/>
              </a:spcBef>
              <a:buSzPct val="85000"/>
              <a:buFont typeface="Wingdings" pitchFamily="2" charset="2"/>
              <a:buChar char="§"/>
            </a:pPr>
            <a:r>
              <a:rPr lang="en-US" sz="2400" dirty="0" smtClean="0">
                <a:latin typeface="+mn-lt"/>
                <a:cs typeface="Helvetica" pitchFamily="34" charset="0"/>
              </a:rPr>
              <a:t>Describe workforce protection measures in disaster, including purpose and types of personal protective equipment and decontamination</a:t>
            </a:r>
          </a:p>
          <a:p>
            <a:endParaRPr lang="en-US" dirty="0" smtClean="0">
              <a:cs typeface="Helvetic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2209800"/>
            <a:ext cx="8229600" cy="3641725"/>
          </a:xfrm>
        </p:spPr>
        <p:txBody>
          <a:bodyPr>
            <a:normAutofit/>
          </a:bodyPr>
          <a:lstStyle/>
          <a:p>
            <a:pPr marL="514350" indent="-514350">
              <a:spcBef>
                <a:spcPts val="1600"/>
              </a:spcBef>
              <a:buFont typeface="Wingdings" pitchFamily="2" charset="2"/>
              <a:buAutoNum type="alphaLcPeriod"/>
            </a:pPr>
            <a:r>
              <a:rPr lang="en-US" sz="2600" dirty="0" smtClean="0">
                <a:latin typeface="+mn-lt"/>
                <a:cs typeface="Helvetica" pitchFamily="34" charset="0"/>
              </a:rPr>
              <a:t>Routine medical treatments </a:t>
            </a:r>
          </a:p>
          <a:p>
            <a:pPr marL="514350" indent="-514350">
              <a:spcBef>
                <a:spcPts val="1600"/>
              </a:spcBef>
              <a:buFont typeface="Wingdings" pitchFamily="2" charset="2"/>
              <a:buAutoNum type="alphaLcPeriod"/>
            </a:pPr>
            <a:r>
              <a:rPr lang="en-US" sz="2600" dirty="0" smtClean="0">
                <a:latin typeface="+mn-lt"/>
                <a:cs typeface="Helvetica" pitchFamily="34" charset="0"/>
              </a:rPr>
              <a:t>Lifesaving interventions</a:t>
            </a:r>
          </a:p>
          <a:p>
            <a:pPr marL="514350" indent="-514350">
              <a:spcBef>
                <a:spcPts val="1600"/>
              </a:spcBef>
              <a:buFont typeface="Wingdings" pitchFamily="2" charset="2"/>
              <a:buAutoNum type="alphaLcPeriod"/>
            </a:pPr>
            <a:r>
              <a:rPr lang="en-US" sz="2600" dirty="0" smtClean="0">
                <a:latin typeface="+mn-lt"/>
                <a:cs typeface="Helvetica" pitchFamily="34" charset="0"/>
              </a:rPr>
              <a:t>Triage category assignment</a:t>
            </a:r>
          </a:p>
          <a:p>
            <a:pPr marL="514350" indent="-514350">
              <a:spcBef>
                <a:spcPts val="1600"/>
              </a:spcBef>
              <a:buFont typeface="Wingdings" pitchFamily="2" charset="2"/>
              <a:buAutoNum type="alphaLcPeriod"/>
            </a:pPr>
            <a:r>
              <a:rPr lang="en-US" sz="2600" dirty="0" smtClean="0">
                <a:latin typeface="+mn-lt"/>
                <a:cs typeface="Helvetica" pitchFamily="34" charset="0"/>
              </a:rPr>
              <a:t>All of the above</a:t>
            </a:r>
          </a:p>
        </p:txBody>
      </p:sp>
      <p:sp>
        <p:nvSpPr>
          <p:cNvPr id="5" name="Title 1"/>
          <p:cNvSpPr>
            <a:spLocks noGrp="1"/>
          </p:cNvSpPr>
          <p:nvPr>
            <p:ph type="title"/>
          </p:nvPr>
        </p:nvSpPr>
        <p:spPr>
          <a:xfrm>
            <a:off x="457200" y="274638"/>
            <a:ext cx="8229600" cy="1949450"/>
          </a:xfrm>
        </p:spPr>
        <p:txBody>
          <a:bodyPr/>
          <a:lstStyle/>
          <a:p>
            <a:pPr algn="ctr"/>
            <a:r>
              <a:rPr lang="en-US" sz="2800" dirty="0" smtClean="0">
                <a:solidFill>
                  <a:schemeClr val="accent6">
                    <a:lumMod val="50000"/>
                  </a:schemeClr>
                </a:solidFill>
                <a:latin typeface="+mj-lt"/>
                <a:cs typeface="Helvetica" pitchFamily="34" charset="0"/>
              </a:rPr>
              <a:t>Question 2</a:t>
            </a:r>
            <a:br>
              <a:rPr lang="en-US" sz="2800" dirty="0" smtClean="0">
                <a:solidFill>
                  <a:schemeClr val="accent6">
                    <a:lumMod val="50000"/>
                  </a:schemeClr>
                </a:solidFill>
                <a:latin typeface="+mj-lt"/>
                <a:cs typeface="Helvetica" pitchFamily="34" charset="0"/>
              </a:rPr>
            </a:br>
            <a:r>
              <a:rPr lang="en-US" sz="2800" dirty="0" smtClean="0">
                <a:latin typeface="+mj-lt"/>
                <a:cs typeface="Helvetica" pitchFamily="34" charset="0"/>
              </a:rPr>
              <a:t>What should be performed prior</a:t>
            </a:r>
            <a:br>
              <a:rPr lang="en-US" sz="2800" dirty="0" smtClean="0">
                <a:latin typeface="+mj-lt"/>
                <a:cs typeface="Helvetica" pitchFamily="34" charset="0"/>
              </a:rPr>
            </a:br>
            <a:r>
              <a:rPr lang="en-US" sz="2800" dirty="0" smtClean="0">
                <a:latin typeface="+mj-lt"/>
                <a:cs typeface="Helvetica" pitchFamily="34" charset="0"/>
              </a:rPr>
              <a:t>to decontamination?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56322">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2209800"/>
            <a:ext cx="8229600" cy="3641725"/>
          </a:xfrm>
        </p:spPr>
        <p:txBody>
          <a:bodyPr>
            <a:normAutofit/>
          </a:bodyPr>
          <a:lstStyle/>
          <a:p>
            <a:pPr marL="514350" indent="-514350">
              <a:spcBef>
                <a:spcPts val="1600"/>
              </a:spcBef>
              <a:buFont typeface="Wingdings" pitchFamily="2" charset="2"/>
              <a:buAutoNum type="alphaLcPeriod"/>
            </a:pPr>
            <a:r>
              <a:rPr lang="en-US" sz="2600" dirty="0" smtClean="0">
                <a:latin typeface="+mn-lt"/>
                <a:cs typeface="Helvetica" pitchFamily="34" charset="0"/>
              </a:rPr>
              <a:t>Routine medical treatments </a:t>
            </a:r>
          </a:p>
          <a:p>
            <a:pPr marL="514350" indent="-514350">
              <a:spcBef>
                <a:spcPts val="1600"/>
              </a:spcBef>
              <a:buFont typeface="Wingdings" pitchFamily="2" charset="2"/>
              <a:buAutoNum type="alphaLcPeriod"/>
            </a:pPr>
            <a:r>
              <a:rPr lang="en-US" sz="2600" b="1" dirty="0" smtClean="0">
                <a:latin typeface="+mn-lt"/>
                <a:cs typeface="Helvetica" pitchFamily="34" charset="0"/>
              </a:rPr>
              <a:t>Lifesaving interventions</a:t>
            </a:r>
          </a:p>
          <a:p>
            <a:pPr marL="514350" indent="-514350">
              <a:spcBef>
                <a:spcPts val="1600"/>
              </a:spcBef>
              <a:buFont typeface="Wingdings" pitchFamily="2" charset="2"/>
              <a:buAutoNum type="alphaLcPeriod"/>
            </a:pPr>
            <a:r>
              <a:rPr lang="en-US" sz="2600" dirty="0" smtClean="0">
                <a:latin typeface="+mn-lt"/>
                <a:cs typeface="Helvetica" pitchFamily="34" charset="0"/>
              </a:rPr>
              <a:t>Triage category assignment</a:t>
            </a:r>
          </a:p>
          <a:p>
            <a:pPr marL="514350" indent="-514350">
              <a:spcBef>
                <a:spcPts val="1600"/>
              </a:spcBef>
              <a:buFont typeface="Wingdings" pitchFamily="2" charset="2"/>
              <a:buAutoNum type="alphaLcPeriod"/>
            </a:pPr>
            <a:r>
              <a:rPr lang="en-US" sz="2600" dirty="0" smtClean="0">
                <a:latin typeface="+mn-lt"/>
                <a:cs typeface="Helvetica" pitchFamily="34" charset="0"/>
              </a:rPr>
              <a:t>All of the above</a:t>
            </a:r>
          </a:p>
        </p:txBody>
      </p:sp>
      <p:sp>
        <p:nvSpPr>
          <p:cNvPr id="5" name="Title 1"/>
          <p:cNvSpPr>
            <a:spLocks noGrp="1"/>
          </p:cNvSpPr>
          <p:nvPr>
            <p:ph type="title"/>
          </p:nvPr>
        </p:nvSpPr>
        <p:spPr>
          <a:xfrm>
            <a:off x="457200" y="274638"/>
            <a:ext cx="8229600" cy="1949450"/>
          </a:xfrm>
        </p:spPr>
        <p:txBody>
          <a:bodyPr/>
          <a:lstStyle/>
          <a:p>
            <a:pPr algn="ctr"/>
            <a:r>
              <a:rPr lang="en-US" sz="2800" dirty="0" smtClean="0">
                <a:solidFill>
                  <a:schemeClr val="accent6">
                    <a:lumMod val="50000"/>
                  </a:schemeClr>
                </a:solidFill>
                <a:latin typeface="+mj-lt"/>
                <a:cs typeface="Helvetica" pitchFamily="34" charset="0"/>
              </a:rPr>
              <a:t>Question 2</a:t>
            </a:r>
            <a:br>
              <a:rPr lang="en-US" sz="2800" dirty="0" smtClean="0">
                <a:solidFill>
                  <a:schemeClr val="accent6">
                    <a:lumMod val="50000"/>
                  </a:schemeClr>
                </a:solidFill>
                <a:latin typeface="+mj-lt"/>
                <a:cs typeface="Helvetica" pitchFamily="34" charset="0"/>
              </a:rPr>
            </a:br>
            <a:r>
              <a:rPr lang="en-US" sz="2800" dirty="0" smtClean="0">
                <a:latin typeface="+mj-lt"/>
                <a:cs typeface="Helvetica" pitchFamily="34" charset="0"/>
              </a:rPr>
              <a:t>What should be performed prior</a:t>
            </a:r>
            <a:br>
              <a:rPr lang="en-US" sz="2800" dirty="0" smtClean="0">
                <a:latin typeface="+mj-lt"/>
                <a:cs typeface="Helvetica" pitchFamily="34" charset="0"/>
              </a:rPr>
            </a:br>
            <a:r>
              <a:rPr lang="en-US" sz="2800" dirty="0" smtClean="0">
                <a:latin typeface="+mj-lt"/>
                <a:cs typeface="Helvetica" pitchFamily="34" charset="0"/>
              </a:rPr>
              <a:t>to decontamination?</a:t>
            </a:r>
          </a:p>
        </p:txBody>
      </p:sp>
    </p:spTree>
    <p:extLst>
      <p:ext uri="{BB962C8B-B14F-4D97-AF65-F5344CB8AC3E}">
        <p14:creationId xmlns:p14="http://schemas.microsoft.com/office/powerpoint/2010/main" val="154065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56322">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274638"/>
            <a:ext cx="8229600" cy="1949450"/>
          </a:xfrm>
        </p:spPr>
        <p:txBody>
          <a:bodyPr/>
          <a:lstStyle/>
          <a:p>
            <a:pPr algn="ctr"/>
            <a:r>
              <a:rPr lang="en-US" sz="2800" dirty="0" smtClean="0">
                <a:solidFill>
                  <a:schemeClr val="accent6">
                    <a:lumMod val="50000"/>
                  </a:schemeClr>
                </a:solidFill>
                <a:latin typeface="+mj-lt"/>
                <a:cs typeface="Helvetica" pitchFamily="34" charset="0"/>
              </a:rPr>
              <a:t>Question 3</a:t>
            </a:r>
            <a:br>
              <a:rPr lang="en-US" sz="2800" dirty="0" smtClean="0">
                <a:solidFill>
                  <a:schemeClr val="accent6">
                    <a:lumMod val="50000"/>
                  </a:schemeClr>
                </a:solidFill>
                <a:latin typeface="+mj-lt"/>
                <a:cs typeface="Helvetica" pitchFamily="34" charset="0"/>
              </a:rPr>
            </a:br>
            <a:r>
              <a:rPr lang="en-US" sz="2800" dirty="0" smtClean="0">
                <a:latin typeface="+mj-lt"/>
                <a:cs typeface="Helvetica" pitchFamily="34" charset="0"/>
              </a:rPr>
              <a:t>Which of the following statements </a:t>
            </a:r>
            <a:br>
              <a:rPr lang="en-US" sz="2800" dirty="0" smtClean="0">
                <a:latin typeface="+mj-lt"/>
                <a:cs typeface="Helvetica" pitchFamily="34" charset="0"/>
              </a:rPr>
            </a:br>
            <a:r>
              <a:rPr lang="en-US" sz="2800" dirty="0" smtClean="0">
                <a:latin typeface="+mj-lt"/>
                <a:cs typeface="Helvetica" pitchFamily="34" charset="0"/>
              </a:rPr>
              <a:t>is true about demobilization stress?</a:t>
            </a:r>
          </a:p>
        </p:txBody>
      </p:sp>
      <p:sp>
        <p:nvSpPr>
          <p:cNvPr id="58370" name="Content Placeholder 2"/>
          <p:cNvSpPr>
            <a:spLocks noGrp="1"/>
          </p:cNvSpPr>
          <p:nvPr>
            <p:ph idx="1"/>
          </p:nvPr>
        </p:nvSpPr>
        <p:spPr>
          <a:xfrm>
            <a:off x="457200" y="2209800"/>
            <a:ext cx="8229600" cy="3641725"/>
          </a:xfrm>
        </p:spPr>
        <p:txBody>
          <a:bodyPr>
            <a:normAutofit/>
          </a:bodyPr>
          <a:lstStyle/>
          <a:p>
            <a:pPr marL="514350" indent="-514350">
              <a:spcBef>
                <a:spcPts val="1600"/>
              </a:spcBef>
              <a:buFont typeface="Wingdings" pitchFamily="2" charset="2"/>
              <a:buAutoNum type="alphaLcPeriod"/>
            </a:pPr>
            <a:r>
              <a:rPr lang="en-US" sz="2600" dirty="0" smtClean="0">
                <a:latin typeface="+mn-lt"/>
                <a:cs typeface="Helvetica" pitchFamily="34" charset="0"/>
              </a:rPr>
              <a:t>Responders should not experience stress</a:t>
            </a:r>
          </a:p>
          <a:p>
            <a:pPr marL="514350" indent="-514350">
              <a:spcBef>
                <a:spcPts val="1600"/>
              </a:spcBef>
              <a:buFont typeface="Wingdings" pitchFamily="2" charset="2"/>
              <a:buAutoNum type="alphaLcPeriod"/>
            </a:pPr>
            <a:r>
              <a:rPr lang="en-US" sz="2600" dirty="0" smtClean="0">
                <a:latin typeface="+mn-lt"/>
                <a:cs typeface="Helvetica" pitchFamily="34" charset="0"/>
              </a:rPr>
              <a:t>Symptoms of stress are never normal </a:t>
            </a:r>
          </a:p>
          <a:p>
            <a:pPr marL="514350" indent="-514350">
              <a:spcBef>
                <a:spcPts val="1600"/>
              </a:spcBef>
              <a:buFont typeface="Wingdings" pitchFamily="2" charset="2"/>
              <a:buAutoNum type="alphaLcPeriod"/>
            </a:pPr>
            <a:r>
              <a:rPr lang="en-US" sz="2600" dirty="0" smtClean="0">
                <a:latin typeface="+mn-lt"/>
                <a:cs typeface="Helvetica" pitchFamily="34" charset="0"/>
              </a:rPr>
              <a:t>All responders should seek mental health treatment</a:t>
            </a:r>
            <a:endParaRPr lang="en-US" sz="2600" b="1" u="sng" dirty="0" smtClean="0">
              <a:latin typeface="+mn-lt"/>
              <a:cs typeface="Helvetica" pitchFamily="34" charset="0"/>
            </a:endParaRPr>
          </a:p>
          <a:p>
            <a:pPr marL="514350" indent="-514350">
              <a:spcBef>
                <a:spcPts val="1600"/>
              </a:spcBef>
              <a:buFont typeface="Wingdings" pitchFamily="2" charset="2"/>
              <a:buAutoNum type="alphaLcPeriod"/>
            </a:pPr>
            <a:r>
              <a:rPr lang="en-US" sz="2600" dirty="0" smtClean="0">
                <a:latin typeface="+mn-lt"/>
                <a:cs typeface="Helvetica" pitchFamily="34" charset="0"/>
              </a:rPr>
              <a:t>Everyone copes with stress differently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58370">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274638"/>
            <a:ext cx="8229600" cy="1949450"/>
          </a:xfrm>
        </p:spPr>
        <p:txBody>
          <a:bodyPr/>
          <a:lstStyle/>
          <a:p>
            <a:pPr algn="ctr"/>
            <a:r>
              <a:rPr lang="en-US" sz="2800" dirty="0" smtClean="0">
                <a:solidFill>
                  <a:schemeClr val="accent6">
                    <a:lumMod val="50000"/>
                  </a:schemeClr>
                </a:solidFill>
                <a:latin typeface="+mj-lt"/>
                <a:cs typeface="Helvetica" pitchFamily="34" charset="0"/>
              </a:rPr>
              <a:t>Question 3</a:t>
            </a:r>
            <a:br>
              <a:rPr lang="en-US" sz="2800" dirty="0" smtClean="0">
                <a:solidFill>
                  <a:schemeClr val="accent6">
                    <a:lumMod val="50000"/>
                  </a:schemeClr>
                </a:solidFill>
                <a:latin typeface="+mj-lt"/>
                <a:cs typeface="Helvetica" pitchFamily="34" charset="0"/>
              </a:rPr>
            </a:br>
            <a:r>
              <a:rPr lang="en-US" sz="2800" dirty="0" smtClean="0">
                <a:latin typeface="+mj-lt"/>
                <a:cs typeface="Helvetica" pitchFamily="34" charset="0"/>
              </a:rPr>
              <a:t>Which of the following statements </a:t>
            </a:r>
            <a:br>
              <a:rPr lang="en-US" sz="2800" dirty="0" smtClean="0">
                <a:latin typeface="+mj-lt"/>
                <a:cs typeface="Helvetica" pitchFamily="34" charset="0"/>
              </a:rPr>
            </a:br>
            <a:r>
              <a:rPr lang="en-US" sz="2800" dirty="0" smtClean="0">
                <a:latin typeface="+mj-lt"/>
                <a:cs typeface="Helvetica" pitchFamily="34" charset="0"/>
              </a:rPr>
              <a:t>is true about demobilization stress?</a:t>
            </a:r>
          </a:p>
        </p:txBody>
      </p:sp>
      <p:sp>
        <p:nvSpPr>
          <p:cNvPr id="58370" name="Content Placeholder 2"/>
          <p:cNvSpPr>
            <a:spLocks noGrp="1"/>
          </p:cNvSpPr>
          <p:nvPr>
            <p:ph idx="1"/>
          </p:nvPr>
        </p:nvSpPr>
        <p:spPr>
          <a:xfrm>
            <a:off x="457200" y="2209800"/>
            <a:ext cx="8229600" cy="3641725"/>
          </a:xfrm>
        </p:spPr>
        <p:txBody>
          <a:bodyPr>
            <a:normAutofit/>
          </a:bodyPr>
          <a:lstStyle/>
          <a:p>
            <a:pPr marL="514350" indent="-514350">
              <a:spcBef>
                <a:spcPts val="1600"/>
              </a:spcBef>
              <a:buFont typeface="Wingdings" pitchFamily="2" charset="2"/>
              <a:buAutoNum type="alphaLcPeriod"/>
            </a:pPr>
            <a:r>
              <a:rPr lang="en-US" sz="2600" dirty="0" smtClean="0">
                <a:latin typeface="+mn-lt"/>
                <a:cs typeface="Helvetica" pitchFamily="34" charset="0"/>
              </a:rPr>
              <a:t>Responders should not experience stress</a:t>
            </a:r>
          </a:p>
          <a:p>
            <a:pPr marL="514350" indent="-514350">
              <a:spcBef>
                <a:spcPts val="1600"/>
              </a:spcBef>
              <a:buFont typeface="Wingdings" pitchFamily="2" charset="2"/>
              <a:buAutoNum type="alphaLcPeriod"/>
            </a:pPr>
            <a:r>
              <a:rPr lang="en-US" sz="2600" dirty="0" smtClean="0">
                <a:latin typeface="+mn-lt"/>
                <a:cs typeface="Helvetica" pitchFamily="34" charset="0"/>
              </a:rPr>
              <a:t>Symptoms of stress are never normal </a:t>
            </a:r>
          </a:p>
          <a:p>
            <a:pPr marL="514350" indent="-514350">
              <a:spcBef>
                <a:spcPts val="1600"/>
              </a:spcBef>
              <a:buFont typeface="Wingdings" pitchFamily="2" charset="2"/>
              <a:buAutoNum type="alphaLcPeriod"/>
            </a:pPr>
            <a:r>
              <a:rPr lang="en-US" sz="2600" dirty="0" smtClean="0">
                <a:latin typeface="+mn-lt"/>
                <a:cs typeface="Helvetica" pitchFamily="34" charset="0"/>
              </a:rPr>
              <a:t>All responders should seek mental health treatment</a:t>
            </a:r>
            <a:endParaRPr lang="en-US" sz="2600" b="1" u="sng" dirty="0" smtClean="0">
              <a:latin typeface="+mn-lt"/>
              <a:cs typeface="Helvetica" pitchFamily="34" charset="0"/>
            </a:endParaRPr>
          </a:p>
          <a:p>
            <a:pPr marL="514350" indent="-514350">
              <a:spcBef>
                <a:spcPts val="1600"/>
              </a:spcBef>
              <a:buFont typeface="Wingdings" pitchFamily="2" charset="2"/>
              <a:buAutoNum type="alphaLcPeriod"/>
            </a:pPr>
            <a:r>
              <a:rPr lang="en-US" sz="2600" b="1" dirty="0" smtClean="0">
                <a:latin typeface="+mn-lt"/>
                <a:cs typeface="Helvetica" pitchFamily="34" charset="0"/>
              </a:rPr>
              <a:t>Everyone copes with stress differently </a:t>
            </a:r>
          </a:p>
        </p:txBody>
      </p:sp>
    </p:spTree>
    <p:extLst>
      <p:ext uri="{BB962C8B-B14F-4D97-AF65-F5344CB8AC3E}">
        <p14:creationId xmlns:p14="http://schemas.microsoft.com/office/powerpoint/2010/main" val="91933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58370">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304800"/>
            <a:ext cx="8229600" cy="1143000"/>
          </a:xfrm>
        </p:spPr>
        <p:txBody>
          <a:bodyPr>
            <a:normAutofit/>
          </a:bodyPr>
          <a:lstStyle/>
          <a:p>
            <a:pPr algn="ctr"/>
            <a:r>
              <a:rPr lang="en-US" sz="3600" dirty="0" smtClean="0">
                <a:solidFill>
                  <a:schemeClr val="accent6">
                    <a:lumMod val="50000"/>
                  </a:schemeClr>
                </a:solidFill>
                <a:latin typeface="+mj-lt"/>
                <a:cs typeface="Helvetica" pitchFamily="34" charset="0"/>
              </a:rPr>
              <a:t>Lesson Summary</a:t>
            </a:r>
          </a:p>
        </p:txBody>
      </p:sp>
      <p:sp>
        <p:nvSpPr>
          <p:cNvPr id="62466" name="Content Placeholder 2"/>
          <p:cNvSpPr>
            <a:spLocks noGrp="1"/>
          </p:cNvSpPr>
          <p:nvPr>
            <p:ph idx="1"/>
          </p:nvPr>
        </p:nvSpPr>
        <p:spPr>
          <a:xfrm>
            <a:off x="457200" y="1533525"/>
            <a:ext cx="8229600" cy="4525963"/>
          </a:xfrm>
        </p:spPr>
        <p:txBody>
          <a:bodyPr/>
          <a:lstStyle/>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Responders must possess knowledge, demonstrate skills, maintain fitness, and be able and prepared to perform duties</a:t>
            </a:r>
          </a:p>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Risks, disruptions, and hazards part of every disaster response operation</a:t>
            </a:r>
          </a:p>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Responder must be aware of and use personal protective equipment to protect self</a:t>
            </a:r>
          </a:p>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Perform lifesaving interventions when necessary prior to decontamination</a:t>
            </a:r>
          </a:p>
          <a:p>
            <a:endParaRPr lang="en-US" sz="2400" dirty="0" smtClean="0">
              <a:cs typeface="Helvetica" pitchFamily="34" charset="0"/>
            </a:endParaRPr>
          </a:p>
          <a:p>
            <a:endParaRPr lang="en-US" dirty="0" smtClean="0">
              <a:cs typeface="Helvetic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r:link="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NDLSF_logo_rgb.png" descr="/Users/dfox/Documents/Dan's WIP/2012/12-0278 DLS_ppt/NDLSF_logo_rgb.png"/>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a:xfrm>
            <a:off x="3694430" y="794832"/>
            <a:ext cx="1714500" cy="795429"/>
          </a:xfrm>
          <a:prstGeom prst="rect">
            <a:avLst/>
          </a:prstGeom>
        </p:spPr>
      </p:pic>
      <p:sp>
        <p:nvSpPr>
          <p:cNvPr id="8" name="Rectangle 7"/>
          <p:cNvSpPr/>
          <p:nvPr/>
        </p:nvSpPr>
        <p:spPr>
          <a:xfrm>
            <a:off x="2545000" y="2844800"/>
            <a:ext cx="4054573" cy="1092607"/>
          </a:xfrm>
          <a:prstGeom prst="rect">
            <a:avLst/>
          </a:prstGeom>
        </p:spPr>
        <p:txBody>
          <a:bodyPr wrap="none">
            <a:spAutoFit/>
          </a:bodyPr>
          <a:lstStyle/>
          <a:p>
            <a:pPr algn="ctr"/>
            <a:r>
              <a:rPr lang="en-US" sz="6500" b="1" dirty="0" smtClean="0"/>
              <a:t>Questions?</a:t>
            </a:r>
            <a:endParaRPr lang="en-US" sz="65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normAutofit/>
          </a:bodyPr>
          <a:lstStyle/>
          <a:p>
            <a:r>
              <a:rPr lang="en-US" sz="3600" dirty="0" smtClean="0">
                <a:solidFill>
                  <a:schemeClr val="accent6">
                    <a:lumMod val="50000"/>
                  </a:schemeClr>
                </a:solidFill>
                <a:latin typeface="+mj-lt"/>
                <a:cs typeface="Helvetica" pitchFamily="34" charset="0"/>
              </a:rPr>
              <a:t>Background</a:t>
            </a:r>
          </a:p>
        </p:txBody>
      </p:sp>
      <p:sp>
        <p:nvSpPr>
          <p:cNvPr id="10242" name="Content Placeholder 2"/>
          <p:cNvSpPr>
            <a:spLocks noGrp="1"/>
          </p:cNvSpPr>
          <p:nvPr>
            <p:ph idx="1"/>
          </p:nvPr>
        </p:nvSpPr>
        <p:spPr>
          <a:xfrm>
            <a:off x="457200" y="1600200"/>
            <a:ext cx="5105400" cy="4525963"/>
          </a:xfrm>
        </p:spPr>
        <p:txBody>
          <a:bodyPr/>
          <a:lstStyle/>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Potential risks and disruptions must be recognized</a:t>
            </a:r>
          </a:p>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Disaster operations physically and emotionally difficult</a:t>
            </a:r>
          </a:p>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Coping strategies needed </a:t>
            </a:r>
          </a:p>
        </p:txBody>
      </p:sp>
      <p:pic>
        <p:nvPicPr>
          <p:cNvPr id="4" name="Picture 3" descr="2250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600" y="1676400"/>
            <a:ext cx="2352675" cy="3505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781800" y="5181600"/>
            <a:ext cx="2362200" cy="254000"/>
          </a:xfrm>
          <a:prstGeom prst="rect">
            <a:avLst/>
          </a:prstGeom>
          <a:noFill/>
        </p:spPr>
        <p:txBody>
          <a:bodyPr>
            <a:spAutoFit/>
          </a:bodyPr>
          <a:lstStyle/>
          <a:p>
            <a:pPr fontAlgn="auto">
              <a:spcBef>
                <a:spcPts val="0"/>
              </a:spcBef>
              <a:spcAft>
                <a:spcPts val="0"/>
              </a:spcAft>
              <a:defRPr/>
            </a:pPr>
            <a:r>
              <a:rPr lang="en-US" sz="1050" b="1" dirty="0">
                <a:latin typeface="+mn-lt"/>
                <a:cs typeface="+mn-cs"/>
              </a:rPr>
              <a:t>Marvin Nauman/FEMA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solidFill>
                  <a:schemeClr val="accent6">
                    <a:lumMod val="50000"/>
                  </a:schemeClr>
                </a:solidFill>
                <a:latin typeface="+mj-lt"/>
                <a:cs typeface="Helvetica" pitchFamily="34" charset="0"/>
              </a:rPr>
              <a:t>Pre-deployment</a:t>
            </a:r>
            <a:br>
              <a:rPr lang="en-US" sz="2800" dirty="0" smtClean="0">
                <a:solidFill>
                  <a:schemeClr val="accent6">
                    <a:lumMod val="50000"/>
                  </a:schemeClr>
                </a:solidFill>
                <a:latin typeface="+mj-lt"/>
                <a:cs typeface="Helvetica" pitchFamily="34" charset="0"/>
              </a:rPr>
            </a:br>
            <a:r>
              <a:rPr lang="en-US" sz="2800" dirty="0" smtClean="0">
                <a:solidFill>
                  <a:schemeClr val="accent6">
                    <a:lumMod val="50000"/>
                  </a:schemeClr>
                </a:solidFill>
                <a:latin typeface="+mj-lt"/>
                <a:cs typeface="Helvetica" pitchFamily="34" charset="0"/>
              </a:rPr>
              <a:t>Preparation and Planning</a:t>
            </a:r>
          </a:p>
        </p:txBody>
      </p:sp>
      <p:sp>
        <p:nvSpPr>
          <p:cNvPr id="12290" name="Content Placeholder 2"/>
          <p:cNvSpPr>
            <a:spLocks noGrp="1"/>
          </p:cNvSpPr>
          <p:nvPr>
            <p:ph idx="1"/>
          </p:nvPr>
        </p:nvSpPr>
        <p:spPr>
          <a:xfrm>
            <a:off x="3352800" y="1905000"/>
            <a:ext cx="5334000" cy="4221163"/>
          </a:xfrm>
        </p:spPr>
        <p:txBody>
          <a:bodyPr/>
          <a:lstStyle/>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Responders must be healthy enough to perform duties and be self sufficient</a:t>
            </a:r>
          </a:p>
          <a:p>
            <a:pPr marL="857250" lvl="1" indent="-457200">
              <a:lnSpc>
                <a:spcPct val="114000"/>
              </a:lnSpc>
              <a:spcBef>
                <a:spcPts val="1200"/>
              </a:spcBef>
              <a:buSzPct val="85000"/>
              <a:buFont typeface="Wingdings" pitchFamily="2" charset="2"/>
              <a:buChar char="§"/>
            </a:pPr>
            <a:r>
              <a:rPr lang="en-US" sz="2000" dirty="0" smtClean="0">
                <a:latin typeface="+mn-lt"/>
                <a:cs typeface="Helvetica" pitchFamily="34" charset="0"/>
              </a:rPr>
              <a:t>All aspects of well being not just medical</a:t>
            </a:r>
          </a:p>
          <a:p>
            <a:pPr marL="0" indent="0">
              <a:buNone/>
            </a:pPr>
            <a:endParaRPr lang="en-US" dirty="0" smtClean="0">
              <a:cs typeface="Helvetica" pitchFamily="34" charset="0"/>
            </a:endParaRPr>
          </a:p>
        </p:txBody>
      </p:sp>
      <p:pic>
        <p:nvPicPr>
          <p:cNvPr id="1026" name="Picture 2" descr="C:\Documents and Settings\jsempek\Local Settings\Temporary Internet Files\Content.IE5\2FRDH6XM\MP900422206[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1981200"/>
            <a:ext cx="2286000" cy="34274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normAutofit/>
          </a:bodyPr>
          <a:lstStyle/>
          <a:p>
            <a:pPr algn="ctr"/>
            <a:r>
              <a:rPr lang="en-US" sz="3200" dirty="0" smtClean="0">
                <a:solidFill>
                  <a:schemeClr val="accent6">
                    <a:lumMod val="50000"/>
                  </a:schemeClr>
                </a:solidFill>
                <a:latin typeface="+mj-lt"/>
                <a:cs typeface="Helvetica" pitchFamily="34" charset="0"/>
              </a:rPr>
              <a:t>Maintaining Deployment Status</a:t>
            </a:r>
          </a:p>
        </p:txBody>
      </p:sp>
      <p:sp>
        <p:nvSpPr>
          <p:cNvPr id="14338" name="Content Placeholder 2"/>
          <p:cNvSpPr>
            <a:spLocks noGrp="1"/>
          </p:cNvSpPr>
          <p:nvPr>
            <p:ph idx="1"/>
          </p:nvPr>
        </p:nvSpPr>
        <p:spPr>
          <a:xfrm>
            <a:off x="457200" y="1600200"/>
            <a:ext cx="5638800" cy="4525963"/>
          </a:xfrm>
        </p:spPr>
        <p:txBody>
          <a:bodyPr/>
          <a:lstStyle/>
          <a:p>
            <a:pPr>
              <a:lnSpc>
                <a:spcPct val="114000"/>
              </a:lnSpc>
              <a:spcBef>
                <a:spcPts val="1200"/>
              </a:spcBef>
              <a:buSzPct val="85000"/>
              <a:buFont typeface="Wingdings" pitchFamily="2" charset="2"/>
              <a:buChar char="§"/>
            </a:pPr>
            <a:r>
              <a:rPr lang="en-US" sz="2400" dirty="0" smtClean="0">
                <a:latin typeface="+mn-lt"/>
                <a:cs typeface="Helvetica" pitchFamily="34" charset="0"/>
              </a:rPr>
              <a:t>At-home personal matters need to be addressed while deployed</a:t>
            </a:r>
          </a:p>
          <a:p>
            <a:pPr>
              <a:lnSpc>
                <a:spcPct val="114000"/>
              </a:lnSpc>
              <a:spcBef>
                <a:spcPts val="1200"/>
              </a:spcBef>
              <a:buSzPct val="85000"/>
              <a:buFont typeface="Wingdings" pitchFamily="2" charset="2"/>
              <a:buChar char="§"/>
            </a:pPr>
            <a:r>
              <a:rPr lang="en-US" sz="2400" dirty="0" smtClean="0">
                <a:latin typeface="+mn-lt"/>
                <a:cs typeface="Helvetica" pitchFamily="34" charset="0"/>
              </a:rPr>
              <a:t>Financial/emotional support for responder’s family arranged</a:t>
            </a:r>
          </a:p>
          <a:p>
            <a:pPr>
              <a:lnSpc>
                <a:spcPct val="114000"/>
              </a:lnSpc>
              <a:spcBef>
                <a:spcPts val="1200"/>
              </a:spcBef>
              <a:buSzPct val="85000"/>
              <a:buFont typeface="Wingdings" pitchFamily="2" charset="2"/>
              <a:buChar char="§"/>
            </a:pPr>
            <a:r>
              <a:rPr lang="en-US" sz="2400" dirty="0" smtClean="0">
                <a:latin typeface="+mn-lt"/>
                <a:cs typeface="Helvetica" pitchFamily="34" charset="0"/>
              </a:rPr>
              <a:t>Arrangements for absence from work</a:t>
            </a:r>
          </a:p>
          <a:p>
            <a:pPr>
              <a:lnSpc>
                <a:spcPct val="114000"/>
              </a:lnSpc>
              <a:spcBef>
                <a:spcPts val="1200"/>
              </a:spcBef>
              <a:buSzPct val="85000"/>
              <a:buFont typeface="Wingdings" pitchFamily="2" charset="2"/>
              <a:buChar char="§"/>
            </a:pPr>
            <a:r>
              <a:rPr lang="en-US" sz="2400" dirty="0" smtClean="0">
                <a:latin typeface="+mn-lt"/>
                <a:cs typeface="Helvetica" pitchFamily="34" charset="0"/>
              </a:rPr>
              <a:t>Legal affairs in order</a:t>
            </a:r>
          </a:p>
          <a:p>
            <a:endParaRPr lang="en-US" dirty="0" smtClean="0">
              <a:cs typeface="Helvetica" pitchFamily="34" charset="0"/>
            </a:endParaRPr>
          </a:p>
        </p:txBody>
      </p:sp>
      <p:pic>
        <p:nvPicPr>
          <p:cNvPr id="2051" name="Picture 3" descr="C:\Documents and Settings\jsempek\Local Settings\Temporary Internet Files\Content.IE5\P9RXWJBF\MP900399495[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0" y="1752600"/>
            <a:ext cx="2495550" cy="31210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normAutofit/>
          </a:bodyPr>
          <a:lstStyle/>
          <a:p>
            <a:pPr algn="ctr"/>
            <a:r>
              <a:rPr lang="en-US" sz="3200" dirty="0" smtClean="0">
                <a:solidFill>
                  <a:schemeClr val="accent6">
                    <a:lumMod val="50000"/>
                  </a:schemeClr>
                </a:solidFill>
                <a:latin typeface="+mj-lt"/>
                <a:cs typeface="Helvetica" pitchFamily="34" charset="0"/>
              </a:rPr>
              <a:t>Personal Health and Wellness</a:t>
            </a:r>
          </a:p>
        </p:txBody>
      </p:sp>
      <p:sp>
        <p:nvSpPr>
          <p:cNvPr id="16386" name="Content Placeholder 2"/>
          <p:cNvSpPr>
            <a:spLocks noGrp="1"/>
          </p:cNvSpPr>
          <p:nvPr>
            <p:ph idx="1"/>
          </p:nvPr>
        </p:nvSpPr>
        <p:spPr>
          <a:xfrm>
            <a:off x="457199" y="1600200"/>
            <a:ext cx="8383297" cy="4525963"/>
          </a:xfrm>
        </p:spPr>
        <p:txBody>
          <a:bodyPr>
            <a:normAutofit lnSpcReduction="10000"/>
          </a:bodyPr>
          <a:lstStyle/>
          <a:p>
            <a:pPr>
              <a:lnSpc>
                <a:spcPct val="114000"/>
              </a:lnSpc>
              <a:spcBef>
                <a:spcPts val="1200"/>
              </a:spcBef>
              <a:buSzPct val="85000"/>
              <a:buFont typeface="Wingdings" pitchFamily="2" charset="2"/>
              <a:buChar char="§"/>
            </a:pPr>
            <a:r>
              <a:rPr lang="en-US" sz="2400" dirty="0" smtClean="0">
                <a:latin typeface="+mn-lt"/>
                <a:cs typeface="Helvetica" pitchFamily="34" charset="0"/>
              </a:rPr>
              <a:t>Obtain physical exam prior to                                                deployment</a:t>
            </a:r>
          </a:p>
          <a:p>
            <a:pPr lvl="1">
              <a:lnSpc>
                <a:spcPct val="114000"/>
              </a:lnSpc>
              <a:spcBef>
                <a:spcPts val="1200"/>
              </a:spcBef>
              <a:buSzPct val="85000"/>
              <a:buFont typeface="Wingdings" pitchFamily="2" charset="2"/>
              <a:buChar char="§"/>
            </a:pPr>
            <a:r>
              <a:rPr lang="en-US" sz="2000" dirty="0" smtClean="0">
                <a:cs typeface="Helvetica" pitchFamily="34" charset="0"/>
              </a:rPr>
              <a:t>Identify and address </a:t>
            </a:r>
            <a:r>
              <a:rPr lang="en-US" sz="2000" dirty="0">
                <a:cs typeface="Helvetica" pitchFamily="34" charset="0"/>
              </a:rPr>
              <a:t>acute and </a:t>
            </a:r>
            <a:r>
              <a:rPr lang="en-US" sz="2000" dirty="0" smtClean="0">
                <a:cs typeface="Helvetica" pitchFamily="34" charset="0"/>
              </a:rPr>
              <a:t/>
            </a:r>
            <a:br>
              <a:rPr lang="en-US" sz="2000" dirty="0" smtClean="0">
                <a:cs typeface="Helvetica" pitchFamily="34" charset="0"/>
              </a:rPr>
            </a:br>
            <a:r>
              <a:rPr lang="en-US" sz="2000" dirty="0" smtClean="0">
                <a:cs typeface="Helvetica" pitchFamily="34" charset="0"/>
              </a:rPr>
              <a:t>chronic </a:t>
            </a:r>
            <a:r>
              <a:rPr lang="en-US" sz="2000" dirty="0">
                <a:cs typeface="Helvetica" pitchFamily="34" charset="0"/>
              </a:rPr>
              <a:t>health problems before </a:t>
            </a:r>
            <a:r>
              <a:rPr lang="en-US" sz="2000" dirty="0" smtClean="0">
                <a:cs typeface="Helvetica" pitchFamily="34" charset="0"/>
              </a:rPr>
              <a:t/>
            </a:r>
            <a:br>
              <a:rPr lang="en-US" sz="2000" dirty="0" smtClean="0">
                <a:cs typeface="Helvetica" pitchFamily="34" charset="0"/>
              </a:rPr>
            </a:br>
            <a:r>
              <a:rPr lang="en-US" sz="2000" dirty="0" smtClean="0">
                <a:cs typeface="Helvetica" pitchFamily="34" charset="0"/>
              </a:rPr>
              <a:t>deployment </a:t>
            </a:r>
            <a:endParaRPr lang="en-US" sz="2000" dirty="0" smtClean="0">
              <a:latin typeface="+mn-lt"/>
              <a:cs typeface="Helvetica" pitchFamily="34" charset="0"/>
            </a:endParaRPr>
          </a:p>
          <a:p>
            <a:pPr>
              <a:lnSpc>
                <a:spcPct val="114000"/>
              </a:lnSpc>
              <a:spcBef>
                <a:spcPts val="1200"/>
              </a:spcBef>
              <a:buSzPct val="85000"/>
              <a:buFont typeface="Wingdings" pitchFamily="2" charset="2"/>
              <a:buChar char="§"/>
            </a:pPr>
            <a:r>
              <a:rPr lang="en-US" sz="2400" dirty="0" smtClean="0">
                <a:latin typeface="+mn-lt"/>
                <a:cs typeface="Helvetica" pitchFamily="34" charset="0"/>
              </a:rPr>
              <a:t>Ensure immunizations are </a:t>
            </a:r>
            <a:br>
              <a:rPr lang="en-US" sz="2400" dirty="0" smtClean="0">
                <a:latin typeface="+mn-lt"/>
                <a:cs typeface="Helvetica" pitchFamily="34" charset="0"/>
              </a:rPr>
            </a:br>
            <a:r>
              <a:rPr lang="en-US" sz="2400" dirty="0" smtClean="0">
                <a:latin typeface="+mn-lt"/>
                <a:cs typeface="Helvetica" pitchFamily="34" charset="0"/>
              </a:rPr>
              <a:t>current</a:t>
            </a:r>
          </a:p>
          <a:p>
            <a:pPr>
              <a:lnSpc>
                <a:spcPct val="114000"/>
              </a:lnSpc>
              <a:spcBef>
                <a:spcPts val="1200"/>
              </a:spcBef>
              <a:buSzPct val="85000"/>
              <a:buFont typeface="Wingdings" pitchFamily="2" charset="2"/>
              <a:buChar char="§"/>
            </a:pPr>
            <a:r>
              <a:rPr lang="en-US" sz="2400" dirty="0" smtClean="0">
                <a:latin typeface="+mn-lt"/>
                <a:cs typeface="Helvetica" pitchFamily="34" charset="0"/>
              </a:rPr>
              <a:t>Acquire supply of personal                                                  medications</a:t>
            </a:r>
          </a:p>
          <a:p>
            <a:pPr>
              <a:lnSpc>
                <a:spcPct val="114000"/>
              </a:lnSpc>
              <a:spcBef>
                <a:spcPts val="1200"/>
              </a:spcBef>
              <a:buSzPct val="85000"/>
              <a:buFont typeface="Wingdings" pitchFamily="2" charset="2"/>
              <a:buChar char="§"/>
            </a:pPr>
            <a:r>
              <a:rPr lang="en-US" sz="2400" dirty="0" smtClean="0">
                <a:latin typeface="+mn-lt"/>
                <a:cs typeface="Helvetica" pitchFamily="34" charset="0"/>
              </a:rPr>
              <a:t>Expect long work shifts with decreased opportunities to sleep</a:t>
            </a:r>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1600" y="1752600"/>
            <a:ext cx="3436938" cy="2286000"/>
          </a:xfrm>
          <a:prstGeom prst="rect">
            <a:avLst/>
          </a:prstGeom>
          <a:ln>
            <a:noFill/>
          </a:ln>
          <a:effectLst>
            <a:outerShdw blurRad="292100" dist="139700" dir="2700000" algn="tl" rotWithShape="0">
              <a:srgbClr val="333333">
                <a:alpha val="65000"/>
              </a:srgbClr>
            </a:outerShdw>
          </a:effectLst>
          <a:extLst/>
        </p:spPr>
      </p:pic>
      <p:sp>
        <p:nvSpPr>
          <p:cNvPr id="5" name="TextBox 4"/>
          <p:cNvSpPr txBox="1"/>
          <p:nvPr/>
        </p:nvSpPr>
        <p:spPr>
          <a:xfrm>
            <a:off x="7315200" y="4038600"/>
            <a:ext cx="2133600" cy="254000"/>
          </a:xfrm>
          <a:prstGeom prst="rect">
            <a:avLst/>
          </a:prstGeom>
          <a:noFill/>
        </p:spPr>
        <p:txBody>
          <a:bodyPr>
            <a:spAutoFit/>
          </a:bodyPr>
          <a:lstStyle/>
          <a:p>
            <a:pPr fontAlgn="auto">
              <a:spcBef>
                <a:spcPts val="0"/>
              </a:spcBef>
              <a:spcAft>
                <a:spcPts val="0"/>
              </a:spcAft>
              <a:defRPr/>
            </a:pPr>
            <a:r>
              <a:rPr lang="en-US" sz="1050" b="1" dirty="0">
                <a:latin typeface="+mn-lt"/>
                <a:cs typeface="+mn-cs"/>
              </a:rPr>
              <a:t>Leif Skoogfors/FEMA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962400"/>
            <a:ext cx="9144000" cy="152400"/>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434" name="Title 1"/>
          <p:cNvSpPr>
            <a:spLocks noGrp="1"/>
          </p:cNvSpPr>
          <p:nvPr>
            <p:ph type="title"/>
          </p:nvPr>
        </p:nvSpPr>
        <p:spPr/>
        <p:txBody>
          <a:bodyPr>
            <a:normAutofit/>
          </a:bodyPr>
          <a:lstStyle/>
          <a:p>
            <a:pPr algn="ctr"/>
            <a:r>
              <a:rPr lang="en-US" sz="3200" dirty="0" smtClean="0">
                <a:solidFill>
                  <a:schemeClr val="accent6">
                    <a:lumMod val="50000"/>
                  </a:schemeClr>
                </a:solidFill>
                <a:latin typeface="+mj-lt"/>
                <a:cs typeface="Helvetica" pitchFamily="34" charset="0"/>
              </a:rPr>
              <a:t>Personal Equipment and Packing</a:t>
            </a:r>
          </a:p>
        </p:txBody>
      </p:sp>
      <p:sp>
        <p:nvSpPr>
          <p:cNvPr id="18435" name="Content Placeholder 2"/>
          <p:cNvSpPr>
            <a:spLocks noGrp="1"/>
          </p:cNvSpPr>
          <p:nvPr>
            <p:ph idx="1"/>
          </p:nvPr>
        </p:nvSpPr>
        <p:spPr/>
        <p:txBody>
          <a:bodyPr/>
          <a:lstStyle/>
          <a:p>
            <a:pPr>
              <a:lnSpc>
                <a:spcPct val="114000"/>
              </a:lnSpc>
              <a:spcBef>
                <a:spcPts val="1200"/>
              </a:spcBef>
              <a:buSzPct val="85000"/>
              <a:buFont typeface="Wingdings" pitchFamily="2" charset="2"/>
              <a:buChar char="§"/>
            </a:pPr>
            <a:r>
              <a:rPr lang="en-US" sz="2400" dirty="0" smtClean="0">
                <a:latin typeface="+mn-lt"/>
                <a:cs typeface="Helvetica" pitchFamily="34" charset="0"/>
              </a:rPr>
              <a:t>Keep personal identification available at all times</a:t>
            </a:r>
          </a:p>
          <a:p>
            <a:pPr>
              <a:lnSpc>
                <a:spcPct val="114000"/>
              </a:lnSpc>
              <a:spcBef>
                <a:spcPts val="1200"/>
              </a:spcBef>
              <a:buSzPct val="85000"/>
              <a:buFont typeface="Wingdings" pitchFamily="2" charset="2"/>
              <a:buChar char="§"/>
            </a:pPr>
            <a:r>
              <a:rPr lang="en-US" sz="2400" dirty="0" smtClean="0">
                <a:latin typeface="+mn-lt"/>
                <a:cs typeface="Helvetica" pitchFamily="34" charset="0"/>
              </a:rPr>
              <a:t>Wear clothing appropriate for weather</a:t>
            </a:r>
          </a:p>
          <a:p>
            <a:pPr>
              <a:lnSpc>
                <a:spcPct val="114000"/>
              </a:lnSpc>
              <a:spcBef>
                <a:spcPts val="1200"/>
              </a:spcBef>
              <a:buSzPct val="85000"/>
              <a:buFont typeface="Wingdings" pitchFamily="2" charset="2"/>
              <a:buChar char="§"/>
            </a:pPr>
            <a:r>
              <a:rPr lang="en-US" sz="2400" dirty="0" smtClean="0">
                <a:latin typeface="+mn-lt"/>
                <a:cs typeface="Helvetica" pitchFamily="34" charset="0"/>
              </a:rPr>
              <a:t>Maintain a “go-kit”</a:t>
            </a:r>
          </a:p>
        </p:txBody>
      </p:sp>
      <p:pic>
        <p:nvPicPr>
          <p:cNvPr id="18436" name="Picture 3" descr="C:\Documents and Settings\jsempek\Local Settings\Temporary Internet Files\Content.IE5\YCSA39X5\MP90031439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8400" y="2362200"/>
            <a:ext cx="2487613"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Documents and Settings\jsempek\Local Settings\Temporary Internet Files\Content.IE5\NWIRFZFD\MP900433172[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828800"/>
            <a:ext cx="3267075" cy="32766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ctr"/>
            <a:r>
              <a:rPr lang="en-US" sz="2800" dirty="0" smtClean="0">
                <a:solidFill>
                  <a:schemeClr val="accent6">
                    <a:lumMod val="50000"/>
                  </a:schemeClr>
                </a:solidFill>
                <a:latin typeface="+mj-lt"/>
                <a:cs typeface="Helvetica" pitchFamily="34" charset="0"/>
              </a:rPr>
              <a:t>Pre-deployment</a:t>
            </a:r>
            <a:br>
              <a:rPr lang="en-US" sz="2800" dirty="0" smtClean="0">
                <a:solidFill>
                  <a:schemeClr val="accent6">
                    <a:lumMod val="50000"/>
                  </a:schemeClr>
                </a:solidFill>
                <a:latin typeface="+mj-lt"/>
                <a:cs typeface="Helvetica" pitchFamily="34" charset="0"/>
              </a:rPr>
            </a:br>
            <a:r>
              <a:rPr lang="en-US" sz="2800" dirty="0" smtClean="0">
                <a:solidFill>
                  <a:schemeClr val="accent6">
                    <a:lumMod val="50000"/>
                  </a:schemeClr>
                </a:solidFill>
                <a:latin typeface="+mj-lt"/>
                <a:cs typeface="Helvetica" pitchFamily="34" charset="0"/>
              </a:rPr>
              <a:t>Education and Training</a:t>
            </a:r>
          </a:p>
        </p:txBody>
      </p:sp>
      <p:sp>
        <p:nvSpPr>
          <p:cNvPr id="20483" name="Content Placeholder 2"/>
          <p:cNvSpPr>
            <a:spLocks noGrp="1"/>
          </p:cNvSpPr>
          <p:nvPr>
            <p:ph idx="1"/>
          </p:nvPr>
        </p:nvSpPr>
        <p:spPr>
          <a:xfrm>
            <a:off x="3276600" y="1600200"/>
            <a:ext cx="5638800" cy="4525963"/>
          </a:xfrm>
        </p:spPr>
        <p:txBody>
          <a:bodyPr/>
          <a:lstStyle/>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Complete training requirements prior to deployment</a:t>
            </a:r>
          </a:p>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“Just-in-time” training may occur during deployment</a:t>
            </a:r>
          </a:p>
          <a:p>
            <a:pPr marL="457200" indent="-457200">
              <a:lnSpc>
                <a:spcPct val="114000"/>
              </a:lnSpc>
              <a:spcBef>
                <a:spcPts val="1200"/>
              </a:spcBef>
              <a:buSzPct val="85000"/>
              <a:buFont typeface="Wingdings" pitchFamily="2" charset="2"/>
              <a:buChar char="§"/>
            </a:pPr>
            <a:r>
              <a:rPr lang="en-US" sz="2400" dirty="0" smtClean="0">
                <a:latin typeface="+mn-lt"/>
                <a:cs typeface="Helvetica" pitchFamily="34" charset="0"/>
              </a:rPr>
              <a:t>Knowledge of NIMS, personal protective equipment, decontamination, scene security, and triage principles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DLS 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TotalTime>
  <Words>3706</Words>
  <Application>Microsoft Office PowerPoint</Application>
  <PresentationFormat>On-screen Show (4:3)</PresentationFormat>
  <Paragraphs>370</Paragraphs>
  <Slides>35</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Helvetica</vt:lpstr>
      <vt:lpstr>Wingdings</vt:lpstr>
      <vt:lpstr>ADLS body</vt:lpstr>
      <vt:lpstr>PowerPoint Presentation</vt:lpstr>
      <vt:lpstr>PowerPoint Presentation</vt:lpstr>
      <vt:lpstr>Learning Objectives</vt:lpstr>
      <vt:lpstr>Background</vt:lpstr>
      <vt:lpstr>Pre-deployment Preparation and Planning</vt:lpstr>
      <vt:lpstr>Maintaining Deployment Status</vt:lpstr>
      <vt:lpstr>Personal Health and Wellness</vt:lpstr>
      <vt:lpstr>Personal Equipment and Packing</vt:lpstr>
      <vt:lpstr>Pre-deployment Education and Training</vt:lpstr>
      <vt:lpstr>Personal Risk  Awareness and Mitigation</vt:lpstr>
      <vt:lpstr>Workplace Activation and Mobilization</vt:lpstr>
      <vt:lpstr>Workforce Protection </vt:lpstr>
      <vt:lpstr>Disaster Scene Operational Control Zones</vt:lpstr>
      <vt:lpstr>Selection and Use of Personal Protective Equipment (PPE)</vt:lpstr>
      <vt:lpstr>Selection and Use of Personal Protective Equipment (PPE)</vt:lpstr>
      <vt:lpstr>PPE – Level A </vt:lpstr>
      <vt:lpstr>PPE – Level B </vt:lpstr>
      <vt:lpstr>PPE – Level C </vt:lpstr>
      <vt:lpstr>PPE - Level D </vt:lpstr>
      <vt:lpstr>PPE Challenges</vt:lpstr>
      <vt:lpstr>Casualty Decontamination</vt:lpstr>
      <vt:lpstr>Casualty Decontamination</vt:lpstr>
      <vt:lpstr>Mass Decontamination Considerations</vt:lpstr>
      <vt:lpstr>Special Decontamination Considerations</vt:lpstr>
      <vt:lpstr>Workforce Demobilization</vt:lpstr>
      <vt:lpstr>Workforce Deployment-Related Stress</vt:lpstr>
      <vt:lpstr>Workforce Demobilization and Deployment-Related Stress</vt:lpstr>
      <vt:lpstr>Question 1  What is the highest level of PPE? </vt:lpstr>
      <vt:lpstr>Question 1  What is the highest level of PPE? </vt:lpstr>
      <vt:lpstr>Question 2 What should be performed prior to decontamination?</vt:lpstr>
      <vt:lpstr>Question 2 What should be performed prior to decontamination?</vt:lpstr>
      <vt:lpstr>Question 3 Which of the following statements  is true about demobilization stress?</vt:lpstr>
      <vt:lpstr>Question 3 Which of the following statements  is true about demobilization stress?</vt:lpstr>
      <vt:lpstr>Lesson Summary</vt:lpstr>
      <vt:lpstr>PowerPoint Presentation</vt:lpstr>
    </vt:vector>
  </TitlesOfParts>
  <Company>American Medical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Fox</dc:creator>
  <cp:lastModifiedBy>Hunt, Christine  C.</cp:lastModifiedBy>
  <cp:revision>50</cp:revision>
  <dcterms:created xsi:type="dcterms:W3CDTF">2010-03-22T20:35:52Z</dcterms:created>
  <dcterms:modified xsi:type="dcterms:W3CDTF">2017-04-05T16:29:28Z</dcterms:modified>
</cp:coreProperties>
</file>