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1"/>
  </p:notesMasterIdLst>
  <p:sldIdLst>
    <p:sldId id="277"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8" r:id="rId18"/>
    <p:sldId id="276" r:id="rId19"/>
    <p:sldId id="279" r:id="rId20"/>
  </p:sldIdLst>
  <p:sldSz cx="9144000" cy="6858000" type="screen4x3"/>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6" autoAdjust="0"/>
    <p:restoredTop sz="86199" autoAdjust="0"/>
  </p:normalViewPr>
  <p:slideViewPr>
    <p:cSldViewPr snapToGrid="0" snapToObjects="1">
      <p:cViewPr varScale="1">
        <p:scale>
          <a:sx n="75" d="100"/>
          <a:sy n="75" d="100"/>
        </p:scale>
        <p:origin x="1758"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846712-E969-4FCC-B818-2F23404D6FD6}" type="datetimeFigureOut">
              <a:rPr lang="en-US" smtClean="0"/>
              <a:pPr/>
              <a:t>11/11/2020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DBFDF4-6D4E-4065-AD00-09DD96698B92}" type="slidenum">
              <a:rPr lang="en-US" smtClean="0"/>
              <a:pPr/>
              <a:t>‹#›</a:t>
            </a:fld>
            <a:endParaRPr lang="en-US"/>
          </a:p>
        </p:txBody>
      </p:sp>
    </p:spTree>
    <p:extLst>
      <p:ext uri="{BB962C8B-B14F-4D97-AF65-F5344CB8AC3E}">
        <p14:creationId xmlns:p14="http://schemas.microsoft.com/office/powerpoint/2010/main" val="3052664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en-US" dirty="0" smtClean="0"/>
              <a:t>These BDLS 3.0 Course Objectives can be found in the </a:t>
            </a:r>
            <a:r>
              <a:rPr lang="en-US" i="1" dirty="0" smtClean="0"/>
              <a:t>BDLS 3.0 Course Manual</a:t>
            </a:r>
            <a:r>
              <a:rPr lang="en-US" dirty="0" smtClean="0"/>
              <a:t>, pages xxvii and xxviii.</a:t>
            </a:r>
          </a:p>
          <a:p>
            <a:pPr eaLnBrk="1" hangingPunct="1">
              <a:spcBef>
                <a:spcPct val="0"/>
              </a:spcBef>
            </a:pPr>
            <a:endParaRPr lang="en-US"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The BDLS® course and course objectives support a consensus-based competency framework,* which was endorsed by the National Disaster Life Support Education Consortium in 2009. A chart depicting the specific competencies and </a:t>
            </a:r>
            <a:r>
              <a:rPr lang="en-US" dirty="0" err="1" smtClean="0"/>
              <a:t>subcompetencies</a:t>
            </a:r>
            <a:r>
              <a:rPr lang="en-US" dirty="0" smtClean="0"/>
              <a:t> that are relevant to each chapter in this manual is presented as Appendix B. </a:t>
            </a:r>
          </a:p>
          <a:p>
            <a:pPr eaLnBrk="1" hangingPunct="1">
              <a:spcBef>
                <a:spcPct val="0"/>
              </a:spcBef>
            </a:pPr>
            <a:endParaRPr lang="en-US" dirty="0" smtClean="0"/>
          </a:p>
          <a:p>
            <a:pPr marL="0" indent="-463550" eaLnBrk="1" hangingPunct="1">
              <a:lnSpc>
                <a:spcPct val="114000"/>
              </a:lnSpc>
              <a:spcBef>
                <a:spcPts val="1000"/>
              </a:spcBef>
              <a:buSzPct val="85000"/>
              <a:buFontTx/>
              <a:buNone/>
            </a:pPr>
            <a:r>
              <a:rPr lang="en-US" sz="1200" dirty="0" smtClean="0"/>
              <a:t>Describe an all-hazards, standardized, scalable casualty management approach for use in disasters and public health emergencies, including lifesaving interventions and medical decision making in an altered care environment </a:t>
            </a:r>
          </a:p>
          <a:p>
            <a:pPr marL="0" indent="-463550" eaLnBrk="1" hangingPunct="1">
              <a:lnSpc>
                <a:spcPct val="114000"/>
              </a:lnSpc>
              <a:spcBef>
                <a:spcPts val="1000"/>
              </a:spcBef>
              <a:buSzPct val="85000"/>
              <a:buFontTx/>
              <a:buNone/>
            </a:pPr>
            <a:endParaRPr lang="en-US" sz="1200" dirty="0" smtClean="0"/>
          </a:p>
          <a:p>
            <a:pPr marL="0" indent="-463550" eaLnBrk="1" hangingPunct="1">
              <a:lnSpc>
                <a:spcPct val="114000"/>
              </a:lnSpc>
              <a:spcBef>
                <a:spcPts val="1000"/>
              </a:spcBef>
              <a:buSzPct val="85000"/>
              <a:buFontTx/>
              <a:buNone/>
            </a:pPr>
            <a:r>
              <a:rPr lang="en-US" sz="1200" dirty="0" smtClean="0"/>
              <a:t>Describe information sharing, resource access, communication, and reporting methods useful for health professionals during disasters and public health emergencies</a:t>
            </a:r>
          </a:p>
          <a:p>
            <a:pPr marL="0" indent="-463550" eaLnBrk="1" hangingPunct="1">
              <a:lnSpc>
                <a:spcPct val="114000"/>
              </a:lnSpc>
              <a:spcBef>
                <a:spcPts val="1000"/>
              </a:spcBef>
              <a:buSzPct val="85000"/>
              <a:buFontTx/>
              <a:buNone/>
            </a:pPr>
            <a:endParaRPr lang="en-US" sz="1200" dirty="0" smtClean="0"/>
          </a:p>
          <a:p>
            <a:pPr marL="0" indent="-463550" eaLnBrk="1" hangingPunct="1">
              <a:lnSpc>
                <a:spcPct val="114000"/>
              </a:lnSpc>
              <a:spcBef>
                <a:spcPts val="1000"/>
              </a:spcBef>
              <a:buSzPct val="85000"/>
              <a:buFontTx/>
              <a:buNone/>
            </a:pPr>
            <a:r>
              <a:rPr lang="en-US" sz="1200" dirty="0" smtClean="0"/>
              <a:t>Describe the purpose and importance of the incident management system for providing health and medical support services in a disaster or public health emergency </a:t>
            </a:r>
          </a:p>
          <a:p>
            <a:pPr eaLnBrk="1" hangingPunct="1">
              <a:spcBef>
                <a:spcPct val="0"/>
              </a:spcBef>
            </a:pPr>
            <a:endParaRPr lang="en-US" dirty="0" smtClean="0"/>
          </a:p>
          <a:p>
            <a:pPr eaLnBrk="1" hangingPunct="1">
              <a:spcBef>
                <a:spcPct val="0"/>
              </a:spcBef>
            </a:pPr>
            <a:r>
              <a:rPr lang="en-US" dirty="0" smtClean="0"/>
              <a:t>*Source document: Subbarao I, </a:t>
            </a:r>
            <a:r>
              <a:rPr lang="en-US" dirty="0" err="1" smtClean="0"/>
              <a:t>Lyznicki</a:t>
            </a:r>
            <a:r>
              <a:rPr lang="en-US" dirty="0" smtClean="0"/>
              <a:t> J, Hsu E, et al. A consensus-based educational framework and competency set for the discipline of disaster medicine and public health preparedness. </a:t>
            </a:r>
            <a:r>
              <a:rPr lang="en-US" i="1" dirty="0" smtClean="0"/>
              <a:t>Disaster Med Public Health Preparedness. </a:t>
            </a:r>
            <a:r>
              <a:rPr lang="en-US" dirty="0" smtClean="0"/>
              <a:t>2008;2:57-68. </a:t>
            </a:r>
          </a:p>
          <a:p>
            <a:pPr eaLnBrk="1" hangingPunct="1">
              <a:spcBef>
                <a:spcPct val="0"/>
              </a:spcBef>
            </a:pPr>
            <a:endParaRPr lang="en-US" dirty="0" smtClean="0"/>
          </a:p>
        </p:txBody>
      </p:sp>
      <p:sp>
        <p:nvSpPr>
          <p:cNvPr id="13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7ACC28-ECCD-459F-A349-912EC1281CC5}" type="slidenum">
              <a:rPr lang="en-US">
                <a:cs typeface="Arial" charset="0"/>
              </a:rPr>
              <a:pPr fontAlgn="base">
                <a:spcBef>
                  <a:spcPct val="0"/>
                </a:spcBef>
                <a:spcAft>
                  <a:spcPct val="0"/>
                </a:spcAft>
                <a:defRPr/>
              </a:pPr>
              <a:t>3</a:t>
            </a:fld>
            <a:endParaRPr lang="en-US" dirty="0">
              <a:cs typeface="Arial" charset="0"/>
            </a:endParaRPr>
          </a:p>
        </p:txBody>
      </p:sp>
    </p:spTree>
    <p:extLst>
      <p:ext uri="{BB962C8B-B14F-4D97-AF65-F5344CB8AC3E}">
        <p14:creationId xmlns:p14="http://schemas.microsoft.com/office/powerpoint/2010/main" val="3905290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Here is the overview of session 1.</a:t>
            </a:r>
          </a:p>
        </p:txBody>
      </p:sp>
      <p:sp>
        <p:nvSpPr>
          <p:cNvPr id="4" name="Slide Number Placeholder 3"/>
          <p:cNvSpPr>
            <a:spLocks noGrp="1"/>
          </p:cNvSpPr>
          <p:nvPr>
            <p:ph type="sldNum" sz="quarter" idx="5"/>
          </p:nvPr>
        </p:nvSpPr>
        <p:spPr/>
        <p:txBody>
          <a:bodyPr/>
          <a:lstStyle/>
          <a:p>
            <a:pPr>
              <a:defRPr/>
            </a:pPr>
            <a:fld id="{DB142A84-35E0-467F-9D52-9AA46D67E7A1}" type="slidenum">
              <a:rPr lang="en-US" smtClean="0"/>
              <a:pPr>
                <a:defRPr/>
              </a:pPr>
              <a:t>12</a:t>
            </a:fld>
            <a:endParaRPr lang="en-US" dirty="0"/>
          </a:p>
        </p:txBody>
      </p:sp>
    </p:spTree>
    <p:extLst>
      <p:ext uri="{BB962C8B-B14F-4D97-AF65-F5344CB8AC3E}">
        <p14:creationId xmlns:p14="http://schemas.microsoft.com/office/powerpoint/2010/main" val="3986999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Here is the overview of session 2.</a:t>
            </a:r>
          </a:p>
        </p:txBody>
      </p:sp>
      <p:sp>
        <p:nvSpPr>
          <p:cNvPr id="4" name="Slide Number Placeholder 3"/>
          <p:cNvSpPr>
            <a:spLocks noGrp="1"/>
          </p:cNvSpPr>
          <p:nvPr>
            <p:ph type="sldNum" sz="quarter" idx="5"/>
          </p:nvPr>
        </p:nvSpPr>
        <p:spPr/>
        <p:txBody>
          <a:bodyPr/>
          <a:lstStyle/>
          <a:p>
            <a:pPr>
              <a:defRPr/>
            </a:pPr>
            <a:fld id="{A3E821F3-436E-4C0A-821F-A3D00B052CEA}" type="slidenum">
              <a:rPr lang="en-US" smtClean="0"/>
              <a:pPr>
                <a:defRPr/>
              </a:pPr>
              <a:t>13</a:t>
            </a:fld>
            <a:endParaRPr lang="en-US" dirty="0"/>
          </a:p>
        </p:txBody>
      </p:sp>
    </p:spTree>
    <p:extLst>
      <p:ext uri="{BB962C8B-B14F-4D97-AF65-F5344CB8AC3E}">
        <p14:creationId xmlns:p14="http://schemas.microsoft.com/office/powerpoint/2010/main" val="207291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Here is the overview of session 3.</a:t>
            </a:r>
          </a:p>
        </p:txBody>
      </p:sp>
      <p:sp>
        <p:nvSpPr>
          <p:cNvPr id="4" name="Slide Number Placeholder 3"/>
          <p:cNvSpPr>
            <a:spLocks noGrp="1"/>
          </p:cNvSpPr>
          <p:nvPr>
            <p:ph type="sldNum" sz="quarter" idx="5"/>
          </p:nvPr>
        </p:nvSpPr>
        <p:spPr/>
        <p:txBody>
          <a:bodyPr/>
          <a:lstStyle/>
          <a:p>
            <a:pPr>
              <a:defRPr/>
            </a:pPr>
            <a:fld id="{B2DF5CA7-E7BD-4B2D-8A1C-577DAF6033AC}" type="slidenum">
              <a:rPr lang="en-US" smtClean="0"/>
              <a:pPr>
                <a:defRPr/>
              </a:pPr>
              <a:t>14</a:t>
            </a:fld>
            <a:endParaRPr lang="en-US" dirty="0"/>
          </a:p>
        </p:txBody>
      </p:sp>
    </p:spTree>
    <p:extLst>
      <p:ext uri="{BB962C8B-B14F-4D97-AF65-F5344CB8AC3E}">
        <p14:creationId xmlns:p14="http://schemas.microsoft.com/office/powerpoint/2010/main" val="237028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Here is the overview of session 4.</a:t>
            </a:r>
          </a:p>
        </p:txBody>
      </p:sp>
      <p:sp>
        <p:nvSpPr>
          <p:cNvPr id="4" name="Slide Number Placeholder 3"/>
          <p:cNvSpPr>
            <a:spLocks noGrp="1"/>
          </p:cNvSpPr>
          <p:nvPr>
            <p:ph type="sldNum" sz="quarter" idx="5"/>
          </p:nvPr>
        </p:nvSpPr>
        <p:spPr/>
        <p:txBody>
          <a:bodyPr/>
          <a:lstStyle/>
          <a:p>
            <a:pPr>
              <a:defRPr/>
            </a:pPr>
            <a:fld id="{DFE9777C-474A-498E-B944-47A8F9F36603}" type="slidenum">
              <a:rPr lang="en-US" smtClean="0"/>
              <a:pPr>
                <a:defRPr/>
              </a:pPr>
              <a:t>15</a:t>
            </a:fld>
            <a:endParaRPr lang="en-US" dirty="0"/>
          </a:p>
        </p:txBody>
      </p:sp>
    </p:spTree>
    <p:extLst>
      <p:ext uri="{BB962C8B-B14F-4D97-AF65-F5344CB8AC3E}">
        <p14:creationId xmlns:p14="http://schemas.microsoft.com/office/powerpoint/2010/main" val="3595130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a:t>
            </a:r>
            <a:r>
              <a:rPr lang="en-US" i="1" dirty="0" smtClean="0"/>
              <a:t>BDLS 3.0 Course Manual</a:t>
            </a:r>
            <a:r>
              <a:rPr lang="en-US" dirty="0" smtClean="0"/>
              <a:t>, consisting of ten chapters, is a reference tool for you to use in conjunction with the course. The manual is a well-referenced, peer-reviewed resource that contains additional resources.</a:t>
            </a:r>
          </a:p>
        </p:txBody>
      </p:sp>
      <p:sp>
        <p:nvSpPr>
          <p:cNvPr id="4" name="Slide Number Placeholder 3"/>
          <p:cNvSpPr>
            <a:spLocks noGrp="1"/>
          </p:cNvSpPr>
          <p:nvPr>
            <p:ph type="sldNum" sz="quarter" idx="5"/>
          </p:nvPr>
        </p:nvSpPr>
        <p:spPr/>
        <p:txBody>
          <a:bodyPr/>
          <a:lstStyle/>
          <a:p>
            <a:pPr>
              <a:defRPr/>
            </a:pPr>
            <a:fld id="{F40C3921-FA24-4892-A141-1CB803C72034}" type="slidenum">
              <a:rPr lang="en-US" smtClean="0"/>
              <a:pPr>
                <a:defRPr/>
              </a:pPr>
              <a:t>16</a:t>
            </a:fld>
            <a:endParaRPr lang="en-US" dirty="0"/>
          </a:p>
        </p:txBody>
      </p:sp>
    </p:spTree>
    <p:extLst>
      <p:ext uri="{BB962C8B-B14F-4D97-AF65-F5344CB8AC3E}">
        <p14:creationId xmlns:p14="http://schemas.microsoft.com/office/powerpoint/2010/main" val="3257626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Please complete the pre-course assessment. This is to measure your own learning achievement. Do not use any resources to assist in the completion.</a:t>
            </a:r>
          </a:p>
          <a:p>
            <a:pPr eaLnBrk="1" hangingPunct="1">
              <a:spcBef>
                <a:spcPct val="0"/>
              </a:spcBef>
            </a:pPr>
            <a:endParaRPr lang="en-US" dirty="0" smtClean="0"/>
          </a:p>
          <a:p>
            <a:pPr eaLnBrk="1" hangingPunct="1">
              <a:spcBef>
                <a:spcPct val="0"/>
              </a:spcBef>
            </a:pPr>
            <a:r>
              <a:rPr lang="en-US" dirty="0" smtClean="0"/>
              <a:t>IMAGE -- Los Angeles County, CA: firefighters with LA County Battalion 11 practice retrieval techniques during company drills. Jason Pack/FEMA News Photo. </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FB6D3D-FE92-4401-AD83-9ED58203CD66}" type="slidenum">
              <a:rPr lang="en-US">
                <a:cs typeface="Arial" charset="0"/>
              </a:rPr>
              <a:pPr fontAlgn="base">
                <a:spcBef>
                  <a:spcPct val="0"/>
                </a:spcBef>
                <a:spcAft>
                  <a:spcPct val="0"/>
                </a:spcAft>
                <a:defRPr/>
              </a:pPr>
              <a:t>17</a:t>
            </a:fld>
            <a:endParaRPr lang="en-US" dirty="0">
              <a:cs typeface="Arial" charset="0"/>
            </a:endParaRPr>
          </a:p>
        </p:txBody>
      </p:sp>
    </p:spTree>
    <p:extLst>
      <p:ext uri="{BB962C8B-B14F-4D97-AF65-F5344CB8AC3E}">
        <p14:creationId xmlns:p14="http://schemas.microsoft.com/office/powerpoint/2010/main" val="2628305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43010" name="Rectangle 3"/>
          <p:cNvSpPr>
            <a:spLocks noGrp="1" noChangeArrowheads="1"/>
          </p:cNvSpPr>
          <p:nvPr>
            <p:ph type="body" idx="1"/>
          </p:nvPr>
        </p:nvSpPr>
        <p:spPr bwMode="auto">
          <a:noFill/>
        </p:spPr>
        <p:txBody>
          <a:bodyPr wrap="square" lIns="91405" tIns="45702" rIns="91405" bIns="45702" numCol="1" anchor="t" anchorCtr="0" compatLnSpc="1">
            <a:prstTxWarp prst="textNoShape">
              <a:avLst/>
            </a:prstTxWarp>
          </a:bodyPr>
          <a:lstStyle/>
          <a:p>
            <a:pPr eaLnBrk="1" hangingPunct="1"/>
            <a:r>
              <a:rPr lang="en-US" dirty="0" smtClean="0"/>
              <a:t>The BDLS course meets competencies through defined objectives to prepare you for disaster casualty management. The course applies the NDLS program principles and will fulfill the prerequisites for entry into the ADLS course. </a:t>
            </a:r>
          </a:p>
        </p:txBody>
      </p:sp>
    </p:spTree>
    <p:extLst>
      <p:ext uri="{BB962C8B-B14F-4D97-AF65-F5344CB8AC3E}">
        <p14:creationId xmlns:p14="http://schemas.microsoft.com/office/powerpoint/2010/main" val="1722783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None/>
            </a:pPr>
            <a:r>
              <a:rPr lang="en-US" dirty="0" smtClean="0"/>
              <a:t>Describe field, facility, community, and regional surge capacity assets for the management and support of mass casualties in a disaster or public health emergency.</a:t>
            </a:r>
          </a:p>
          <a:p>
            <a:pPr eaLnBrk="1" hangingPunct="1">
              <a:buFontTx/>
              <a:buNone/>
            </a:pPr>
            <a:endParaRPr lang="en-US" dirty="0" smtClean="0"/>
          </a:p>
          <a:p>
            <a:pPr eaLnBrk="1" hangingPunct="1">
              <a:buFontTx/>
              <a:buNone/>
            </a:pPr>
            <a:r>
              <a:rPr lang="en-US" dirty="0" smtClean="0"/>
              <a:t>Describe considerations and solutions to ensure continuity of and access to health-related information and services to meet the medical and mental health needs of all ages, populations, and communities affected by a disaster or public health emergency. </a:t>
            </a:r>
          </a:p>
          <a:p>
            <a:pPr eaLnBrk="1" hangingPunct="1">
              <a:buFontTx/>
              <a:buNone/>
            </a:pPr>
            <a:endParaRPr lang="en-US" dirty="0" smtClean="0"/>
          </a:p>
          <a:p>
            <a:pPr eaLnBrk="1" hangingPunct="1">
              <a:buFontTx/>
              <a:buNone/>
            </a:pPr>
            <a:r>
              <a:rPr lang="en-US" dirty="0" smtClean="0"/>
              <a:t>Describe public health interventions appropriate for all ages, populations, and communities affected by a disaster or public health emergency. </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6D93C9-84D0-4423-B854-EB1E192A9956}" type="slidenum">
              <a:rPr lang="en-US">
                <a:cs typeface="Arial" charset="0"/>
              </a:rPr>
              <a:pPr fontAlgn="base">
                <a:spcBef>
                  <a:spcPct val="0"/>
                </a:spcBef>
                <a:spcAft>
                  <a:spcPct val="0"/>
                </a:spcAft>
                <a:defRPr/>
              </a:pPr>
              <a:t>4</a:t>
            </a:fld>
            <a:endParaRPr lang="en-US" dirty="0">
              <a:cs typeface="Arial" charset="0"/>
            </a:endParaRPr>
          </a:p>
        </p:txBody>
      </p:sp>
    </p:spTree>
    <p:extLst>
      <p:ext uri="{BB962C8B-B14F-4D97-AF65-F5344CB8AC3E}">
        <p14:creationId xmlns:p14="http://schemas.microsoft.com/office/powerpoint/2010/main" val="1290378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None/>
            </a:pPr>
            <a:r>
              <a:rPr lang="en-US" dirty="0" smtClean="0"/>
              <a:t>Identify potential casualty populations in a disaster, including persons with acute injuries or illnesses; those with pre-existing disease, injuries, or disabilities; those with age-related vulnerabilities or other access needs; and family/caregiver support network. </a:t>
            </a:r>
          </a:p>
          <a:p>
            <a:pPr eaLnBrk="1" hangingPunct="1">
              <a:buFontTx/>
              <a:buNone/>
            </a:pPr>
            <a:endParaRPr lang="en-US" dirty="0" smtClean="0"/>
          </a:p>
          <a:p>
            <a:pPr eaLnBrk="1" hangingPunct="1">
              <a:buFontTx/>
              <a:buNone/>
            </a:pPr>
            <a:r>
              <a:rPr lang="en-US" dirty="0" smtClean="0"/>
              <a:t>Describe the deployment readiness components for health professionals in a disaster or public health emergency. </a:t>
            </a:r>
          </a:p>
          <a:p>
            <a:pPr eaLnBrk="1" hangingPunct="1">
              <a:buFontTx/>
              <a:buNone/>
            </a:pPr>
            <a:endParaRPr lang="en-US" dirty="0" smtClean="0"/>
          </a:p>
          <a:p>
            <a:pPr eaLnBrk="1" hangingPunct="1">
              <a:buFontTx/>
              <a:buNone/>
            </a:pPr>
            <a:r>
              <a:rPr lang="en-US" dirty="0" smtClean="0"/>
              <a:t>Describe an all-hazards standardized, scalable workforce protection approach for use in disasters, including detection, safety, security, hazard assessment, support, and evacuation or sheltering in place. </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309F0B-44BD-4380-A0BD-E14DBE1790E7}" type="slidenum">
              <a:rPr lang="en-US">
                <a:cs typeface="Arial" charset="0"/>
              </a:rPr>
              <a:pPr fontAlgn="base">
                <a:spcBef>
                  <a:spcPct val="0"/>
                </a:spcBef>
                <a:spcAft>
                  <a:spcPct val="0"/>
                </a:spcAft>
                <a:defRPr/>
              </a:pPr>
              <a:t>5</a:t>
            </a:fld>
            <a:endParaRPr lang="en-US" dirty="0">
              <a:cs typeface="Arial" charset="0"/>
            </a:endParaRPr>
          </a:p>
        </p:txBody>
      </p:sp>
    </p:spTree>
    <p:extLst>
      <p:ext uri="{BB962C8B-B14F-4D97-AF65-F5344CB8AC3E}">
        <p14:creationId xmlns:p14="http://schemas.microsoft.com/office/powerpoint/2010/main" val="40709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None/>
            </a:pPr>
            <a:r>
              <a:rPr lang="en-US" dirty="0" smtClean="0"/>
              <a:t>Describe actions that facilitate mass casualty field triage utilizing a standardized stepwise approach and uniform triage categories.</a:t>
            </a:r>
          </a:p>
          <a:p>
            <a:pPr eaLnBrk="1" hangingPunct="1">
              <a:buFontTx/>
              <a:buNone/>
            </a:pPr>
            <a:endParaRPr lang="en-US" dirty="0" smtClean="0"/>
          </a:p>
          <a:p>
            <a:pPr eaLnBrk="1" hangingPunct="1">
              <a:buFontTx/>
              <a:buNone/>
            </a:pPr>
            <a:r>
              <a:rPr lang="en-US" dirty="0" smtClean="0"/>
              <a:t>Describe the concepts and principles of mass fatality management for health professionals in a disaster or public health emergency. </a:t>
            </a:r>
          </a:p>
          <a:p>
            <a:pPr eaLnBrk="1" hangingPunct="1">
              <a:buFontTx/>
              <a:buNone/>
            </a:pPr>
            <a:endParaRPr lang="en-US" dirty="0" smtClean="0"/>
          </a:p>
          <a:p>
            <a:pPr eaLnBrk="1" hangingPunct="1">
              <a:buFontTx/>
              <a:buNone/>
            </a:pPr>
            <a:r>
              <a:rPr lang="en-US" dirty="0" smtClean="0"/>
              <a:t>Describe the clinical assessment and management of injuries, illnesses, and mental health conditions manifested in a disaster.</a:t>
            </a:r>
          </a:p>
          <a:p>
            <a:pPr eaLnBrk="1" hangingPunct="1">
              <a:buFontTx/>
              <a:buNone/>
            </a:pPr>
            <a:endParaRPr lang="en-US" dirty="0" smtClean="0"/>
          </a:p>
          <a:p>
            <a:pPr eaLnBrk="1" hangingPunct="1">
              <a:buFontTx/>
              <a:buNone/>
            </a:pPr>
            <a:r>
              <a:rPr lang="en-US" dirty="0" smtClean="0"/>
              <a:t>Describe moral, ethical, legal, and regulatory issues relevant to the health-related management of individuals of all ages, populations, and communities affected by a disaster or public health emergency. </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8357E9-5655-4A29-B52F-C3FFBDA4ADA4}" type="slidenum">
              <a:rPr lang="en-US">
                <a:cs typeface="Arial" charset="0"/>
              </a:rPr>
              <a:pPr fontAlgn="base">
                <a:spcBef>
                  <a:spcPct val="0"/>
                </a:spcBef>
                <a:spcAft>
                  <a:spcPct val="0"/>
                </a:spcAft>
                <a:defRPr/>
              </a:pPr>
              <a:t>6</a:t>
            </a:fld>
            <a:endParaRPr lang="en-US" dirty="0">
              <a:cs typeface="Arial" charset="0"/>
            </a:endParaRPr>
          </a:p>
        </p:txBody>
      </p:sp>
    </p:spTree>
    <p:extLst>
      <p:ext uri="{BB962C8B-B14F-4D97-AF65-F5344CB8AC3E}">
        <p14:creationId xmlns:p14="http://schemas.microsoft.com/office/powerpoint/2010/main" val="858415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faculty slide is designated for NDLS Training Centers to list and introduce all faculty members involved in the BDLS course. </a:t>
            </a:r>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E6BAC1-1503-4E05-A4D2-8C71A6ADE947}" type="slidenum">
              <a:rPr lang="en-US">
                <a:cs typeface="Arial" charset="0"/>
              </a:rPr>
              <a:pPr fontAlgn="base">
                <a:spcBef>
                  <a:spcPct val="0"/>
                </a:spcBef>
                <a:spcAft>
                  <a:spcPct val="0"/>
                </a:spcAft>
                <a:defRPr/>
              </a:pPr>
              <a:t>7</a:t>
            </a:fld>
            <a:endParaRPr lang="en-US" dirty="0">
              <a:cs typeface="Arial" charset="0"/>
            </a:endParaRPr>
          </a:p>
        </p:txBody>
      </p:sp>
    </p:spTree>
    <p:extLst>
      <p:ext uri="{BB962C8B-B14F-4D97-AF65-F5344CB8AC3E}">
        <p14:creationId xmlns:p14="http://schemas.microsoft.com/office/powerpoint/2010/main" val="320576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disclosure slide is designated for NDLS Training Centers to list any faculty conflict of interests for the BDLS course. Any perceived conflicts of interest should be reported on the course evaluation and/or to the course director.</a:t>
            </a:r>
          </a:p>
          <a:p>
            <a:pPr eaLnBrk="1" hangingPunct="1">
              <a:spcBef>
                <a:spcPct val="0"/>
              </a:spcBef>
            </a:pP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9F8654-096A-4E7B-BB66-1F0C6757BB47}" type="slidenum">
              <a:rPr lang="en-US">
                <a:cs typeface="Arial" charset="0"/>
              </a:rPr>
              <a:pPr fontAlgn="base">
                <a:spcBef>
                  <a:spcPct val="0"/>
                </a:spcBef>
                <a:spcAft>
                  <a:spcPct val="0"/>
                </a:spcAft>
                <a:defRPr/>
              </a:pPr>
              <a:t>8</a:t>
            </a:fld>
            <a:endParaRPr lang="en-US" dirty="0">
              <a:cs typeface="Arial" charset="0"/>
            </a:endParaRPr>
          </a:p>
        </p:txBody>
      </p:sp>
    </p:spTree>
    <p:extLst>
      <p:ext uri="{BB962C8B-B14F-4D97-AF65-F5344CB8AC3E}">
        <p14:creationId xmlns:p14="http://schemas.microsoft.com/office/powerpoint/2010/main" val="3020392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requirements for the BDLS course include recommended CDLS course knowledge base, review of the </a:t>
            </a:r>
            <a:r>
              <a:rPr lang="en-US" i="1" dirty="0" smtClean="0"/>
              <a:t>BDLS 3.0 Course Manual</a:t>
            </a:r>
            <a:r>
              <a:rPr lang="en-US" dirty="0" smtClean="0"/>
              <a:t>, participation in all BDLS course components, completion of the pre- and post-course assessments, and completion of the participant evaluation.</a:t>
            </a:r>
          </a:p>
        </p:txBody>
      </p:sp>
      <p:sp>
        <p:nvSpPr>
          <p:cNvPr id="4" name="Slide Number Placeholder 3"/>
          <p:cNvSpPr>
            <a:spLocks noGrp="1"/>
          </p:cNvSpPr>
          <p:nvPr>
            <p:ph type="sldNum" sz="quarter" idx="5"/>
          </p:nvPr>
        </p:nvSpPr>
        <p:spPr/>
        <p:txBody>
          <a:bodyPr/>
          <a:lstStyle/>
          <a:p>
            <a:pPr>
              <a:defRPr/>
            </a:pPr>
            <a:fld id="{9C1D7F3B-F16C-4897-A9C1-14F0753E7CC8}" type="slidenum">
              <a:rPr lang="en-US" smtClean="0"/>
              <a:pPr>
                <a:defRPr/>
              </a:pPr>
              <a:t>9</a:t>
            </a:fld>
            <a:endParaRPr lang="en-US" dirty="0"/>
          </a:p>
        </p:txBody>
      </p:sp>
    </p:spTree>
    <p:extLst>
      <p:ext uri="{BB962C8B-B14F-4D97-AF65-F5344CB8AC3E}">
        <p14:creationId xmlns:p14="http://schemas.microsoft.com/office/powerpoint/2010/main" val="3619926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BDLS course is composed of four sessions, with the following themes:</a:t>
            </a:r>
          </a:p>
          <a:p>
            <a:pPr eaLnBrk="1" hangingPunct="1"/>
            <a:endParaRPr lang="en-US" dirty="0" smtClean="0"/>
          </a:p>
          <a:p>
            <a:pPr eaLnBrk="1" hangingPunct="1"/>
            <a:r>
              <a:rPr lang="en-US" dirty="0" smtClean="0"/>
              <a:t>1. Disaster basics</a:t>
            </a:r>
          </a:p>
          <a:p>
            <a:pPr eaLnBrk="1" hangingPunct="1"/>
            <a:r>
              <a:rPr lang="en-US" dirty="0" smtClean="0"/>
              <a:t>2. Workforce preparedness</a:t>
            </a:r>
          </a:p>
          <a:p>
            <a:pPr eaLnBrk="1" hangingPunct="1"/>
            <a:r>
              <a:rPr lang="en-US" dirty="0" smtClean="0"/>
              <a:t>3. Casualty management</a:t>
            </a:r>
          </a:p>
          <a:p>
            <a:pPr eaLnBrk="1" hangingPunct="1"/>
            <a:r>
              <a:rPr lang="en-US" dirty="0" smtClean="0"/>
              <a:t>4. Public-population health</a:t>
            </a:r>
          </a:p>
        </p:txBody>
      </p:sp>
      <p:sp>
        <p:nvSpPr>
          <p:cNvPr id="4" name="Slide Number Placeholder 3"/>
          <p:cNvSpPr>
            <a:spLocks noGrp="1"/>
          </p:cNvSpPr>
          <p:nvPr>
            <p:ph type="sldNum" sz="quarter" idx="5"/>
          </p:nvPr>
        </p:nvSpPr>
        <p:spPr/>
        <p:txBody>
          <a:bodyPr/>
          <a:lstStyle/>
          <a:p>
            <a:pPr>
              <a:defRPr/>
            </a:pPr>
            <a:fld id="{E141CC1A-C5BB-4FBB-B967-4CB774E30BDC}" type="slidenum">
              <a:rPr lang="en-US" smtClean="0"/>
              <a:pPr>
                <a:defRPr/>
              </a:pPr>
              <a:t>10</a:t>
            </a:fld>
            <a:endParaRPr lang="en-US" dirty="0"/>
          </a:p>
        </p:txBody>
      </p:sp>
    </p:spTree>
    <p:extLst>
      <p:ext uri="{BB962C8B-B14F-4D97-AF65-F5344CB8AC3E}">
        <p14:creationId xmlns:p14="http://schemas.microsoft.com/office/powerpoint/2010/main" val="1504539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200" kern="1200" dirty="0" smtClean="0">
                <a:solidFill>
                  <a:schemeClr val="tx1"/>
                </a:solidFill>
                <a:latin typeface="+mn-lt"/>
                <a:ea typeface="+mn-ea"/>
                <a:cs typeface="+mn-cs"/>
              </a:rPr>
              <a:t>Each session is comprised of the following elements: basic concepts, audience question and answer, relevant typology, and the applied learning exercise.</a:t>
            </a:r>
          </a:p>
          <a:p>
            <a:pPr eaLnBrk="1" hangingPunct="1"/>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 New Orleans, LA, September 2, 2005: Members of the Louisiana National Guard and the Dallas, TX, Disaster Medical Assistance Team ferry litter-borne evacuees from a truck for transport to a triage area inside the New Orleans Airport. Thousands of rescued residents stranded by Hurricane Katrina are being evacuated to cities around the nation. New Orleans is being evacuated due to flooding caused by hurricane Katrina. Win Henderson/FEMA. </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E141CC1A-C5BB-4FBB-B967-4CB774E30BDC}" type="slidenum">
              <a:rPr lang="en-US" smtClean="0"/>
              <a:pPr>
                <a:defRPr/>
              </a:pPr>
              <a:t>11</a:t>
            </a:fld>
            <a:endParaRPr lang="en-US" dirty="0"/>
          </a:p>
        </p:txBody>
      </p:sp>
    </p:spTree>
    <p:extLst>
      <p:ext uri="{BB962C8B-B14F-4D97-AF65-F5344CB8AC3E}">
        <p14:creationId xmlns:p14="http://schemas.microsoft.com/office/powerpoint/2010/main" val="181483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5D815D5-CD91-4CB2-A7C3-AC91F957E25A}" type="datetimeFigureOut">
              <a:rPr lang="en-US"/>
              <a:pPr>
                <a:defRPr/>
              </a:pPr>
              <a:t>11/11/2020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4314961-AE7C-4B8E-AAC0-CDF12EB0CEE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DLSpptBkgrd_noLogo-3.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41996" y="6295152"/>
            <a:ext cx="4077477" cy="215444"/>
          </a:xfrm>
          <a:prstGeom prst="rect">
            <a:avLst/>
          </a:prstGeom>
          <a:noFill/>
        </p:spPr>
        <p:txBody>
          <a:bodyPr wrap="square" rtlCol="0">
            <a:spAutoFit/>
          </a:bodyPr>
          <a:lstStyle/>
          <a:p>
            <a:pPr algn="ctr"/>
            <a:r>
              <a:rPr lang="en-US" sz="800" dirty="0" smtClean="0"/>
              <a:t>© 2015 National Disaster</a:t>
            </a:r>
            <a:r>
              <a:rPr lang="en-US" sz="800" baseline="0" dirty="0" smtClean="0"/>
              <a:t> Life Support Foundation, Inc. All rights reserved.</a:t>
            </a:r>
            <a:endParaRPr lang="en-US" sz="800" dirty="0"/>
          </a:p>
        </p:txBody>
      </p:sp>
      <p:sp>
        <p:nvSpPr>
          <p:cNvPr id="7" name="TextBox 6"/>
          <p:cNvSpPr txBox="1"/>
          <p:nvPr userDrawn="1"/>
        </p:nvSpPr>
        <p:spPr>
          <a:xfrm>
            <a:off x="6022542" y="6220779"/>
            <a:ext cx="2647666" cy="461665"/>
          </a:xfrm>
          <a:prstGeom prst="rect">
            <a:avLst/>
          </a:prstGeom>
          <a:noFill/>
        </p:spPr>
        <p:txBody>
          <a:bodyPr wrap="square" rtlCol="0">
            <a:spAutoFit/>
          </a:bodyPr>
          <a:lstStyle/>
          <a:p>
            <a:pPr algn="ctr"/>
            <a:r>
              <a:rPr lang="en-US" sz="2400" b="1" dirty="0" smtClean="0">
                <a:solidFill>
                  <a:schemeClr val="bg1"/>
                </a:solidFill>
              </a:rPr>
              <a:t>BDLS® v.3.2</a:t>
            </a:r>
            <a:endParaRPr lang="en-US" sz="24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Lst>
  <p:txStyles>
    <p:titleStyle>
      <a:lvl1pPr algn="l" defTabSz="457200" rtl="0" eaLnBrk="1" latinLnBrk="0" hangingPunct="1">
        <a:spcBef>
          <a:spcPct val="0"/>
        </a:spcBef>
        <a:buNone/>
        <a:defRPr sz="44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register.ndlsf.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file://localhost/Users/dfox/Documents/Dan's%20WIP/2012/12-0278%20DLS_ppt/BDLS/BDLSpptBkgrd_noLogo-2.png"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file://localhost/Users/dfox/Documents/Dan's%20WIP/2012/12-0278%20DLS_ppt/NDLSF_logo_rgb.png"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egister.ndlsf.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84" y="-1"/>
            <a:ext cx="9365572" cy="702417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a:bodyPr>
          <a:lstStyle/>
          <a:p>
            <a:pPr eaLnBrk="1" hangingPunct="1"/>
            <a:r>
              <a:rPr lang="en-US" sz="2800" dirty="0" smtClean="0">
                <a:solidFill>
                  <a:srgbClr val="984807"/>
                </a:solidFill>
              </a:rPr>
              <a:t>Course Design</a:t>
            </a:r>
          </a:p>
        </p:txBody>
      </p:sp>
      <p:sp>
        <p:nvSpPr>
          <p:cNvPr id="25602" name="Content Placeholder 2"/>
          <p:cNvSpPr>
            <a:spLocks noGrp="1"/>
          </p:cNvSpPr>
          <p:nvPr>
            <p:ph idx="1"/>
          </p:nvPr>
        </p:nvSpPr>
        <p:spPr>
          <a:xfrm>
            <a:off x="457200" y="1600200"/>
            <a:ext cx="3822522" cy="4525963"/>
          </a:xfrm>
        </p:spPr>
        <p:txBody>
          <a:bodyPr/>
          <a:lstStyle/>
          <a:p>
            <a:pPr marL="0" indent="0" eaLnBrk="1" hangingPunct="1">
              <a:lnSpc>
                <a:spcPct val="114000"/>
              </a:lnSpc>
              <a:spcBef>
                <a:spcPts val="1400"/>
              </a:spcBef>
              <a:buFont typeface="Arial" charset="0"/>
              <a:buNone/>
            </a:pPr>
            <a:r>
              <a:rPr lang="en-US" sz="2400" dirty="0" smtClean="0">
                <a:latin typeface="+mn-lt"/>
              </a:rPr>
              <a:t>Composed of four sessions, with following themes:</a:t>
            </a:r>
          </a:p>
          <a:p>
            <a:pPr marL="344488" indent="-344488" eaLnBrk="1" hangingPunct="1">
              <a:lnSpc>
                <a:spcPct val="114000"/>
              </a:lnSpc>
              <a:spcBef>
                <a:spcPts val="1400"/>
              </a:spcBef>
              <a:buFont typeface="+mj-lt"/>
              <a:buAutoNum type="arabicPeriod"/>
            </a:pPr>
            <a:r>
              <a:rPr lang="en-US" sz="2400" dirty="0" smtClean="0">
                <a:latin typeface="+mn-lt"/>
              </a:rPr>
              <a:t> Disaster basics</a:t>
            </a:r>
          </a:p>
          <a:p>
            <a:pPr marL="344488" indent="-344488" eaLnBrk="1" hangingPunct="1">
              <a:lnSpc>
                <a:spcPct val="114000"/>
              </a:lnSpc>
              <a:spcBef>
                <a:spcPts val="1400"/>
              </a:spcBef>
              <a:buFont typeface="+mj-lt"/>
              <a:buAutoNum type="arabicPeriod"/>
            </a:pPr>
            <a:r>
              <a:rPr lang="en-US" sz="2400" dirty="0" smtClean="0">
                <a:latin typeface="+mn-lt"/>
              </a:rPr>
              <a:t>Workforce preparedness</a:t>
            </a:r>
          </a:p>
          <a:p>
            <a:pPr marL="344488" indent="-344488" eaLnBrk="1" hangingPunct="1">
              <a:lnSpc>
                <a:spcPct val="114000"/>
              </a:lnSpc>
              <a:spcBef>
                <a:spcPts val="1400"/>
              </a:spcBef>
              <a:buFont typeface="+mj-lt"/>
              <a:buAutoNum type="arabicPeriod"/>
            </a:pPr>
            <a:r>
              <a:rPr lang="en-US" sz="2400" dirty="0" smtClean="0">
                <a:latin typeface="+mn-lt"/>
              </a:rPr>
              <a:t>Casualty management</a:t>
            </a:r>
          </a:p>
          <a:p>
            <a:pPr marL="344488" indent="-344488" eaLnBrk="1" hangingPunct="1">
              <a:lnSpc>
                <a:spcPct val="114000"/>
              </a:lnSpc>
              <a:spcBef>
                <a:spcPts val="1400"/>
              </a:spcBef>
              <a:buFont typeface="+mj-lt"/>
              <a:buAutoNum type="arabicPeriod"/>
            </a:pPr>
            <a:r>
              <a:rPr lang="en-US" sz="2400" dirty="0" smtClean="0">
                <a:latin typeface="+mn-lt"/>
              </a:rPr>
              <a:t>Public-population health</a:t>
            </a:r>
          </a:p>
          <a:p>
            <a:pPr marL="0" indent="0" eaLnBrk="1" hangingPunct="1"/>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8107" y="274638"/>
            <a:ext cx="4600798" cy="5951686"/>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a:bodyPr>
          <a:lstStyle/>
          <a:p>
            <a:pPr eaLnBrk="1" hangingPunct="1"/>
            <a:r>
              <a:rPr lang="en-US" sz="2800" dirty="0" smtClean="0">
                <a:solidFill>
                  <a:srgbClr val="984807"/>
                </a:solidFill>
              </a:rPr>
              <a:t>Course Design</a:t>
            </a:r>
          </a:p>
        </p:txBody>
      </p:sp>
      <p:sp>
        <p:nvSpPr>
          <p:cNvPr id="25602" name="Content Placeholder 2"/>
          <p:cNvSpPr>
            <a:spLocks noGrp="1"/>
          </p:cNvSpPr>
          <p:nvPr>
            <p:ph idx="1"/>
          </p:nvPr>
        </p:nvSpPr>
        <p:spPr>
          <a:xfrm>
            <a:off x="457199" y="1600200"/>
            <a:ext cx="3918857" cy="4525963"/>
          </a:xfrm>
        </p:spPr>
        <p:txBody>
          <a:bodyPr/>
          <a:lstStyle/>
          <a:p>
            <a:pPr marL="0" indent="0" eaLnBrk="1" hangingPunct="1">
              <a:lnSpc>
                <a:spcPct val="114000"/>
              </a:lnSpc>
              <a:spcBef>
                <a:spcPts val="1400"/>
              </a:spcBef>
              <a:buNone/>
            </a:pPr>
            <a:r>
              <a:rPr lang="en-US" sz="2100" dirty="0" smtClean="0">
                <a:latin typeface="+mn-lt"/>
              </a:rPr>
              <a:t>Each session is composed of the following:</a:t>
            </a:r>
          </a:p>
          <a:p>
            <a:pPr marL="288925" indent="-288925" eaLnBrk="1" hangingPunct="1">
              <a:lnSpc>
                <a:spcPct val="114000"/>
              </a:lnSpc>
              <a:spcBef>
                <a:spcPts val="700"/>
              </a:spcBef>
              <a:buSzPct val="85000"/>
              <a:buFont typeface="Wingdings" pitchFamily="2" charset="2"/>
              <a:buChar char="§"/>
            </a:pPr>
            <a:r>
              <a:rPr lang="en-US" sz="2100" dirty="0" smtClean="0">
                <a:latin typeface="+mn-lt"/>
              </a:rPr>
              <a:t>Basic concepts (25 min)</a:t>
            </a:r>
          </a:p>
          <a:p>
            <a:pPr marL="288925" indent="-288925" eaLnBrk="1" hangingPunct="1">
              <a:lnSpc>
                <a:spcPct val="114000"/>
              </a:lnSpc>
              <a:spcBef>
                <a:spcPts val="700"/>
              </a:spcBef>
              <a:buSzPct val="85000"/>
              <a:buFont typeface="Wingdings" pitchFamily="2" charset="2"/>
              <a:buChar char="§"/>
            </a:pPr>
            <a:r>
              <a:rPr lang="en-US" sz="2100" dirty="0" smtClean="0">
                <a:latin typeface="+mn-lt"/>
              </a:rPr>
              <a:t> ARS Q and A (5 min)</a:t>
            </a:r>
          </a:p>
          <a:p>
            <a:pPr marL="288925" indent="-288925" eaLnBrk="1" hangingPunct="1">
              <a:lnSpc>
                <a:spcPct val="114000"/>
              </a:lnSpc>
              <a:spcBef>
                <a:spcPts val="700"/>
              </a:spcBef>
              <a:buSzPct val="85000"/>
              <a:buFont typeface="Wingdings" pitchFamily="2" charset="2"/>
              <a:buChar char="§"/>
            </a:pPr>
            <a:r>
              <a:rPr lang="en-US" sz="2100" dirty="0" smtClean="0">
                <a:latin typeface="+mn-lt"/>
              </a:rPr>
              <a:t> Relevant typology (30 min)</a:t>
            </a:r>
          </a:p>
          <a:p>
            <a:pPr marL="288925" indent="-288925" eaLnBrk="1" hangingPunct="1">
              <a:lnSpc>
                <a:spcPct val="114000"/>
              </a:lnSpc>
              <a:spcBef>
                <a:spcPts val="700"/>
              </a:spcBef>
              <a:buSzPct val="85000"/>
              <a:buFont typeface="Wingdings" pitchFamily="2" charset="2"/>
              <a:buChar char="§"/>
            </a:pPr>
            <a:r>
              <a:rPr lang="en-US" sz="2100" dirty="0" smtClean="0">
                <a:latin typeface="+mn-lt"/>
              </a:rPr>
              <a:t> Exercise (30 min)</a:t>
            </a:r>
          </a:p>
          <a:p>
            <a:pPr marL="288925" indent="-288925" eaLnBrk="1" hangingPunct="1">
              <a:lnSpc>
                <a:spcPct val="114000"/>
              </a:lnSpc>
              <a:spcBef>
                <a:spcPts val="700"/>
              </a:spcBef>
              <a:buSzPct val="85000"/>
              <a:buFont typeface="Wingdings" pitchFamily="2" charset="2"/>
              <a:buChar char="§"/>
            </a:pPr>
            <a:r>
              <a:rPr lang="en-US" sz="2100" dirty="0" smtClean="0">
                <a:latin typeface="+mn-lt"/>
              </a:rPr>
              <a:t> Total: 1 hour, 30 minutes</a:t>
            </a:r>
          </a:p>
          <a:p>
            <a:pPr marL="0" indent="0" eaLnBrk="1" hangingPunct="1"/>
            <a:endParaRPr lang="en-US" dirty="0" smtClean="0"/>
          </a:p>
        </p:txBody>
      </p:sp>
      <p:pic>
        <p:nvPicPr>
          <p:cNvPr id="6" name="Picture 2" descr="http://www.fema.gov/photodata/original/14540.jpg"/>
          <p:cNvPicPr>
            <a:picLocks noChangeAspect="1" noChangeArrowheads="1"/>
          </p:cNvPicPr>
          <p:nvPr/>
        </p:nvPicPr>
        <p:blipFill>
          <a:blip r:embed="rId3"/>
          <a:srcRect/>
          <a:stretch>
            <a:fillRect/>
          </a:stretch>
        </p:blipFill>
        <p:spPr bwMode="auto">
          <a:xfrm>
            <a:off x="5637213" y="1789113"/>
            <a:ext cx="3049587" cy="2332037"/>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637213" y="4121150"/>
            <a:ext cx="2876550" cy="254000"/>
          </a:xfrm>
          <a:prstGeom prst="rect">
            <a:avLst/>
          </a:prstGeom>
          <a:noFill/>
        </p:spPr>
        <p:txBody>
          <a:bodyPr>
            <a:spAutoFit/>
          </a:bodyPr>
          <a:lstStyle/>
          <a:p>
            <a:pPr>
              <a:defRPr/>
            </a:pPr>
            <a:r>
              <a:rPr lang="en-US" sz="1050" b="1" dirty="0">
                <a:cs typeface="+mn-cs"/>
              </a:rPr>
              <a:t>Win Henderson/FEMA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algn="ctr" eaLnBrk="1" hangingPunct="1"/>
            <a:r>
              <a:rPr lang="en-US" sz="2800" dirty="0" smtClean="0"/>
              <a:t>Course Overview</a:t>
            </a:r>
            <a:br>
              <a:rPr lang="en-US" sz="2800" dirty="0" smtClean="0"/>
            </a:br>
            <a:r>
              <a:rPr lang="en-US" sz="2800" dirty="0" smtClean="0">
                <a:solidFill>
                  <a:srgbClr val="984807"/>
                </a:solidFill>
              </a:rPr>
              <a:t>Session 1 – Disaster Basics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8415632"/>
              </p:ext>
            </p:extLst>
          </p:nvPr>
        </p:nvGraphicFramePr>
        <p:xfrm>
          <a:off x="1524000" y="1882775"/>
          <a:ext cx="5916613" cy="2764790"/>
        </p:xfrm>
        <a:graphic>
          <a:graphicData uri="http://schemas.openxmlformats.org/drawingml/2006/table">
            <a:tbl>
              <a:tblPr/>
              <a:tblGrid>
                <a:gridCol w="4381500">
                  <a:extLst>
                    <a:ext uri="{9D8B030D-6E8A-4147-A177-3AD203B41FA5}">
                      <a16:colId xmlns:a16="http://schemas.microsoft.com/office/drawing/2014/main" val="20000"/>
                    </a:ext>
                  </a:extLst>
                </a:gridCol>
                <a:gridCol w="1535113">
                  <a:extLst>
                    <a:ext uri="{9D8B030D-6E8A-4147-A177-3AD203B41FA5}">
                      <a16:colId xmlns:a16="http://schemas.microsoft.com/office/drawing/2014/main" val="20001"/>
                    </a:ext>
                  </a:extLst>
                </a:gridCol>
              </a:tblGrid>
              <a:tr h="587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charset="0"/>
                        </a:rPr>
                        <a:t>Disaster Basics </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25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charset="0"/>
                        </a:rPr>
                        <a:t>Question and Answer With ARS</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5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charset="0"/>
                        </a:rPr>
                        <a:t>Natural Disasters</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30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charset="0"/>
                        </a:rPr>
                        <a:t>Applied Learning Exercise: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charset="0"/>
                        </a:rPr>
                        <a:t>Natural Disaster </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30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charset="0"/>
                        </a:rPr>
                        <a:t>Break</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15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algn="ctr" eaLnBrk="1" hangingPunct="1"/>
            <a:r>
              <a:rPr lang="en-US" sz="2800" dirty="0" smtClean="0"/>
              <a:t>Course Overview</a:t>
            </a:r>
            <a:br>
              <a:rPr lang="en-US" sz="2800" dirty="0" smtClean="0"/>
            </a:br>
            <a:r>
              <a:rPr lang="en-US" sz="2800" dirty="0" smtClean="0">
                <a:solidFill>
                  <a:srgbClr val="984807"/>
                </a:solidFill>
              </a:rPr>
              <a:t>Session 2 – Workforce Preparedness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8668820"/>
              </p:ext>
            </p:extLst>
          </p:nvPr>
        </p:nvGraphicFramePr>
        <p:xfrm>
          <a:off x="1255713" y="1882775"/>
          <a:ext cx="6202362" cy="2764790"/>
        </p:xfrm>
        <a:graphic>
          <a:graphicData uri="http://schemas.openxmlformats.org/drawingml/2006/table">
            <a:tbl>
              <a:tblPr/>
              <a:tblGrid>
                <a:gridCol w="4667250">
                  <a:extLst>
                    <a:ext uri="{9D8B030D-6E8A-4147-A177-3AD203B41FA5}">
                      <a16:colId xmlns:a16="http://schemas.microsoft.com/office/drawing/2014/main" val="20000"/>
                    </a:ext>
                  </a:extLst>
                </a:gridCol>
                <a:gridCol w="1535112">
                  <a:extLst>
                    <a:ext uri="{9D8B030D-6E8A-4147-A177-3AD203B41FA5}">
                      <a16:colId xmlns:a16="http://schemas.microsoft.com/office/drawing/2014/main" val="20001"/>
                    </a:ext>
                  </a:extLst>
                </a:gridCol>
              </a:tblGrid>
              <a:tr h="587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charset="0"/>
                        </a:rPr>
                        <a:t>Workforce Readiness and Deployment</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25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charset="0"/>
                        </a:rPr>
                        <a:t>Question and Answer With ARS</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5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charset="0"/>
                        </a:rPr>
                        <a:t>Chemical Disasters</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30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charset="0"/>
                        </a:rPr>
                        <a:t>Applied Learning Exercise: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charset="0"/>
                        </a:rPr>
                        <a:t>Chemical Disaster </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30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charset="0"/>
                        </a:rPr>
                        <a:t>Lunch</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60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algn="ctr" eaLnBrk="1" hangingPunct="1"/>
            <a:r>
              <a:rPr lang="en-US" sz="2800" dirty="0" smtClean="0"/>
              <a:t>Course Overview</a:t>
            </a:r>
            <a:br>
              <a:rPr lang="en-US" sz="2800" dirty="0" smtClean="0"/>
            </a:br>
            <a:r>
              <a:rPr lang="en-US" sz="2800" dirty="0" smtClean="0">
                <a:solidFill>
                  <a:srgbClr val="984807"/>
                </a:solidFill>
              </a:rPr>
              <a:t>Session 3 – Casualty Management</a:t>
            </a:r>
          </a:p>
        </p:txBody>
      </p:sp>
      <p:graphicFrame>
        <p:nvGraphicFramePr>
          <p:cNvPr id="30741" name="Group 21"/>
          <p:cNvGraphicFramePr>
            <a:graphicFrameLocks noGrp="1"/>
          </p:cNvGraphicFramePr>
          <p:nvPr>
            <p:ph idx="1"/>
            <p:extLst>
              <p:ext uri="{D42A27DB-BD31-4B8C-83A1-F6EECF244321}">
                <p14:modId xmlns:p14="http://schemas.microsoft.com/office/powerpoint/2010/main" val="2612167315"/>
              </p:ext>
            </p:extLst>
          </p:nvPr>
        </p:nvGraphicFramePr>
        <p:xfrm>
          <a:off x="1455738" y="1882775"/>
          <a:ext cx="6202362" cy="3141980"/>
        </p:xfrm>
        <a:graphic>
          <a:graphicData uri="http://schemas.openxmlformats.org/drawingml/2006/table">
            <a:tbl>
              <a:tblPr/>
              <a:tblGrid>
                <a:gridCol w="4667250">
                  <a:extLst>
                    <a:ext uri="{9D8B030D-6E8A-4147-A177-3AD203B41FA5}">
                      <a16:colId xmlns:a16="http://schemas.microsoft.com/office/drawing/2014/main" val="20000"/>
                    </a:ext>
                  </a:extLst>
                </a:gridCol>
                <a:gridCol w="1535112">
                  <a:extLst>
                    <a:ext uri="{9D8B030D-6E8A-4147-A177-3AD203B41FA5}">
                      <a16:colId xmlns:a16="http://schemas.microsoft.com/office/drawing/2014/main" val="20001"/>
                    </a:ext>
                  </a:extLst>
                </a:gridCol>
              </a:tblGrid>
              <a:tr h="587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charset="0"/>
                        </a:rPr>
                        <a:t>Mass Casualty and Fatality Management</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30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charset="0"/>
                        </a:rPr>
                        <a:t>Applied Learning Exercise: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charset="0"/>
                        </a:rPr>
                        <a:t>SALT Triage Methodologies</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15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b="1" kern="1200" dirty="0" smtClean="0">
                          <a:solidFill>
                            <a:schemeClr val="tx1"/>
                          </a:solidFill>
                          <a:latin typeface="+mn-lt"/>
                          <a:ea typeface="+mn-ea"/>
                          <a:cs typeface="+mn-cs"/>
                        </a:rPr>
                        <a:t>Explosive, Traumatic, Nuclear, and Radiologic Disasters</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60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charset="0"/>
                        </a:rPr>
                        <a:t>Applied Learning Exercise:</a:t>
                      </a:r>
                    </a:p>
                    <a:p>
                      <a:pPr marL="0" marR="0" lvl="0" indent="0" algn="ctr" defTabSz="914400" rtl="0" eaLnBrk="1" fontAlgn="base" latinLnBrk="0" hangingPunct="1">
                        <a:lnSpc>
                          <a:spcPct val="100000"/>
                        </a:lnSpc>
                        <a:spcBef>
                          <a:spcPct val="0"/>
                        </a:spcBef>
                        <a:spcAft>
                          <a:spcPct val="0"/>
                        </a:spcAft>
                        <a:buClrTx/>
                        <a:buSzTx/>
                        <a:buFontTx/>
                        <a:buNone/>
                        <a:tabLst/>
                      </a:pPr>
                      <a:r>
                        <a:rPr lang="en-US" sz="1800" b="1" kern="1200" dirty="0" smtClean="0">
                          <a:solidFill>
                            <a:schemeClr val="tx1"/>
                          </a:solidFill>
                          <a:latin typeface="+mn-lt"/>
                          <a:ea typeface="+mn-ea"/>
                          <a:cs typeface="+mn-cs"/>
                        </a:rPr>
                        <a:t>Explosive, Traumatic, Nuclear, and Radiologic Disasters</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30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charset="0"/>
                        </a:rPr>
                        <a:t>Break</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15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algn="ctr" eaLnBrk="1" hangingPunct="1"/>
            <a:r>
              <a:rPr lang="en-US" sz="2800" dirty="0" smtClean="0"/>
              <a:t>Course Overview</a:t>
            </a:r>
            <a:br>
              <a:rPr lang="en-US" sz="2800" dirty="0" smtClean="0"/>
            </a:br>
            <a:r>
              <a:rPr lang="en-US" sz="2800" dirty="0" smtClean="0">
                <a:solidFill>
                  <a:srgbClr val="984807"/>
                </a:solidFill>
              </a:rPr>
              <a:t>Session 4 – Public-Population Health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8445494"/>
              </p:ext>
            </p:extLst>
          </p:nvPr>
        </p:nvGraphicFramePr>
        <p:xfrm>
          <a:off x="1363663" y="1882775"/>
          <a:ext cx="6203950" cy="2221865"/>
        </p:xfrm>
        <a:graphic>
          <a:graphicData uri="http://schemas.openxmlformats.org/drawingml/2006/table">
            <a:tbl>
              <a:tblPr/>
              <a:tblGrid>
                <a:gridCol w="4668837">
                  <a:extLst>
                    <a:ext uri="{9D8B030D-6E8A-4147-A177-3AD203B41FA5}">
                      <a16:colId xmlns:a16="http://schemas.microsoft.com/office/drawing/2014/main" val="20000"/>
                    </a:ext>
                  </a:extLst>
                </a:gridCol>
                <a:gridCol w="1535113">
                  <a:extLst>
                    <a:ext uri="{9D8B030D-6E8A-4147-A177-3AD203B41FA5}">
                      <a16:colId xmlns:a16="http://schemas.microsoft.com/office/drawing/2014/main" val="20001"/>
                    </a:ext>
                  </a:extLst>
                </a:gridCol>
              </a:tblGrid>
              <a:tr h="587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charset="0"/>
                        </a:rPr>
                        <a:t>Public Health and Population Heath</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25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charset="0"/>
                        </a:rPr>
                        <a:t>Questions and Answer With ARS</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5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charset="0"/>
                        </a:rPr>
                        <a:t>Biologic Disasters</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30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charset="0"/>
                        </a:rPr>
                        <a:t>Applied Learning Exercise: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charset="0"/>
                        </a:rPr>
                        <a:t>Biologic Disaster</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30 minutes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sz="2800" dirty="0" smtClean="0">
                <a:solidFill>
                  <a:schemeClr val="accent6">
                    <a:lumMod val="50000"/>
                  </a:schemeClr>
                </a:solidFill>
                <a:ea typeface="+mj-ea"/>
              </a:rPr>
              <a:t>Course Manual</a:t>
            </a:r>
            <a:endParaRPr lang="en-US" sz="2800" dirty="0">
              <a:solidFill>
                <a:schemeClr val="accent6">
                  <a:lumMod val="50000"/>
                </a:schemeClr>
              </a:solidFill>
              <a:ea typeface="+mj-ea"/>
            </a:endParaRPr>
          </a:p>
        </p:txBody>
      </p:sp>
      <p:sp>
        <p:nvSpPr>
          <p:cNvPr id="3" name="Content Placeholder 2"/>
          <p:cNvSpPr>
            <a:spLocks noGrp="1"/>
          </p:cNvSpPr>
          <p:nvPr>
            <p:ph idx="1"/>
          </p:nvPr>
        </p:nvSpPr>
        <p:spPr/>
        <p:txBody>
          <a:bodyPr rtlCol="0">
            <a:normAutofit/>
          </a:bodyPr>
          <a:lstStyle/>
          <a:p>
            <a:pPr marL="463550" indent="-463550" eaLnBrk="1" fontAlgn="auto" hangingPunct="1">
              <a:lnSpc>
                <a:spcPct val="114000"/>
              </a:lnSpc>
              <a:spcBef>
                <a:spcPts val="1400"/>
              </a:spcBef>
              <a:spcAft>
                <a:spcPts val="0"/>
              </a:spcAft>
              <a:buSzPct val="85000"/>
              <a:buFont typeface="Wingdings" pitchFamily="2" charset="2"/>
              <a:buChar char="§"/>
              <a:defRPr/>
            </a:pPr>
            <a:r>
              <a:rPr lang="en-US" sz="2800" dirty="0" smtClean="0">
                <a:latin typeface="+mn-lt"/>
                <a:ea typeface="+mn-ea"/>
              </a:rPr>
              <a:t>Reference tool</a:t>
            </a:r>
          </a:p>
          <a:p>
            <a:pPr marL="463550" indent="-463550" eaLnBrk="1" fontAlgn="auto" hangingPunct="1">
              <a:lnSpc>
                <a:spcPct val="114000"/>
              </a:lnSpc>
              <a:spcBef>
                <a:spcPts val="1400"/>
              </a:spcBef>
              <a:spcAft>
                <a:spcPts val="0"/>
              </a:spcAft>
              <a:buSzPct val="85000"/>
              <a:buFont typeface="Wingdings" pitchFamily="2" charset="2"/>
              <a:buChar char="§"/>
              <a:defRPr/>
            </a:pPr>
            <a:r>
              <a:rPr lang="en-US" sz="2800" dirty="0" smtClean="0">
                <a:latin typeface="+mn-lt"/>
                <a:ea typeface="+mn-ea"/>
              </a:rPr>
              <a:t>10 chapters </a:t>
            </a:r>
          </a:p>
          <a:p>
            <a:pPr marL="463550" indent="-463550" eaLnBrk="1" fontAlgn="auto" hangingPunct="1">
              <a:lnSpc>
                <a:spcPct val="114000"/>
              </a:lnSpc>
              <a:spcBef>
                <a:spcPts val="1400"/>
              </a:spcBef>
              <a:spcAft>
                <a:spcPts val="0"/>
              </a:spcAft>
              <a:buSzPct val="85000"/>
              <a:buFont typeface="Wingdings" pitchFamily="2" charset="2"/>
              <a:buChar char="§"/>
              <a:defRPr/>
            </a:pPr>
            <a:r>
              <a:rPr lang="en-US" sz="2800" dirty="0" smtClean="0">
                <a:latin typeface="+mn-lt"/>
                <a:ea typeface="+mn-ea"/>
              </a:rPr>
              <a:t>Well-referenced </a:t>
            </a:r>
          </a:p>
          <a:p>
            <a:pPr marL="463550" indent="-463550" eaLnBrk="1" fontAlgn="auto" hangingPunct="1">
              <a:lnSpc>
                <a:spcPct val="114000"/>
              </a:lnSpc>
              <a:spcBef>
                <a:spcPts val="1400"/>
              </a:spcBef>
              <a:spcAft>
                <a:spcPts val="0"/>
              </a:spcAft>
              <a:buSzPct val="85000"/>
              <a:buFont typeface="Wingdings" pitchFamily="2" charset="2"/>
              <a:buChar char="§"/>
              <a:defRPr/>
            </a:pPr>
            <a:r>
              <a:rPr lang="en-US" sz="2800" dirty="0" smtClean="0">
                <a:latin typeface="+mn-lt"/>
                <a:ea typeface="+mn-ea"/>
              </a:rPr>
              <a:t>Peer-reviewed</a:t>
            </a:r>
          </a:p>
          <a:p>
            <a:pPr marL="463550" indent="-463550" eaLnBrk="1" fontAlgn="auto" hangingPunct="1">
              <a:lnSpc>
                <a:spcPct val="114000"/>
              </a:lnSpc>
              <a:spcBef>
                <a:spcPts val="1400"/>
              </a:spcBef>
              <a:spcAft>
                <a:spcPts val="0"/>
              </a:spcAft>
              <a:buSzPct val="85000"/>
              <a:buFont typeface="Wingdings" pitchFamily="2" charset="2"/>
              <a:buChar char="§"/>
              <a:defRPr/>
            </a:pPr>
            <a:r>
              <a:rPr lang="en-US" sz="2800" dirty="0" smtClean="0">
                <a:latin typeface="+mn-lt"/>
                <a:ea typeface="+mn-ea"/>
              </a:rPr>
              <a:t>Detailed explanations</a:t>
            </a:r>
          </a:p>
          <a:p>
            <a:pPr marL="463550" indent="-463550" eaLnBrk="1" fontAlgn="auto" hangingPunct="1">
              <a:lnSpc>
                <a:spcPct val="114000"/>
              </a:lnSpc>
              <a:spcBef>
                <a:spcPts val="1400"/>
              </a:spcBef>
              <a:spcAft>
                <a:spcPts val="0"/>
              </a:spcAft>
              <a:buSzPct val="85000"/>
              <a:buFont typeface="Wingdings" pitchFamily="2" charset="2"/>
              <a:buChar char="§"/>
              <a:defRPr/>
            </a:pPr>
            <a:r>
              <a:rPr lang="en-US" sz="2800" dirty="0" smtClean="0">
                <a:latin typeface="+mn-lt"/>
                <a:ea typeface="+mn-ea"/>
              </a:rPr>
              <a:t>Additional resources </a:t>
            </a:r>
          </a:p>
          <a:p>
            <a:pPr eaLnBrk="1" fontAlgn="auto" hangingPunct="1">
              <a:spcAft>
                <a:spcPts val="0"/>
              </a:spcAft>
              <a:buFont typeface="Arial"/>
              <a:buChar char="•"/>
              <a:defRPr/>
            </a:pPr>
            <a:endParaRPr lang="en-US" dirty="0">
              <a:ea typeface="+mn-ea"/>
            </a:endParaRPr>
          </a:p>
        </p:txBody>
      </p:sp>
      <p:pic>
        <p:nvPicPr>
          <p:cNvPr id="37891" name="Picture 3"/>
          <p:cNvPicPr>
            <a:picLocks noChangeAspect="1"/>
          </p:cNvPicPr>
          <p:nvPr/>
        </p:nvPicPr>
        <p:blipFill>
          <a:blip r:embed="rId3"/>
          <a:srcRect/>
          <a:stretch>
            <a:fillRect/>
          </a:stretch>
        </p:blipFill>
        <p:spPr bwMode="auto">
          <a:xfrm>
            <a:off x="5427811" y="1249680"/>
            <a:ext cx="3096112" cy="4003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2800" dirty="0" smtClean="0">
                <a:solidFill>
                  <a:schemeClr val="accent6">
                    <a:lumMod val="50000"/>
                  </a:schemeClr>
                </a:solidFill>
                <a:ea typeface="+mj-ea"/>
              </a:rPr>
              <a:t>Post-Course Assessment and Evaluation</a:t>
            </a:r>
            <a:endParaRPr lang="en-US" sz="2800" dirty="0">
              <a:solidFill>
                <a:schemeClr val="accent6">
                  <a:lumMod val="50000"/>
                </a:schemeClr>
              </a:solidFill>
              <a:ea typeface="+mj-ea"/>
            </a:endParaRPr>
          </a:p>
        </p:txBody>
      </p:sp>
      <p:sp>
        <p:nvSpPr>
          <p:cNvPr id="3" name="Content Placeholder 2"/>
          <p:cNvSpPr>
            <a:spLocks noGrp="1"/>
          </p:cNvSpPr>
          <p:nvPr>
            <p:ph idx="1"/>
          </p:nvPr>
        </p:nvSpPr>
        <p:spPr>
          <a:xfrm>
            <a:off x="457200" y="1348273"/>
            <a:ext cx="4783138" cy="4525963"/>
          </a:xfrm>
        </p:spPr>
        <p:txBody>
          <a:bodyPr rtlCol="0">
            <a:normAutofit lnSpcReduction="10000"/>
          </a:bodyPr>
          <a:lstStyle/>
          <a:p>
            <a:pPr marL="463550" indent="-463550" eaLnBrk="1" fontAlgn="auto" hangingPunct="1">
              <a:lnSpc>
                <a:spcPct val="114000"/>
              </a:lnSpc>
              <a:spcBef>
                <a:spcPts val="1300"/>
              </a:spcBef>
              <a:spcAft>
                <a:spcPts val="0"/>
              </a:spcAft>
              <a:buSzPct val="85000"/>
              <a:buFont typeface="Wingdings" pitchFamily="2" charset="2"/>
              <a:buChar char="§"/>
              <a:defRPr/>
            </a:pPr>
            <a:r>
              <a:rPr lang="en-US" sz="2600" dirty="0" smtClean="0">
                <a:latin typeface="+mn-lt"/>
                <a:ea typeface="+mn-ea"/>
              </a:rPr>
              <a:t>Complete </a:t>
            </a:r>
            <a:r>
              <a:rPr lang="en-US" sz="2600" dirty="0" smtClean="0">
                <a:latin typeface="+mn-lt"/>
              </a:rPr>
              <a:t>both the Post-Course Assessment and the Evaluation </a:t>
            </a:r>
            <a:r>
              <a:rPr lang="en-US" sz="2600" dirty="0" smtClean="0">
                <a:latin typeface="+mn-lt"/>
                <a:ea typeface="+mn-ea"/>
              </a:rPr>
              <a:t>at the NDLS website </a:t>
            </a:r>
            <a:r>
              <a:rPr lang="en-US" sz="2600" dirty="0" smtClean="0">
                <a:latin typeface="+mn-lt"/>
                <a:ea typeface="+mn-ea"/>
                <a:hlinkClick r:id="rId3"/>
              </a:rPr>
              <a:t>http://Register.NDLSF.org</a:t>
            </a:r>
            <a:r>
              <a:rPr lang="en-US" sz="2600" dirty="0" smtClean="0">
                <a:latin typeface="+mn-lt"/>
                <a:ea typeface="+mn-ea"/>
              </a:rPr>
              <a:t>  after completion of the class</a:t>
            </a:r>
          </a:p>
          <a:p>
            <a:pPr marL="463550" indent="-463550" eaLnBrk="1" fontAlgn="auto" hangingPunct="1">
              <a:lnSpc>
                <a:spcPct val="114000"/>
              </a:lnSpc>
              <a:spcBef>
                <a:spcPts val="1300"/>
              </a:spcBef>
              <a:spcAft>
                <a:spcPts val="0"/>
              </a:spcAft>
              <a:buSzPct val="85000"/>
              <a:buFont typeface="Wingdings" pitchFamily="2" charset="2"/>
              <a:buChar char="§"/>
              <a:defRPr/>
            </a:pPr>
            <a:r>
              <a:rPr lang="en-US" sz="2600" dirty="0" smtClean="0">
                <a:latin typeface="+mn-lt"/>
                <a:ea typeface="+mn-ea"/>
              </a:rPr>
              <a:t>Once the you have passed the Post-Course Assessment (80% or better) PRINT YOUR CERTIFICATE OF COMPLETION</a:t>
            </a:r>
          </a:p>
          <a:p>
            <a:pPr eaLnBrk="1" fontAlgn="auto" hangingPunct="1">
              <a:spcAft>
                <a:spcPts val="0"/>
              </a:spcAft>
              <a:buFont typeface="Arial"/>
              <a:buChar char="•"/>
              <a:defRPr/>
            </a:pPr>
            <a:endParaRPr lang="en-US" dirty="0">
              <a:ea typeface="+mn-ea"/>
            </a:endParaRPr>
          </a:p>
        </p:txBody>
      </p:sp>
      <p:pic>
        <p:nvPicPr>
          <p:cNvPr id="5" name="Picture 4" descr="9172.jpg"/>
          <p:cNvPicPr>
            <a:picLocks noChangeAspect="1"/>
          </p:cNvPicPr>
          <p:nvPr/>
        </p:nvPicPr>
        <p:blipFill>
          <a:blip r:embed="rId4"/>
          <a:stretch>
            <a:fillRect/>
          </a:stretch>
        </p:blipFill>
        <p:spPr>
          <a:xfrm>
            <a:off x="5445125" y="1076960"/>
            <a:ext cx="3003550" cy="427196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445125" y="5348922"/>
            <a:ext cx="3152775" cy="254000"/>
          </a:xfrm>
          <a:prstGeom prst="rect">
            <a:avLst/>
          </a:prstGeom>
          <a:noFill/>
        </p:spPr>
        <p:txBody>
          <a:bodyPr>
            <a:spAutoFit/>
          </a:bodyPr>
          <a:lstStyle/>
          <a:p>
            <a:pPr>
              <a:defRPr/>
            </a:pPr>
            <a:r>
              <a:rPr lang="en-US" sz="1050" b="1" dirty="0"/>
              <a:t>Jason Pack/FEMA News Photo</a:t>
            </a:r>
          </a:p>
        </p:txBody>
      </p:sp>
    </p:spTree>
    <p:extLst>
      <p:ext uri="{BB962C8B-B14F-4D97-AF65-F5344CB8AC3E}">
        <p14:creationId xmlns:p14="http://schemas.microsoft.com/office/powerpoint/2010/main" val="3002109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a:xfrm>
            <a:off x="457200" y="609600"/>
            <a:ext cx="8229600" cy="808038"/>
          </a:xfrm>
        </p:spPr>
        <p:txBody>
          <a:bodyPr>
            <a:normAutofit/>
          </a:bodyPr>
          <a:lstStyle/>
          <a:p>
            <a:pPr algn="ctr" eaLnBrk="1" hangingPunct="1"/>
            <a:r>
              <a:rPr lang="en-US" sz="2800" dirty="0" smtClean="0">
                <a:solidFill>
                  <a:schemeClr val="accent6">
                    <a:lumMod val="50000"/>
                  </a:schemeClr>
                </a:solidFill>
                <a:latin typeface="+mj-lt"/>
              </a:rPr>
              <a:t>BDLS v.3.2 Program</a:t>
            </a:r>
          </a:p>
        </p:txBody>
      </p:sp>
      <p:grpSp>
        <p:nvGrpSpPr>
          <p:cNvPr id="2" name="Group 11"/>
          <p:cNvGrpSpPr>
            <a:grpSpLocks/>
          </p:cNvGrpSpPr>
          <p:nvPr/>
        </p:nvGrpSpPr>
        <p:grpSpPr bwMode="auto">
          <a:xfrm>
            <a:off x="557213" y="1820863"/>
            <a:ext cx="7983537" cy="2941637"/>
            <a:chOff x="457200" y="1654348"/>
            <a:chExt cx="8229599" cy="3256292"/>
          </a:xfrm>
        </p:grpSpPr>
        <p:sp>
          <p:nvSpPr>
            <p:cNvPr id="13" name="Freeform 12"/>
            <p:cNvSpPr/>
            <p:nvPr/>
          </p:nvSpPr>
          <p:spPr>
            <a:xfrm>
              <a:off x="457200" y="1654348"/>
              <a:ext cx="828033" cy="1184426"/>
            </a:xfrm>
            <a:custGeom>
              <a:avLst/>
              <a:gdLst>
                <a:gd name="connsiteX0" fmla="*/ 0 w 1183916"/>
                <a:gd name="connsiteY0" fmla="*/ 0 h 828741"/>
                <a:gd name="connsiteX1" fmla="*/ 769546 w 1183916"/>
                <a:gd name="connsiteY1" fmla="*/ 0 h 828741"/>
                <a:gd name="connsiteX2" fmla="*/ 1183916 w 1183916"/>
                <a:gd name="connsiteY2" fmla="*/ 414371 h 828741"/>
                <a:gd name="connsiteX3" fmla="*/ 769546 w 1183916"/>
                <a:gd name="connsiteY3" fmla="*/ 828741 h 828741"/>
                <a:gd name="connsiteX4" fmla="*/ 0 w 1183916"/>
                <a:gd name="connsiteY4" fmla="*/ 828741 h 828741"/>
                <a:gd name="connsiteX5" fmla="*/ 414371 w 1183916"/>
                <a:gd name="connsiteY5" fmla="*/ 414371 h 828741"/>
                <a:gd name="connsiteX6" fmla="*/ 0 w 1183916"/>
                <a:gd name="connsiteY6" fmla="*/ 0 h 82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916" h="828741">
                  <a:moveTo>
                    <a:pt x="1183915" y="0"/>
                  </a:moveTo>
                  <a:lnTo>
                    <a:pt x="1183915" y="538682"/>
                  </a:lnTo>
                  <a:lnTo>
                    <a:pt x="591957" y="828741"/>
                  </a:lnTo>
                  <a:lnTo>
                    <a:pt x="1" y="538682"/>
                  </a:lnTo>
                  <a:lnTo>
                    <a:pt x="1" y="0"/>
                  </a:lnTo>
                  <a:lnTo>
                    <a:pt x="591957" y="290060"/>
                  </a:lnTo>
                  <a:lnTo>
                    <a:pt x="1183915" y="0"/>
                  </a:lnTo>
                  <a:close/>
                </a:path>
              </a:pathLst>
            </a:custGeom>
            <a:solidFill>
              <a:schemeClr val="accent6">
                <a:lumMod val="20000"/>
                <a:lumOff val="80000"/>
                <a:alpha val="90000"/>
              </a:schemeClr>
            </a:solidFill>
            <a:ln w="12700">
              <a:solidFill>
                <a:schemeClr val="tx1"/>
              </a:solidFill>
            </a:ln>
          </p:spPr>
          <p:style>
            <a:lnRef idx="2">
              <a:schemeClr val="accent2">
                <a:alpha val="90000"/>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lIns="14606" tIns="428977" rIns="14605" bIns="428975" spcCol="1270" anchor="ctr"/>
            <a:lstStyle/>
            <a:p>
              <a:pPr algn="ctr" defTabSz="1022350" fontAlgn="auto">
                <a:lnSpc>
                  <a:spcPct val="90000"/>
                </a:lnSpc>
                <a:spcBef>
                  <a:spcPts val="0"/>
                </a:spcBef>
                <a:spcAft>
                  <a:spcPct val="35000"/>
                </a:spcAft>
                <a:defRPr/>
              </a:pPr>
              <a:endParaRPr lang="en-US" sz="2300" dirty="0"/>
            </a:p>
          </p:txBody>
        </p:sp>
        <p:sp>
          <p:nvSpPr>
            <p:cNvPr id="14" name="Freeform 13"/>
            <p:cNvSpPr/>
            <p:nvPr/>
          </p:nvSpPr>
          <p:spPr>
            <a:xfrm>
              <a:off x="1285233" y="1654348"/>
              <a:ext cx="7401566" cy="769701"/>
            </a:xfrm>
            <a:custGeom>
              <a:avLst/>
              <a:gdLst>
                <a:gd name="connsiteX0" fmla="*/ 128260 w 769545"/>
                <a:gd name="connsiteY0" fmla="*/ 0 h 7400858"/>
                <a:gd name="connsiteX1" fmla="*/ 641285 w 769545"/>
                <a:gd name="connsiteY1" fmla="*/ 0 h 7400858"/>
                <a:gd name="connsiteX2" fmla="*/ 769545 w 769545"/>
                <a:gd name="connsiteY2" fmla="*/ 128260 h 7400858"/>
                <a:gd name="connsiteX3" fmla="*/ 769545 w 769545"/>
                <a:gd name="connsiteY3" fmla="*/ 7400858 h 7400858"/>
                <a:gd name="connsiteX4" fmla="*/ 769545 w 769545"/>
                <a:gd name="connsiteY4" fmla="*/ 7400858 h 7400858"/>
                <a:gd name="connsiteX5" fmla="*/ 0 w 769545"/>
                <a:gd name="connsiteY5" fmla="*/ 7400858 h 7400858"/>
                <a:gd name="connsiteX6" fmla="*/ 0 w 769545"/>
                <a:gd name="connsiteY6" fmla="*/ 7400858 h 7400858"/>
                <a:gd name="connsiteX7" fmla="*/ 0 w 769545"/>
                <a:gd name="connsiteY7" fmla="*/ 128260 h 7400858"/>
                <a:gd name="connsiteX8" fmla="*/ 128260 w 769545"/>
                <a:gd name="connsiteY8" fmla="*/ 0 h 740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545" h="7400858">
                  <a:moveTo>
                    <a:pt x="769545" y="1233504"/>
                  </a:moveTo>
                  <a:lnTo>
                    <a:pt x="769545" y="6167354"/>
                  </a:lnTo>
                  <a:cubicBezTo>
                    <a:pt x="769545" y="6848597"/>
                    <a:pt x="763574" y="7400853"/>
                    <a:pt x="756208" y="7400853"/>
                  </a:cubicBezTo>
                  <a:lnTo>
                    <a:pt x="0" y="7400853"/>
                  </a:lnTo>
                  <a:lnTo>
                    <a:pt x="0" y="7400853"/>
                  </a:lnTo>
                  <a:lnTo>
                    <a:pt x="0" y="5"/>
                  </a:lnTo>
                  <a:lnTo>
                    <a:pt x="0" y="5"/>
                  </a:lnTo>
                  <a:lnTo>
                    <a:pt x="756208" y="5"/>
                  </a:lnTo>
                  <a:cubicBezTo>
                    <a:pt x="763574" y="5"/>
                    <a:pt x="769545" y="552261"/>
                    <a:pt x="769545" y="1233504"/>
                  </a:cubicBezTo>
                  <a:close/>
                </a:path>
              </a:pathLst>
            </a:custGeom>
            <a:ln w="12700">
              <a:solidFill>
                <a:schemeClr val="tx1"/>
              </a:solidFill>
            </a:ln>
          </p:spPr>
          <p:style>
            <a:lnRef idx="2">
              <a:schemeClr val="accent2">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63577" tIns="52171" rIns="52171" bIns="52172" anchor="ctr"/>
            <a:lstStyle/>
            <a:p>
              <a:pPr marL="0" lvl="1" defTabSz="1022350" fontAlgn="auto">
                <a:lnSpc>
                  <a:spcPct val="90000"/>
                </a:lnSpc>
                <a:spcBef>
                  <a:spcPts val="0"/>
                </a:spcBef>
                <a:spcAft>
                  <a:spcPct val="15000"/>
                </a:spcAft>
                <a:defRPr/>
              </a:pPr>
              <a:r>
                <a:rPr lang="en-US" sz="2500" dirty="0">
                  <a:solidFill>
                    <a:srgbClr val="000000"/>
                  </a:solidFill>
                  <a:ea typeface="Helvetica"/>
                  <a:cs typeface="Helvetica"/>
                </a:rPr>
                <a:t>Meets competencies through defined objectives</a:t>
              </a:r>
            </a:p>
          </p:txBody>
        </p:sp>
        <p:sp>
          <p:nvSpPr>
            <p:cNvPr id="15" name="Freeform 14"/>
            <p:cNvSpPr/>
            <p:nvPr/>
          </p:nvSpPr>
          <p:spPr>
            <a:xfrm>
              <a:off x="457200" y="2691160"/>
              <a:ext cx="828033" cy="1182668"/>
            </a:xfrm>
            <a:custGeom>
              <a:avLst/>
              <a:gdLst>
                <a:gd name="connsiteX0" fmla="*/ 0 w 1183916"/>
                <a:gd name="connsiteY0" fmla="*/ 0 h 828741"/>
                <a:gd name="connsiteX1" fmla="*/ 769546 w 1183916"/>
                <a:gd name="connsiteY1" fmla="*/ 0 h 828741"/>
                <a:gd name="connsiteX2" fmla="*/ 1183916 w 1183916"/>
                <a:gd name="connsiteY2" fmla="*/ 414371 h 828741"/>
                <a:gd name="connsiteX3" fmla="*/ 769546 w 1183916"/>
                <a:gd name="connsiteY3" fmla="*/ 828741 h 828741"/>
                <a:gd name="connsiteX4" fmla="*/ 0 w 1183916"/>
                <a:gd name="connsiteY4" fmla="*/ 828741 h 828741"/>
                <a:gd name="connsiteX5" fmla="*/ 414371 w 1183916"/>
                <a:gd name="connsiteY5" fmla="*/ 414371 h 828741"/>
                <a:gd name="connsiteX6" fmla="*/ 0 w 1183916"/>
                <a:gd name="connsiteY6" fmla="*/ 0 h 82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916" h="828741">
                  <a:moveTo>
                    <a:pt x="1183915" y="0"/>
                  </a:moveTo>
                  <a:lnTo>
                    <a:pt x="1183915" y="538682"/>
                  </a:lnTo>
                  <a:lnTo>
                    <a:pt x="591957" y="828741"/>
                  </a:lnTo>
                  <a:lnTo>
                    <a:pt x="1" y="538682"/>
                  </a:lnTo>
                  <a:lnTo>
                    <a:pt x="1" y="0"/>
                  </a:lnTo>
                  <a:lnTo>
                    <a:pt x="591957" y="290060"/>
                  </a:lnTo>
                  <a:lnTo>
                    <a:pt x="1183915" y="0"/>
                  </a:lnTo>
                  <a:close/>
                </a:path>
              </a:pathLst>
            </a:custGeom>
            <a:solidFill>
              <a:schemeClr val="accent6">
                <a:lumMod val="60000"/>
                <a:lumOff val="40000"/>
                <a:alpha val="76667"/>
              </a:schemeClr>
            </a:solidFill>
            <a:ln w="12700">
              <a:solidFill>
                <a:schemeClr val="tx1"/>
              </a:solidFill>
            </a:ln>
          </p:spPr>
          <p:style>
            <a:lnRef idx="2">
              <a:schemeClr val="accent2">
                <a:alpha val="90000"/>
                <a:hueOff val="0"/>
                <a:satOff val="0"/>
                <a:lumOff val="0"/>
                <a:alphaOff val="-13333"/>
              </a:schemeClr>
            </a:lnRef>
            <a:fillRef idx="1">
              <a:schemeClr val="accent2">
                <a:alpha val="90000"/>
                <a:hueOff val="0"/>
                <a:satOff val="0"/>
                <a:lumOff val="0"/>
                <a:alphaOff val="-13333"/>
              </a:schemeClr>
            </a:fillRef>
            <a:effectRef idx="0">
              <a:schemeClr val="accent2">
                <a:alpha val="90000"/>
                <a:hueOff val="0"/>
                <a:satOff val="0"/>
                <a:lumOff val="0"/>
                <a:alphaOff val="-13333"/>
              </a:schemeClr>
            </a:effectRef>
            <a:fontRef idx="minor">
              <a:schemeClr val="lt1"/>
            </a:fontRef>
          </p:style>
          <p:txBody>
            <a:bodyPr lIns="14606" tIns="428977" rIns="14605" bIns="428975" spcCol="1270" anchor="ctr"/>
            <a:lstStyle/>
            <a:p>
              <a:pPr algn="ctr" defTabSz="1022350" fontAlgn="auto">
                <a:lnSpc>
                  <a:spcPct val="90000"/>
                </a:lnSpc>
                <a:spcBef>
                  <a:spcPts val="0"/>
                </a:spcBef>
                <a:spcAft>
                  <a:spcPct val="35000"/>
                </a:spcAft>
                <a:defRPr/>
              </a:pPr>
              <a:r>
                <a:rPr lang="en-US" sz="2300" dirty="0"/>
                <a:t> </a:t>
              </a:r>
            </a:p>
          </p:txBody>
        </p:sp>
        <p:sp>
          <p:nvSpPr>
            <p:cNvPr id="16" name="Freeform 15"/>
            <p:cNvSpPr/>
            <p:nvPr/>
          </p:nvSpPr>
          <p:spPr>
            <a:xfrm>
              <a:off x="1285233" y="2691160"/>
              <a:ext cx="7401566" cy="767943"/>
            </a:xfrm>
            <a:custGeom>
              <a:avLst/>
              <a:gdLst>
                <a:gd name="connsiteX0" fmla="*/ 128260 w 769545"/>
                <a:gd name="connsiteY0" fmla="*/ 0 h 7400858"/>
                <a:gd name="connsiteX1" fmla="*/ 641285 w 769545"/>
                <a:gd name="connsiteY1" fmla="*/ 0 h 7400858"/>
                <a:gd name="connsiteX2" fmla="*/ 769545 w 769545"/>
                <a:gd name="connsiteY2" fmla="*/ 128260 h 7400858"/>
                <a:gd name="connsiteX3" fmla="*/ 769545 w 769545"/>
                <a:gd name="connsiteY3" fmla="*/ 7400858 h 7400858"/>
                <a:gd name="connsiteX4" fmla="*/ 769545 w 769545"/>
                <a:gd name="connsiteY4" fmla="*/ 7400858 h 7400858"/>
                <a:gd name="connsiteX5" fmla="*/ 0 w 769545"/>
                <a:gd name="connsiteY5" fmla="*/ 7400858 h 7400858"/>
                <a:gd name="connsiteX6" fmla="*/ 0 w 769545"/>
                <a:gd name="connsiteY6" fmla="*/ 7400858 h 7400858"/>
                <a:gd name="connsiteX7" fmla="*/ 0 w 769545"/>
                <a:gd name="connsiteY7" fmla="*/ 128260 h 7400858"/>
                <a:gd name="connsiteX8" fmla="*/ 128260 w 769545"/>
                <a:gd name="connsiteY8" fmla="*/ 0 h 740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545" h="7400858">
                  <a:moveTo>
                    <a:pt x="769545" y="1233504"/>
                  </a:moveTo>
                  <a:lnTo>
                    <a:pt x="769545" y="6167354"/>
                  </a:lnTo>
                  <a:cubicBezTo>
                    <a:pt x="769545" y="6848597"/>
                    <a:pt x="763574" y="7400853"/>
                    <a:pt x="756208" y="7400853"/>
                  </a:cubicBezTo>
                  <a:lnTo>
                    <a:pt x="0" y="7400853"/>
                  </a:lnTo>
                  <a:lnTo>
                    <a:pt x="0" y="7400853"/>
                  </a:lnTo>
                  <a:lnTo>
                    <a:pt x="0" y="5"/>
                  </a:lnTo>
                  <a:lnTo>
                    <a:pt x="0" y="5"/>
                  </a:lnTo>
                  <a:lnTo>
                    <a:pt x="756208" y="5"/>
                  </a:lnTo>
                  <a:cubicBezTo>
                    <a:pt x="763574" y="5"/>
                    <a:pt x="769545" y="552261"/>
                    <a:pt x="769545" y="1233504"/>
                  </a:cubicBezTo>
                  <a:close/>
                </a:path>
              </a:pathLst>
            </a:custGeom>
            <a:ln w="12700">
              <a:solidFill>
                <a:schemeClr val="tx1"/>
              </a:solidFill>
            </a:ln>
          </p:spPr>
          <p:style>
            <a:lnRef idx="2">
              <a:schemeClr val="accent2">
                <a:alpha val="90000"/>
                <a:hueOff val="0"/>
                <a:satOff val="0"/>
                <a:lumOff val="0"/>
                <a:alphaOff val="-13333"/>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63577" tIns="52171" rIns="52171" bIns="52172" anchor="ctr"/>
            <a:lstStyle/>
            <a:p>
              <a:pPr marL="0" lvl="1" defTabSz="1022350" fontAlgn="auto">
                <a:lnSpc>
                  <a:spcPct val="90000"/>
                </a:lnSpc>
                <a:spcBef>
                  <a:spcPts val="0"/>
                </a:spcBef>
                <a:spcAft>
                  <a:spcPct val="15000"/>
                </a:spcAft>
                <a:defRPr/>
              </a:pPr>
              <a:r>
                <a:rPr lang="en-US" sz="2500" dirty="0">
                  <a:solidFill>
                    <a:srgbClr val="000000"/>
                  </a:solidFill>
                  <a:ea typeface="Helvetica"/>
                  <a:cs typeface="Helvetica"/>
                </a:rPr>
                <a:t>Applies NDLS™ program principles</a:t>
              </a:r>
              <a:r>
                <a:rPr lang="en-US" sz="2800" dirty="0">
                  <a:solidFill>
                    <a:srgbClr val="000000"/>
                  </a:solidFill>
                  <a:ea typeface="Helvetica"/>
                  <a:cs typeface="Helvetica"/>
                </a:rPr>
                <a:t>	</a:t>
              </a:r>
            </a:p>
          </p:txBody>
        </p:sp>
        <p:sp>
          <p:nvSpPr>
            <p:cNvPr id="17" name="Freeform 16"/>
            <p:cNvSpPr/>
            <p:nvPr/>
          </p:nvSpPr>
          <p:spPr>
            <a:xfrm>
              <a:off x="457200" y="3727972"/>
              <a:ext cx="828033" cy="1182668"/>
            </a:xfrm>
            <a:custGeom>
              <a:avLst/>
              <a:gdLst>
                <a:gd name="connsiteX0" fmla="*/ 0 w 1183916"/>
                <a:gd name="connsiteY0" fmla="*/ 0 h 828741"/>
                <a:gd name="connsiteX1" fmla="*/ 769546 w 1183916"/>
                <a:gd name="connsiteY1" fmla="*/ 0 h 828741"/>
                <a:gd name="connsiteX2" fmla="*/ 1183916 w 1183916"/>
                <a:gd name="connsiteY2" fmla="*/ 414371 h 828741"/>
                <a:gd name="connsiteX3" fmla="*/ 769546 w 1183916"/>
                <a:gd name="connsiteY3" fmla="*/ 828741 h 828741"/>
                <a:gd name="connsiteX4" fmla="*/ 0 w 1183916"/>
                <a:gd name="connsiteY4" fmla="*/ 828741 h 828741"/>
                <a:gd name="connsiteX5" fmla="*/ 414371 w 1183916"/>
                <a:gd name="connsiteY5" fmla="*/ 414371 h 828741"/>
                <a:gd name="connsiteX6" fmla="*/ 0 w 1183916"/>
                <a:gd name="connsiteY6" fmla="*/ 0 h 82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916" h="828741">
                  <a:moveTo>
                    <a:pt x="1183915" y="0"/>
                  </a:moveTo>
                  <a:lnTo>
                    <a:pt x="1183915" y="538682"/>
                  </a:lnTo>
                  <a:lnTo>
                    <a:pt x="591957" y="828741"/>
                  </a:lnTo>
                  <a:lnTo>
                    <a:pt x="1" y="538682"/>
                  </a:lnTo>
                  <a:lnTo>
                    <a:pt x="1" y="0"/>
                  </a:lnTo>
                  <a:lnTo>
                    <a:pt x="591957" y="290060"/>
                  </a:lnTo>
                  <a:lnTo>
                    <a:pt x="1183915" y="0"/>
                  </a:lnTo>
                  <a:close/>
                </a:path>
              </a:pathLst>
            </a:custGeom>
            <a:solidFill>
              <a:schemeClr val="accent6">
                <a:lumMod val="75000"/>
                <a:alpha val="63333"/>
              </a:schemeClr>
            </a:solidFill>
            <a:ln w="12700">
              <a:solidFill>
                <a:schemeClr val="tx1"/>
              </a:solidFill>
            </a:ln>
          </p:spPr>
          <p:style>
            <a:lnRef idx="2">
              <a:schemeClr val="accent2">
                <a:alpha val="90000"/>
                <a:hueOff val="0"/>
                <a:satOff val="0"/>
                <a:lumOff val="0"/>
                <a:alphaOff val="-26667"/>
              </a:schemeClr>
            </a:lnRef>
            <a:fillRef idx="1">
              <a:schemeClr val="accent2">
                <a:alpha val="90000"/>
                <a:hueOff val="0"/>
                <a:satOff val="0"/>
                <a:lumOff val="0"/>
                <a:alphaOff val="-26667"/>
              </a:schemeClr>
            </a:fillRef>
            <a:effectRef idx="0">
              <a:schemeClr val="accent2">
                <a:alpha val="90000"/>
                <a:hueOff val="0"/>
                <a:satOff val="0"/>
                <a:lumOff val="0"/>
                <a:alphaOff val="-26667"/>
              </a:schemeClr>
            </a:effectRef>
            <a:fontRef idx="minor">
              <a:schemeClr val="lt1"/>
            </a:fontRef>
          </p:style>
          <p:txBody>
            <a:bodyPr lIns="14606" tIns="428977" rIns="14605" bIns="428975" spcCol="1270" anchor="ctr"/>
            <a:lstStyle/>
            <a:p>
              <a:pPr algn="ctr" defTabSz="1022350" fontAlgn="auto">
                <a:lnSpc>
                  <a:spcPct val="90000"/>
                </a:lnSpc>
                <a:spcBef>
                  <a:spcPts val="0"/>
                </a:spcBef>
                <a:spcAft>
                  <a:spcPct val="35000"/>
                </a:spcAft>
                <a:defRPr/>
              </a:pPr>
              <a:r>
                <a:rPr lang="en-US" sz="2300" dirty="0"/>
                <a:t> </a:t>
              </a:r>
            </a:p>
          </p:txBody>
        </p:sp>
        <p:sp>
          <p:nvSpPr>
            <p:cNvPr id="18" name="Freeform 17"/>
            <p:cNvSpPr/>
            <p:nvPr/>
          </p:nvSpPr>
          <p:spPr>
            <a:xfrm>
              <a:off x="1285233" y="3727972"/>
              <a:ext cx="7401566" cy="767943"/>
            </a:xfrm>
            <a:custGeom>
              <a:avLst/>
              <a:gdLst>
                <a:gd name="connsiteX0" fmla="*/ 128260 w 769545"/>
                <a:gd name="connsiteY0" fmla="*/ 0 h 7400858"/>
                <a:gd name="connsiteX1" fmla="*/ 641285 w 769545"/>
                <a:gd name="connsiteY1" fmla="*/ 0 h 7400858"/>
                <a:gd name="connsiteX2" fmla="*/ 769545 w 769545"/>
                <a:gd name="connsiteY2" fmla="*/ 128260 h 7400858"/>
                <a:gd name="connsiteX3" fmla="*/ 769545 w 769545"/>
                <a:gd name="connsiteY3" fmla="*/ 7400858 h 7400858"/>
                <a:gd name="connsiteX4" fmla="*/ 769545 w 769545"/>
                <a:gd name="connsiteY4" fmla="*/ 7400858 h 7400858"/>
                <a:gd name="connsiteX5" fmla="*/ 0 w 769545"/>
                <a:gd name="connsiteY5" fmla="*/ 7400858 h 7400858"/>
                <a:gd name="connsiteX6" fmla="*/ 0 w 769545"/>
                <a:gd name="connsiteY6" fmla="*/ 7400858 h 7400858"/>
                <a:gd name="connsiteX7" fmla="*/ 0 w 769545"/>
                <a:gd name="connsiteY7" fmla="*/ 128260 h 7400858"/>
                <a:gd name="connsiteX8" fmla="*/ 128260 w 769545"/>
                <a:gd name="connsiteY8" fmla="*/ 0 h 740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545" h="7400858">
                  <a:moveTo>
                    <a:pt x="769545" y="1233504"/>
                  </a:moveTo>
                  <a:lnTo>
                    <a:pt x="769545" y="6167354"/>
                  </a:lnTo>
                  <a:cubicBezTo>
                    <a:pt x="769545" y="6848597"/>
                    <a:pt x="763574" y="7400853"/>
                    <a:pt x="756208" y="7400853"/>
                  </a:cubicBezTo>
                  <a:lnTo>
                    <a:pt x="0" y="7400853"/>
                  </a:lnTo>
                  <a:lnTo>
                    <a:pt x="0" y="7400853"/>
                  </a:lnTo>
                  <a:lnTo>
                    <a:pt x="0" y="5"/>
                  </a:lnTo>
                  <a:lnTo>
                    <a:pt x="0" y="5"/>
                  </a:lnTo>
                  <a:lnTo>
                    <a:pt x="756208" y="5"/>
                  </a:lnTo>
                  <a:cubicBezTo>
                    <a:pt x="763574" y="5"/>
                    <a:pt x="769545" y="552261"/>
                    <a:pt x="769545" y="1233504"/>
                  </a:cubicBezTo>
                  <a:close/>
                </a:path>
              </a:pathLst>
            </a:custGeom>
            <a:ln w="12700">
              <a:solidFill>
                <a:schemeClr val="tx1"/>
              </a:solidFill>
            </a:ln>
          </p:spPr>
          <p:style>
            <a:lnRef idx="2">
              <a:schemeClr val="accent2">
                <a:alpha val="90000"/>
                <a:hueOff val="0"/>
                <a:satOff val="0"/>
                <a:lumOff val="0"/>
                <a:alphaOff val="-26667"/>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63577" tIns="52171" rIns="52171" bIns="52172" anchor="ctr"/>
            <a:lstStyle/>
            <a:p>
              <a:pPr marL="0" lvl="1" defTabSz="1022350" fontAlgn="auto">
                <a:lnSpc>
                  <a:spcPct val="90000"/>
                </a:lnSpc>
                <a:spcBef>
                  <a:spcPts val="0"/>
                </a:spcBef>
                <a:spcAft>
                  <a:spcPct val="15000"/>
                </a:spcAft>
                <a:defRPr/>
              </a:pPr>
              <a:r>
                <a:rPr lang="en-US" sz="2500" dirty="0" smtClean="0">
                  <a:solidFill>
                    <a:srgbClr val="000000"/>
                  </a:solidFill>
                  <a:ea typeface="Helvetica"/>
                  <a:cs typeface="Helvetica"/>
                </a:rPr>
                <a:t>Prepares </a:t>
              </a:r>
              <a:r>
                <a:rPr lang="en-US" sz="2500" dirty="0">
                  <a:solidFill>
                    <a:srgbClr val="000000"/>
                  </a:solidFill>
                  <a:ea typeface="Helvetica"/>
                  <a:cs typeface="Helvetica"/>
                </a:rPr>
                <a:t>you for disaster casualty management</a:t>
              </a:r>
            </a:p>
          </p:txBody>
        </p:sp>
      </p:grpSp>
      <p:sp>
        <p:nvSpPr>
          <p:cNvPr id="10" name="Freeform 9"/>
          <p:cNvSpPr/>
          <p:nvPr/>
        </p:nvSpPr>
        <p:spPr bwMode="auto">
          <a:xfrm>
            <a:off x="582613" y="4589463"/>
            <a:ext cx="803275" cy="1068387"/>
          </a:xfrm>
          <a:custGeom>
            <a:avLst/>
            <a:gdLst>
              <a:gd name="connsiteX0" fmla="*/ 0 w 1183916"/>
              <a:gd name="connsiteY0" fmla="*/ 0 h 828741"/>
              <a:gd name="connsiteX1" fmla="*/ 769546 w 1183916"/>
              <a:gd name="connsiteY1" fmla="*/ 0 h 828741"/>
              <a:gd name="connsiteX2" fmla="*/ 1183916 w 1183916"/>
              <a:gd name="connsiteY2" fmla="*/ 414371 h 828741"/>
              <a:gd name="connsiteX3" fmla="*/ 769546 w 1183916"/>
              <a:gd name="connsiteY3" fmla="*/ 828741 h 828741"/>
              <a:gd name="connsiteX4" fmla="*/ 0 w 1183916"/>
              <a:gd name="connsiteY4" fmla="*/ 828741 h 828741"/>
              <a:gd name="connsiteX5" fmla="*/ 414371 w 1183916"/>
              <a:gd name="connsiteY5" fmla="*/ 414371 h 828741"/>
              <a:gd name="connsiteX6" fmla="*/ 0 w 1183916"/>
              <a:gd name="connsiteY6" fmla="*/ 0 h 82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916" h="828741">
                <a:moveTo>
                  <a:pt x="1183915" y="0"/>
                </a:moveTo>
                <a:lnTo>
                  <a:pt x="1183915" y="538682"/>
                </a:lnTo>
                <a:lnTo>
                  <a:pt x="591957" y="828741"/>
                </a:lnTo>
                <a:lnTo>
                  <a:pt x="1" y="538682"/>
                </a:lnTo>
                <a:lnTo>
                  <a:pt x="1" y="0"/>
                </a:lnTo>
                <a:lnTo>
                  <a:pt x="591957" y="290060"/>
                </a:lnTo>
                <a:lnTo>
                  <a:pt x="1183915" y="0"/>
                </a:lnTo>
                <a:close/>
              </a:path>
            </a:pathLst>
          </a:custGeom>
          <a:solidFill>
            <a:schemeClr val="accent6">
              <a:lumMod val="50000"/>
              <a:alpha val="63333"/>
            </a:schemeClr>
          </a:solidFill>
          <a:ln w="12700">
            <a:solidFill>
              <a:schemeClr val="tx1"/>
            </a:solidFill>
          </a:ln>
        </p:spPr>
        <p:style>
          <a:lnRef idx="2">
            <a:schemeClr val="accent2">
              <a:alpha val="90000"/>
              <a:hueOff val="0"/>
              <a:satOff val="0"/>
              <a:lumOff val="0"/>
              <a:alphaOff val="-26667"/>
            </a:schemeClr>
          </a:lnRef>
          <a:fillRef idx="1">
            <a:schemeClr val="accent2">
              <a:alpha val="90000"/>
              <a:hueOff val="0"/>
              <a:satOff val="0"/>
              <a:lumOff val="0"/>
              <a:alphaOff val="-26667"/>
            </a:schemeClr>
          </a:fillRef>
          <a:effectRef idx="0">
            <a:schemeClr val="accent2">
              <a:alpha val="90000"/>
              <a:hueOff val="0"/>
              <a:satOff val="0"/>
              <a:lumOff val="0"/>
              <a:alphaOff val="-26667"/>
            </a:schemeClr>
          </a:effectRef>
          <a:fontRef idx="minor">
            <a:schemeClr val="lt1"/>
          </a:fontRef>
        </p:style>
        <p:txBody>
          <a:bodyPr lIns="14606" tIns="428977" rIns="14605" bIns="428975" spcCol="1270" anchor="ctr"/>
          <a:lstStyle/>
          <a:p>
            <a:pPr algn="ctr" defTabSz="1022350" fontAlgn="auto">
              <a:lnSpc>
                <a:spcPct val="90000"/>
              </a:lnSpc>
              <a:spcBef>
                <a:spcPts val="0"/>
              </a:spcBef>
              <a:spcAft>
                <a:spcPct val="35000"/>
              </a:spcAft>
              <a:defRPr/>
            </a:pPr>
            <a:r>
              <a:rPr lang="en-US" sz="2300" dirty="0"/>
              <a:t> </a:t>
            </a:r>
          </a:p>
        </p:txBody>
      </p:sp>
      <p:sp>
        <p:nvSpPr>
          <p:cNvPr id="11" name="Freeform 10"/>
          <p:cNvSpPr/>
          <p:nvPr/>
        </p:nvSpPr>
        <p:spPr bwMode="auto">
          <a:xfrm>
            <a:off x="1360488" y="4591050"/>
            <a:ext cx="7180262" cy="693738"/>
          </a:xfrm>
          <a:custGeom>
            <a:avLst/>
            <a:gdLst>
              <a:gd name="connsiteX0" fmla="*/ 128260 w 769545"/>
              <a:gd name="connsiteY0" fmla="*/ 0 h 7400858"/>
              <a:gd name="connsiteX1" fmla="*/ 641285 w 769545"/>
              <a:gd name="connsiteY1" fmla="*/ 0 h 7400858"/>
              <a:gd name="connsiteX2" fmla="*/ 769545 w 769545"/>
              <a:gd name="connsiteY2" fmla="*/ 128260 h 7400858"/>
              <a:gd name="connsiteX3" fmla="*/ 769545 w 769545"/>
              <a:gd name="connsiteY3" fmla="*/ 7400858 h 7400858"/>
              <a:gd name="connsiteX4" fmla="*/ 769545 w 769545"/>
              <a:gd name="connsiteY4" fmla="*/ 7400858 h 7400858"/>
              <a:gd name="connsiteX5" fmla="*/ 0 w 769545"/>
              <a:gd name="connsiteY5" fmla="*/ 7400858 h 7400858"/>
              <a:gd name="connsiteX6" fmla="*/ 0 w 769545"/>
              <a:gd name="connsiteY6" fmla="*/ 7400858 h 7400858"/>
              <a:gd name="connsiteX7" fmla="*/ 0 w 769545"/>
              <a:gd name="connsiteY7" fmla="*/ 128260 h 7400858"/>
              <a:gd name="connsiteX8" fmla="*/ 128260 w 769545"/>
              <a:gd name="connsiteY8" fmla="*/ 0 h 740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545" h="7400858">
                <a:moveTo>
                  <a:pt x="769545" y="1233504"/>
                </a:moveTo>
                <a:lnTo>
                  <a:pt x="769545" y="6167354"/>
                </a:lnTo>
                <a:cubicBezTo>
                  <a:pt x="769545" y="6848597"/>
                  <a:pt x="763574" y="7400853"/>
                  <a:pt x="756208" y="7400853"/>
                </a:cubicBezTo>
                <a:lnTo>
                  <a:pt x="0" y="7400853"/>
                </a:lnTo>
                <a:lnTo>
                  <a:pt x="0" y="7400853"/>
                </a:lnTo>
                <a:lnTo>
                  <a:pt x="0" y="5"/>
                </a:lnTo>
                <a:lnTo>
                  <a:pt x="0" y="5"/>
                </a:lnTo>
                <a:lnTo>
                  <a:pt x="756208" y="5"/>
                </a:lnTo>
                <a:cubicBezTo>
                  <a:pt x="763574" y="5"/>
                  <a:pt x="769545" y="552261"/>
                  <a:pt x="769545" y="1233504"/>
                </a:cubicBezTo>
                <a:close/>
              </a:path>
            </a:pathLst>
          </a:custGeom>
          <a:ln w="12700">
            <a:solidFill>
              <a:schemeClr val="tx1"/>
            </a:solidFill>
          </a:ln>
        </p:spPr>
        <p:style>
          <a:lnRef idx="2">
            <a:schemeClr val="accent2">
              <a:alpha val="90000"/>
              <a:hueOff val="0"/>
              <a:satOff val="0"/>
              <a:lumOff val="0"/>
              <a:alphaOff val="-26667"/>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63577" tIns="52171" rIns="52171" bIns="52172" anchor="ctr"/>
          <a:lstStyle/>
          <a:p>
            <a:pPr marL="0" lvl="1" defTabSz="1022350" fontAlgn="auto">
              <a:lnSpc>
                <a:spcPct val="90000"/>
              </a:lnSpc>
              <a:spcBef>
                <a:spcPts val="0"/>
              </a:spcBef>
              <a:spcAft>
                <a:spcPct val="15000"/>
              </a:spcAft>
              <a:defRPr/>
            </a:pPr>
            <a:r>
              <a:rPr lang="en-US" sz="2500" dirty="0">
                <a:solidFill>
                  <a:srgbClr val="000000"/>
                </a:solidFill>
                <a:ea typeface="Helvetica"/>
                <a:cs typeface="Helvetica"/>
              </a:rPr>
              <a:t>Fulfills prerequisites for ADLS® Course entry</a:t>
            </a:r>
          </a:p>
        </p:txBody>
      </p:sp>
    </p:spTree>
    <p:custDataLst>
      <p:tags r:id="rId1"/>
    </p:custData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85" y="2286000"/>
            <a:ext cx="5971592" cy="830997"/>
          </a:xfrm>
          <a:prstGeom prst="rect">
            <a:avLst/>
          </a:prstGeom>
          <a:noFill/>
        </p:spPr>
        <p:txBody>
          <a:bodyPr wrap="square" rtlCol="0">
            <a:spAutoFit/>
          </a:bodyPr>
          <a:lstStyle/>
          <a:p>
            <a:pPr algn="ctr"/>
            <a:r>
              <a:rPr lang="en-US" sz="4800" b="1" dirty="0" smtClean="0"/>
              <a:t>QUESTIONS?</a:t>
            </a:r>
            <a:endParaRPr lang="en-US" b="1" dirty="0"/>
          </a:p>
        </p:txBody>
      </p:sp>
    </p:spTree>
    <p:extLst>
      <p:ext uri="{BB962C8B-B14F-4D97-AF65-F5344CB8AC3E}">
        <p14:creationId xmlns:p14="http://schemas.microsoft.com/office/powerpoint/2010/main" val="3473902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NDLSF_logo_rgb.png" descr="/Users/dfox/Documents/Dan's WIP/2012/12-0278 DLS_ppt/NDLSF_logo_rg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3694430" y="802640"/>
            <a:ext cx="1714500" cy="795429"/>
          </a:xfrm>
          <a:prstGeom prst="rect">
            <a:avLst/>
          </a:prstGeom>
        </p:spPr>
      </p:pic>
      <p:cxnSp>
        <p:nvCxnSpPr>
          <p:cNvPr id="7" name="Straight Connector 6"/>
          <p:cNvCxnSpPr/>
          <p:nvPr/>
        </p:nvCxnSpPr>
        <p:spPr>
          <a:xfrm>
            <a:off x="2412206" y="3270070"/>
            <a:ext cx="4319588" cy="0"/>
          </a:xfrm>
          <a:prstGeom prst="line">
            <a:avLst/>
          </a:prstGeom>
        </p:spPr>
        <p:style>
          <a:lnRef idx="2">
            <a:schemeClr val="dk1"/>
          </a:lnRef>
          <a:fillRef idx="0">
            <a:schemeClr val="dk1"/>
          </a:fillRef>
          <a:effectRef idx="1">
            <a:schemeClr val="dk1"/>
          </a:effectRef>
          <a:fontRef idx="minor">
            <a:schemeClr val="tx1"/>
          </a:fontRef>
        </p:style>
      </p:cxnSp>
      <p:sp>
        <p:nvSpPr>
          <p:cNvPr id="8" name="Rectangle 7"/>
          <p:cNvSpPr/>
          <p:nvPr/>
        </p:nvSpPr>
        <p:spPr>
          <a:xfrm>
            <a:off x="3261262" y="3733282"/>
            <a:ext cx="2580835" cy="646331"/>
          </a:xfrm>
          <a:prstGeom prst="rect">
            <a:avLst/>
          </a:prstGeom>
        </p:spPr>
        <p:txBody>
          <a:bodyPr wrap="none">
            <a:spAutoFit/>
          </a:bodyPr>
          <a:lstStyle/>
          <a:p>
            <a:pPr algn="ctr"/>
            <a:r>
              <a:rPr lang="en-US" sz="3600" b="1" dirty="0" smtClean="0">
                <a:latin typeface="+mj-lt"/>
              </a:rPr>
              <a:t>Introduction</a:t>
            </a:r>
            <a:endParaRPr lang="en-US" sz="3600" b="1" dirty="0">
              <a:latin typeface="+mj-lt"/>
            </a:endParaRPr>
          </a:p>
        </p:txBody>
      </p:sp>
      <p:sp>
        <p:nvSpPr>
          <p:cNvPr id="6" name="Rectangle 5"/>
          <p:cNvSpPr/>
          <p:nvPr/>
        </p:nvSpPr>
        <p:spPr>
          <a:xfrm>
            <a:off x="1766980" y="2150188"/>
            <a:ext cx="5569410" cy="646331"/>
          </a:xfrm>
          <a:prstGeom prst="rect">
            <a:avLst/>
          </a:prstGeom>
        </p:spPr>
        <p:txBody>
          <a:bodyPr wrap="none">
            <a:spAutoFit/>
          </a:bodyPr>
          <a:lstStyle/>
          <a:p>
            <a:pPr algn="ctr"/>
            <a:r>
              <a:rPr lang="en-US" sz="3600" b="1" dirty="0" smtClean="0">
                <a:latin typeface="+mj-lt"/>
              </a:rPr>
              <a:t>Basic Disaster Life Support™</a:t>
            </a:r>
            <a:endParaRPr lang="en-US" sz="3600" b="1"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normAutofit/>
          </a:bodyPr>
          <a:lstStyle/>
          <a:p>
            <a:pPr algn="ctr" eaLnBrk="1" hangingPunct="1"/>
            <a:r>
              <a:rPr lang="en-US" sz="2800" dirty="0" smtClean="0">
                <a:solidFill>
                  <a:srgbClr val="984807"/>
                </a:solidFill>
                <a:latin typeface="+mn-lt"/>
              </a:rPr>
              <a:t>Course Learning Objectives</a:t>
            </a:r>
          </a:p>
        </p:txBody>
      </p:sp>
      <p:sp>
        <p:nvSpPr>
          <p:cNvPr id="11266" name="Content Placeholder 2"/>
          <p:cNvSpPr>
            <a:spLocks noGrp="1"/>
          </p:cNvSpPr>
          <p:nvPr>
            <p:ph idx="1"/>
          </p:nvPr>
        </p:nvSpPr>
        <p:spPr>
          <a:xfrm>
            <a:off x="457200" y="1417638"/>
            <a:ext cx="8229600" cy="4525963"/>
          </a:xfrm>
        </p:spPr>
        <p:txBody>
          <a:bodyPr>
            <a:normAutofit/>
          </a:bodyPr>
          <a:lstStyle/>
          <a:p>
            <a:pPr marL="463550" indent="-463550" eaLnBrk="1" hangingPunct="1">
              <a:lnSpc>
                <a:spcPct val="114000"/>
              </a:lnSpc>
              <a:spcBef>
                <a:spcPts val="1000"/>
              </a:spcBef>
              <a:buSzPct val="85000"/>
              <a:buFont typeface="Wingdings" pitchFamily="2" charset="2"/>
              <a:buChar char="§"/>
            </a:pPr>
            <a:r>
              <a:rPr lang="en-US" sz="2200" dirty="0" smtClean="0">
                <a:latin typeface="+mn-lt"/>
              </a:rPr>
              <a:t>Describe an all-hazards, standardized, scalable casualty management approach for use in disasters and public health emergencies, including lifesaving interventions and medical decision making in an altered care environment </a:t>
            </a:r>
          </a:p>
          <a:p>
            <a:pPr marL="463550" indent="-463550" eaLnBrk="1" hangingPunct="1">
              <a:lnSpc>
                <a:spcPct val="114000"/>
              </a:lnSpc>
              <a:spcBef>
                <a:spcPts val="1000"/>
              </a:spcBef>
              <a:buSzPct val="85000"/>
              <a:buFont typeface="Wingdings" pitchFamily="2" charset="2"/>
              <a:buChar char="§"/>
            </a:pPr>
            <a:r>
              <a:rPr lang="en-US" sz="2200" dirty="0" smtClean="0">
                <a:latin typeface="+mn-lt"/>
              </a:rPr>
              <a:t>Describe information sharing, resource access, communication, and reporting methods useful for health professionals during disasters and public health emergencies</a:t>
            </a:r>
          </a:p>
          <a:p>
            <a:pPr marL="463550" indent="-463550" eaLnBrk="1" hangingPunct="1">
              <a:lnSpc>
                <a:spcPct val="114000"/>
              </a:lnSpc>
              <a:spcBef>
                <a:spcPts val="1000"/>
              </a:spcBef>
              <a:buSzPct val="85000"/>
              <a:buFont typeface="Wingdings" pitchFamily="2" charset="2"/>
              <a:buChar char="§"/>
            </a:pPr>
            <a:r>
              <a:rPr lang="en-US" sz="2200" dirty="0" smtClean="0">
                <a:latin typeface="+mn-lt"/>
              </a:rPr>
              <a:t>Describe the purpose and importance of incident management system for providing health and medical support services in a disaster or public health emergency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normAutofit/>
          </a:bodyPr>
          <a:lstStyle/>
          <a:p>
            <a:pPr algn="ctr" eaLnBrk="1" hangingPunct="1"/>
            <a:r>
              <a:rPr lang="en-US" sz="2800" dirty="0" smtClean="0">
                <a:solidFill>
                  <a:srgbClr val="984807"/>
                </a:solidFill>
                <a:latin typeface="Calibri" pitchFamily="34" charset="0"/>
                <a:cs typeface="Calibri" pitchFamily="34" charset="0"/>
              </a:rPr>
              <a:t>Course Learning Objectives</a:t>
            </a:r>
          </a:p>
        </p:txBody>
      </p:sp>
      <p:sp>
        <p:nvSpPr>
          <p:cNvPr id="3" name="Content Placeholder 2"/>
          <p:cNvSpPr>
            <a:spLocks noGrp="1"/>
          </p:cNvSpPr>
          <p:nvPr>
            <p:ph idx="1"/>
          </p:nvPr>
        </p:nvSpPr>
        <p:spPr>
          <a:xfrm>
            <a:off x="457200" y="1417638"/>
            <a:ext cx="8229600" cy="4525963"/>
          </a:xfrm>
        </p:spPr>
        <p:txBody>
          <a:bodyPr rtlCol="0">
            <a:normAutofit fontScale="92500"/>
          </a:bodyPr>
          <a:lstStyle/>
          <a:p>
            <a:pPr marL="463550" indent="-463550" eaLnBrk="1" fontAlgn="auto" hangingPunct="1">
              <a:lnSpc>
                <a:spcPct val="114000"/>
              </a:lnSpc>
              <a:spcBef>
                <a:spcPts val="1000"/>
              </a:spcBef>
              <a:spcAft>
                <a:spcPts val="0"/>
              </a:spcAft>
              <a:buSzPct val="85000"/>
              <a:buFont typeface="Wingdings" pitchFamily="2" charset="2"/>
              <a:buChar char="§"/>
              <a:defRPr/>
            </a:pPr>
            <a:r>
              <a:rPr lang="en-US" sz="2400" dirty="0" smtClean="0">
                <a:latin typeface="+mn-lt"/>
                <a:ea typeface="+mn-ea"/>
              </a:rPr>
              <a:t>Describe field, facility, community, and regional surge capacity assets for the management and support of mass casualties in a disaster or public health emergency</a:t>
            </a:r>
          </a:p>
          <a:p>
            <a:pPr marL="463550" indent="-463550" eaLnBrk="1" fontAlgn="auto" hangingPunct="1">
              <a:lnSpc>
                <a:spcPct val="114000"/>
              </a:lnSpc>
              <a:spcBef>
                <a:spcPts val="1000"/>
              </a:spcBef>
              <a:spcAft>
                <a:spcPts val="0"/>
              </a:spcAft>
              <a:buSzPct val="85000"/>
              <a:buFont typeface="Wingdings" pitchFamily="2" charset="2"/>
              <a:buChar char="§"/>
              <a:defRPr/>
            </a:pPr>
            <a:r>
              <a:rPr lang="en-US" sz="2400" dirty="0" smtClean="0">
                <a:latin typeface="+mn-lt"/>
                <a:ea typeface="+mn-ea"/>
              </a:rPr>
              <a:t>Describe considerations and solutions to ensure continuity of and access to health-related information and services to meet the medical and mental health needs of all ages, populations, and communities affected by a disaster or public health emergency </a:t>
            </a:r>
          </a:p>
          <a:p>
            <a:pPr marL="463550" indent="-463550" eaLnBrk="1" fontAlgn="auto" hangingPunct="1">
              <a:lnSpc>
                <a:spcPct val="114000"/>
              </a:lnSpc>
              <a:spcBef>
                <a:spcPts val="1000"/>
              </a:spcBef>
              <a:spcAft>
                <a:spcPts val="0"/>
              </a:spcAft>
              <a:buSzPct val="85000"/>
              <a:buFont typeface="Wingdings" pitchFamily="2" charset="2"/>
              <a:buChar char="§"/>
              <a:defRPr/>
            </a:pPr>
            <a:r>
              <a:rPr lang="en-US" sz="2400" dirty="0" smtClean="0">
                <a:latin typeface="+mn-lt"/>
                <a:ea typeface="+mn-ea"/>
              </a:rPr>
              <a:t>Describe public health interventions appropriate for all ages, populations, and communities affected by a                                        disaster or public health emergency </a:t>
            </a:r>
            <a:endParaRPr lang="en-US" sz="2400" dirty="0">
              <a:latin typeface="+mn-lt"/>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pPr algn="ctr" eaLnBrk="1" hangingPunct="1"/>
            <a:r>
              <a:rPr lang="en-US" sz="2800" dirty="0" smtClean="0">
                <a:solidFill>
                  <a:srgbClr val="984807"/>
                </a:solidFill>
                <a:latin typeface="Calibri" pitchFamily="34" charset="0"/>
                <a:cs typeface="Calibri" pitchFamily="34" charset="0"/>
              </a:rPr>
              <a:t>Course Learning Objectives</a:t>
            </a:r>
          </a:p>
        </p:txBody>
      </p:sp>
      <p:sp>
        <p:nvSpPr>
          <p:cNvPr id="15362" name="Content Placeholder 2"/>
          <p:cNvSpPr>
            <a:spLocks noGrp="1"/>
          </p:cNvSpPr>
          <p:nvPr>
            <p:ph idx="1"/>
          </p:nvPr>
        </p:nvSpPr>
        <p:spPr>
          <a:xfrm>
            <a:off x="457200" y="1412973"/>
            <a:ext cx="8413750" cy="5257800"/>
          </a:xfrm>
        </p:spPr>
        <p:txBody>
          <a:bodyPr/>
          <a:lstStyle/>
          <a:p>
            <a:pPr marL="463550" indent="-463550" eaLnBrk="1" hangingPunct="1">
              <a:lnSpc>
                <a:spcPct val="114000"/>
              </a:lnSpc>
              <a:spcBef>
                <a:spcPts val="1000"/>
              </a:spcBef>
              <a:buSzPct val="85000"/>
              <a:buFont typeface="Wingdings" pitchFamily="2" charset="2"/>
              <a:buChar char="§"/>
            </a:pPr>
            <a:r>
              <a:rPr lang="en-US" sz="2200" dirty="0" smtClean="0">
                <a:latin typeface="+mn-lt"/>
              </a:rPr>
              <a:t>Identify potential casualty populations in a disaster, including persons with acute injuries or illnesses; those with pre-existing disease, injuries, or disabilities; those with age-related vulnerabilities or other access needs; and  family/caregiver support network </a:t>
            </a:r>
          </a:p>
          <a:p>
            <a:pPr marL="463550" indent="-463550" eaLnBrk="1" hangingPunct="1">
              <a:lnSpc>
                <a:spcPct val="114000"/>
              </a:lnSpc>
              <a:spcBef>
                <a:spcPts val="1000"/>
              </a:spcBef>
              <a:buSzPct val="85000"/>
              <a:buFont typeface="Wingdings" pitchFamily="2" charset="2"/>
              <a:buChar char="§"/>
            </a:pPr>
            <a:r>
              <a:rPr lang="en-US" sz="2200" dirty="0" smtClean="0">
                <a:latin typeface="+mn-lt"/>
              </a:rPr>
              <a:t>Describe the deployment readiness components for health professionals in a disaster or public health emergency </a:t>
            </a:r>
          </a:p>
          <a:p>
            <a:pPr marL="463550" indent="-463550" eaLnBrk="1" hangingPunct="1">
              <a:lnSpc>
                <a:spcPct val="114000"/>
              </a:lnSpc>
              <a:spcBef>
                <a:spcPts val="1000"/>
              </a:spcBef>
              <a:buSzPct val="85000"/>
              <a:buFont typeface="Wingdings" pitchFamily="2" charset="2"/>
              <a:buChar char="§"/>
            </a:pPr>
            <a:r>
              <a:rPr lang="en-US" sz="2200" dirty="0" smtClean="0">
                <a:latin typeface="+mn-lt"/>
              </a:rPr>
              <a:t>Describe an all-hazards standardized, scalable workforce protection approach for use in disasters, including detection, safety, security, hazard assessment, support, and evacuation                                                  or sheltering in place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a:bodyPr>
          <a:lstStyle/>
          <a:p>
            <a:pPr algn="ctr" eaLnBrk="1" hangingPunct="1"/>
            <a:r>
              <a:rPr lang="en-US" sz="2800" dirty="0" smtClean="0">
                <a:solidFill>
                  <a:srgbClr val="984807"/>
                </a:solidFill>
                <a:latin typeface="+mj-lt"/>
              </a:rPr>
              <a:t>Course Learning Objectives</a:t>
            </a:r>
          </a:p>
        </p:txBody>
      </p:sp>
      <p:sp>
        <p:nvSpPr>
          <p:cNvPr id="17410" name="Content Placeholder 2"/>
          <p:cNvSpPr>
            <a:spLocks noGrp="1"/>
          </p:cNvSpPr>
          <p:nvPr>
            <p:ph idx="1"/>
          </p:nvPr>
        </p:nvSpPr>
        <p:spPr>
          <a:xfrm>
            <a:off x="457200" y="1417638"/>
            <a:ext cx="8413750" cy="5257800"/>
          </a:xfrm>
        </p:spPr>
        <p:txBody>
          <a:bodyPr>
            <a:normAutofit/>
          </a:bodyPr>
          <a:lstStyle/>
          <a:p>
            <a:pPr marL="463550" indent="-463550" eaLnBrk="1" hangingPunct="1">
              <a:lnSpc>
                <a:spcPct val="114000"/>
              </a:lnSpc>
              <a:spcBef>
                <a:spcPts val="1000"/>
              </a:spcBef>
              <a:buSzPct val="85000"/>
              <a:buFont typeface="Wingdings" pitchFamily="2" charset="2"/>
              <a:buChar char="§"/>
            </a:pPr>
            <a:r>
              <a:rPr lang="en-US" sz="2200" dirty="0" smtClean="0">
                <a:latin typeface="+mn-lt"/>
              </a:rPr>
              <a:t>Describe actions that facilitate mass casualty field triage utilizing a standardized stepwise approach and uniform triage categories</a:t>
            </a:r>
          </a:p>
          <a:p>
            <a:pPr marL="463550" indent="-463550" eaLnBrk="1" hangingPunct="1">
              <a:lnSpc>
                <a:spcPct val="114000"/>
              </a:lnSpc>
              <a:spcBef>
                <a:spcPts val="1000"/>
              </a:spcBef>
              <a:buSzPct val="85000"/>
              <a:buFont typeface="Wingdings" pitchFamily="2" charset="2"/>
              <a:buChar char="§"/>
            </a:pPr>
            <a:r>
              <a:rPr lang="en-US" sz="2200" dirty="0" smtClean="0">
                <a:latin typeface="+mn-lt"/>
              </a:rPr>
              <a:t>Describe the concepts and principles of mass fatality management for health professionals in a disaster or public health emergency. </a:t>
            </a:r>
          </a:p>
          <a:p>
            <a:pPr marL="463550" indent="-463550" eaLnBrk="1" hangingPunct="1">
              <a:lnSpc>
                <a:spcPct val="114000"/>
              </a:lnSpc>
              <a:spcBef>
                <a:spcPts val="1000"/>
              </a:spcBef>
              <a:buSzPct val="85000"/>
              <a:buFont typeface="Wingdings" pitchFamily="2" charset="2"/>
              <a:buChar char="§"/>
            </a:pPr>
            <a:r>
              <a:rPr lang="en-US" sz="2200" dirty="0" smtClean="0">
                <a:latin typeface="+mn-lt"/>
              </a:rPr>
              <a:t>Describe the clinical assessment and management of injuries, illnesses, and mental health conditions manifested in a disaster.</a:t>
            </a:r>
          </a:p>
          <a:p>
            <a:pPr marL="463550" indent="-463550" eaLnBrk="1" hangingPunct="1">
              <a:lnSpc>
                <a:spcPct val="114000"/>
              </a:lnSpc>
              <a:spcBef>
                <a:spcPts val="1000"/>
              </a:spcBef>
              <a:buSzPct val="85000"/>
              <a:buFont typeface="Wingdings" pitchFamily="2" charset="2"/>
              <a:buChar char="§"/>
            </a:pPr>
            <a:r>
              <a:rPr lang="en-US" sz="2200" dirty="0" smtClean="0">
                <a:latin typeface="+mn-lt"/>
              </a:rPr>
              <a:t>Describe moral, ethical, legal, and regulatory issues relevant to the health-related management of individuals of all ages, populations, and communities affected by a disaster or public health emergency.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pPr algn="ctr" eaLnBrk="1" hangingPunct="1"/>
            <a:r>
              <a:rPr lang="en-US" sz="2800" dirty="0" smtClean="0">
                <a:solidFill>
                  <a:srgbClr val="984807"/>
                </a:solidFill>
                <a:latin typeface="+mj-lt"/>
              </a:rPr>
              <a:t>Course Faculty</a:t>
            </a:r>
          </a:p>
        </p:txBody>
      </p:sp>
      <p:sp>
        <p:nvSpPr>
          <p:cNvPr id="19458" name="Content Placeholder 2"/>
          <p:cNvSpPr>
            <a:spLocks noGrp="1"/>
          </p:cNvSpPr>
          <p:nvPr>
            <p:ph idx="1"/>
          </p:nvPr>
        </p:nvSpPr>
        <p:spPr/>
        <p:txBody>
          <a:bodyPr>
            <a:normAutofit fontScale="92500" lnSpcReduction="10000"/>
          </a:bodyPr>
          <a:lstStyle/>
          <a:p>
            <a:pPr>
              <a:lnSpc>
                <a:spcPct val="114000"/>
              </a:lnSpc>
              <a:spcBef>
                <a:spcPts val="1200"/>
              </a:spcBef>
            </a:pPr>
            <a:endParaRPr lang="en-US" sz="2400" dirty="0" smtClean="0"/>
          </a:p>
          <a:p>
            <a:pPr>
              <a:lnSpc>
                <a:spcPct val="114000"/>
              </a:lnSpc>
              <a:spcBef>
                <a:spcPts val="1200"/>
              </a:spcBef>
            </a:pPr>
            <a:r>
              <a:rPr lang="en-US" sz="2400" dirty="0" smtClean="0"/>
              <a:t>Patrick Byrne, BSN, RN, MEP, CHEC III</a:t>
            </a:r>
          </a:p>
          <a:p>
            <a:pPr>
              <a:lnSpc>
                <a:spcPct val="114000"/>
              </a:lnSpc>
              <a:spcBef>
                <a:spcPts val="1200"/>
              </a:spcBef>
            </a:pPr>
            <a:r>
              <a:rPr lang="en-US" sz="2400" dirty="0" smtClean="0"/>
              <a:t>Anne D’Angelo, MS, RN</a:t>
            </a:r>
          </a:p>
          <a:p>
            <a:pPr>
              <a:lnSpc>
                <a:spcPct val="114000"/>
              </a:lnSpc>
              <a:spcBef>
                <a:spcPts val="1200"/>
              </a:spcBef>
            </a:pPr>
            <a:r>
              <a:rPr lang="en-US" sz="2400" dirty="0" smtClean="0"/>
              <a:t>Ralph Estep, PhD, RN, CIH, CSP</a:t>
            </a:r>
          </a:p>
          <a:p>
            <a:pPr>
              <a:lnSpc>
                <a:spcPct val="114000"/>
              </a:lnSpc>
              <a:spcBef>
                <a:spcPts val="1200"/>
              </a:spcBef>
            </a:pPr>
            <a:r>
              <a:rPr lang="en-US" sz="2400" dirty="0" smtClean="0"/>
              <a:t>Brooke Lerner, PhD</a:t>
            </a:r>
            <a:endParaRPr lang="en-US" sz="2400" dirty="0"/>
          </a:p>
          <a:p>
            <a:pPr>
              <a:lnSpc>
                <a:spcPct val="114000"/>
              </a:lnSpc>
              <a:spcBef>
                <a:spcPts val="1200"/>
              </a:spcBef>
            </a:pPr>
            <a:r>
              <a:rPr lang="en-US" sz="2400" dirty="0" smtClean="0"/>
              <a:t>Donna </a:t>
            </a:r>
            <a:r>
              <a:rPr lang="en-US" sz="2400" dirty="0" smtClean="0"/>
              <a:t>Sowles, </a:t>
            </a:r>
            <a:r>
              <a:rPr lang="en-US" sz="2400" dirty="0" smtClean="0"/>
              <a:t>RN</a:t>
            </a:r>
          </a:p>
          <a:p>
            <a:pPr>
              <a:lnSpc>
                <a:spcPct val="114000"/>
              </a:lnSpc>
              <a:spcBef>
                <a:spcPts val="1200"/>
              </a:spcBef>
            </a:pPr>
            <a:r>
              <a:rPr lang="en-US" sz="2400" dirty="0" smtClean="0"/>
              <a:t>Chris Tarantino, MEP, CHEC III</a:t>
            </a:r>
            <a:r>
              <a:rPr lang="en-US" sz="2400" smtClean="0"/>
              <a:t>, MPIO-C</a:t>
            </a:r>
            <a:endParaRPr lang="en-US" sz="2400" dirty="0"/>
          </a:p>
          <a:p>
            <a:pPr>
              <a:lnSpc>
                <a:spcPct val="114000"/>
              </a:lnSpc>
              <a:spcBef>
                <a:spcPts val="1200"/>
              </a:spcBef>
            </a:pPr>
            <a:r>
              <a:rPr lang="en-US" sz="2400" dirty="0" smtClean="0"/>
              <a:t>Kathee Tyo, MS, RN</a:t>
            </a:r>
            <a:endParaRPr lang="en-US" sz="2400" dirty="0" smtClean="0"/>
          </a:p>
          <a:p>
            <a:pPr>
              <a:lnSpc>
                <a:spcPct val="114000"/>
              </a:lnSpc>
              <a:spcBef>
                <a:spcPts val="1200"/>
              </a:spcBef>
            </a:pPr>
            <a:r>
              <a:rPr lang="en-US" sz="2400" dirty="0" smtClean="0"/>
              <a:t>Diana </a:t>
            </a:r>
            <a:r>
              <a:rPr lang="en-US" sz="2400" dirty="0" smtClean="0"/>
              <a:t>Volkman, RN</a:t>
            </a:r>
            <a:endParaRPr lang="en-US" sz="2400" dirty="0" smtClean="0"/>
          </a:p>
          <a:p>
            <a:pPr marL="0" indent="0">
              <a:lnSpc>
                <a:spcPct val="114000"/>
              </a:lnSpc>
              <a:spcBef>
                <a:spcPts val="1200"/>
              </a:spcBef>
              <a:buNone/>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algn="ctr" eaLnBrk="1" hangingPunct="1"/>
            <a:r>
              <a:rPr lang="en-US" sz="2800" dirty="0" smtClean="0">
                <a:solidFill>
                  <a:srgbClr val="984807"/>
                </a:solidFill>
                <a:latin typeface="+mj-lt"/>
              </a:rPr>
              <a:t>Course Disclosures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dirty="0" smtClean="0">
                <a:ea typeface="+mn-ea"/>
              </a:rPr>
              <a:t>All instructors are NDLS certified</a:t>
            </a:r>
          </a:p>
          <a:p>
            <a:pPr eaLnBrk="1" fontAlgn="auto" hangingPunct="1">
              <a:spcAft>
                <a:spcPts val="0"/>
              </a:spcAft>
              <a:buFont typeface="Arial"/>
              <a:buChar char="•"/>
              <a:defRPr/>
            </a:pPr>
            <a:r>
              <a:rPr lang="en-US" dirty="0" smtClean="0">
                <a:ea typeface="+mn-ea"/>
              </a:rPr>
              <a:t>There are no disclosures commercial or personal for any instructors today.</a:t>
            </a:r>
            <a:endParaRPr lang="en-US" dirty="0">
              <a:ea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pPr algn="ctr" eaLnBrk="1" hangingPunct="1"/>
            <a:r>
              <a:rPr lang="en-US" sz="2800" dirty="0" smtClean="0">
                <a:solidFill>
                  <a:srgbClr val="984807"/>
                </a:solidFill>
              </a:rPr>
              <a:t>Course Requirements</a:t>
            </a:r>
          </a:p>
        </p:txBody>
      </p:sp>
      <p:sp>
        <p:nvSpPr>
          <p:cNvPr id="23554" name="Content Placeholder 2"/>
          <p:cNvSpPr>
            <a:spLocks noGrp="1"/>
          </p:cNvSpPr>
          <p:nvPr>
            <p:ph idx="1"/>
          </p:nvPr>
        </p:nvSpPr>
        <p:spPr>
          <a:xfrm>
            <a:off x="457200" y="1310951"/>
            <a:ext cx="8229600" cy="4525963"/>
          </a:xfrm>
        </p:spPr>
        <p:txBody>
          <a:bodyPr>
            <a:normAutofit lnSpcReduction="10000"/>
          </a:bodyPr>
          <a:lstStyle/>
          <a:p>
            <a:pPr marL="463550" indent="-463550" eaLnBrk="1" hangingPunct="1">
              <a:lnSpc>
                <a:spcPct val="114000"/>
              </a:lnSpc>
              <a:spcBef>
                <a:spcPct val="0"/>
              </a:spcBef>
              <a:spcAft>
                <a:spcPts val="1200"/>
              </a:spcAft>
              <a:buSzPct val="85000"/>
              <a:buFont typeface="Wingdings" pitchFamily="2" charset="2"/>
              <a:buChar char="§"/>
            </a:pPr>
            <a:r>
              <a:rPr lang="en-US" sz="2400" dirty="0" smtClean="0">
                <a:latin typeface="+mn-lt"/>
              </a:rPr>
              <a:t>Recommended CDLS® v3.0 course knowledge base</a:t>
            </a:r>
          </a:p>
          <a:p>
            <a:pPr marL="463550" indent="-463550" eaLnBrk="1" hangingPunct="1">
              <a:lnSpc>
                <a:spcPct val="114000"/>
              </a:lnSpc>
              <a:spcBef>
                <a:spcPct val="0"/>
              </a:spcBef>
              <a:spcAft>
                <a:spcPts val="1200"/>
              </a:spcAft>
              <a:buSzPct val="85000"/>
              <a:buFont typeface="Wingdings" pitchFamily="2" charset="2"/>
              <a:buChar char="§"/>
            </a:pPr>
            <a:r>
              <a:rPr lang="en-US" sz="2400" dirty="0" smtClean="0">
                <a:latin typeface="+mn-lt"/>
              </a:rPr>
              <a:t>Recommended IS100 and IS700</a:t>
            </a:r>
          </a:p>
          <a:p>
            <a:pPr marL="463550" indent="-463550" eaLnBrk="1" hangingPunct="1">
              <a:lnSpc>
                <a:spcPct val="114000"/>
              </a:lnSpc>
              <a:spcBef>
                <a:spcPct val="0"/>
              </a:spcBef>
              <a:spcAft>
                <a:spcPts val="1200"/>
              </a:spcAft>
              <a:buSzPct val="85000"/>
              <a:buFont typeface="Wingdings" pitchFamily="2" charset="2"/>
              <a:buChar char="§"/>
            </a:pPr>
            <a:r>
              <a:rPr lang="en-US" sz="2400" smtClean="0">
                <a:latin typeface="+mn-lt"/>
              </a:rPr>
              <a:t>Registered </a:t>
            </a:r>
            <a:r>
              <a:rPr lang="en-US" sz="2400" dirty="0" smtClean="0">
                <a:latin typeface="+mn-lt"/>
              </a:rPr>
              <a:t>for class at </a:t>
            </a:r>
            <a:r>
              <a:rPr lang="en-US" sz="2400" dirty="0" smtClean="0">
                <a:latin typeface="+mn-lt"/>
                <a:hlinkClick r:id="rId3"/>
              </a:rPr>
              <a:t>http://register.NDLSF.org</a:t>
            </a:r>
            <a:r>
              <a:rPr lang="en-US" sz="2400" dirty="0" smtClean="0">
                <a:latin typeface="+mn-lt"/>
              </a:rPr>
              <a:t>  </a:t>
            </a:r>
          </a:p>
          <a:p>
            <a:pPr marL="463550" indent="-463550" eaLnBrk="1" hangingPunct="1">
              <a:lnSpc>
                <a:spcPct val="114000"/>
              </a:lnSpc>
              <a:spcBef>
                <a:spcPct val="0"/>
              </a:spcBef>
              <a:spcAft>
                <a:spcPts val="1200"/>
              </a:spcAft>
              <a:buSzPct val="85000"/>
              <a:buFont typeface="Wingdings" pitchFamily="2" charset="2"/>
              <a:buChar char="§"/>
            </a:pPr>
            <a:r>
              <a:rPr lang="en-US" sz="2400" dirty="0" smtClean="0">
                <a:latin typeface="+mn-lt"/>
              </a:rPr>
              <a:t>Review BDLS® v3.0 Course Manual</a:t>
            </a:r>
          </a:p>
          <a:p>
            <a:pPr marL="463550" indent="-463550" eaLnBrk="1" hangingPunct="1">
              <a:lnSpc>
                <a:spcPct val="114000"/>
              </a:lnSpc>
              <a:spcBef>
                <a:spcPct val="0"/>
              </a:spcBef>
              <a:spcAft>
                <a:spcPts val="1200"/>
              </a:spcAft>
              <a:buSzPct val="85000"/>
              <a:buFont typeface="Wingdings" pitchFamily="2" charset="2"/>
              <a:buChar char="§"/>
            </a:pPr>
            <a:r>
              <a:rPr lang="en-US" sz="2400" dirty="0" smtClean="0">
                <a:latin typeface="+mn-lt"/>
              </a:rPr>
              <a:t>Complete pre-course assessment </a:t>
            </a:r>
          </a:p>
          <a:p>
            <a:pPr marL="463550" indent="-463550" eaLnBrk="1" hangingPunct="1">
              <a:lnSpc>
                <a:spcPct val="114000"/>
              </a:lnSpc>
              <a:spcBef>
                <a:spcPct val="0"/>
              </a:spcBef>
              <a:spcAft>
                <a:spcPts val="1200"/>
              </a:spcAft>
              <a:buSzPct val="85000"/>
              <a:buFont typeface="Wingdings" pitchFamily="2" charset="2"/>
              <a:buChar char="§"/>
            </a:pPr>
            <a:r>
              <a:rPr lang="en-US" sz="2400" dirty="0" smtClean="0">
                <a:latin typeface="+mn-lt"/>
              </a:rPr>
              <a:t>Participate in all BDLS course components</a:t>
            </a:r>
          </a:p>
          <a:p>
            <a:pPr marL="463550" indent="-463550" eaLnBrk="1" hangingPunct="1">
              <a:lnSpc>
                <a:spcPct val="114000"/>
              </a:lnSpc>
              <a:spcBef>
                <a:spcPct val="0"/>
              </a:spcBef>
              <a:spcAft>
                <a:spcPts val="1200"/>
              </a:spcAft>
              <a:buSzPct val="85000"/>
              <a:buFont typeface="Wingdings" pitchFamily="2" charset="2"/>
              <a:buChar char="§"/>
            </a:pPr>
            <a:r>
              <a:rPr lang="en-US" sz="2400" dirty="0" smtClean="0">
                <a:latin typeface="+mn-lt"/>
              </a:rPr>
              <a:t>Complete post-course assessment</a:t>
            </a:r>
          </a:p>
          <a:p>
            <a:pPr marL="463550" indent="-463550" eaLnBrk="1" hangingPunct="1">
              <a:lnSpc>
                <a:spcPct val="114000"/>
              </a:lnSpc>
              <a:spcBef>
                <a:spcPct val="0"/>
              </a:spcBef>
              <a:spcAft>
                <a:spcPts val="1200"/>
              </a:spcAft>
              <a:buSzPct val="85000"/>
              <a:buFont typeface="Wingdings" pitchFamily="2" charset="2"/>
              <a:buChar char="§"/>
            </a:pPr>
            <a:r>
              <a:rPr lang="en-US" sz="2400" dirty="0" smtClean="0">
                <a:latin typeface="+mn-lt"/>
              </a:rPr>
              <a:t>Complete participant evaluation</a:t>
            </a:r>
          </a:p>
          <a:p>
            <a:pPr marL="463550" indent="-463550" eaLnBrk="1" hangingPunct="1"/>
            <a:endParaRPr lang="en-US"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ADLS 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2453</TotalTime>
  <Words>1661</Words>
  <Application>Microsoft Office PowerPoint</Application>
  <PresentationFormat>On-screen Show (4:3)</PresentationFormat>
  <Paragraphs>186</Paragraphs>
  <Slides>19</Slides>
  <Notes>16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Helvetica</vt:lpstr>
      <vt:lpstr>Wingdings</vt:lpstr>
      <vt:lpstr>ADLS body</vt:lpstr>
      <vt:lpstr>PowerPoint Presentation</vt:lpstr>
      <vt:lpstr>PowerPoint Presentation</vt:lpstr>
      <vt:lpstr>Course Learning Objectives</vt:lpstr>
      <vt:lpstr>Course Learning Objectives</vt:lpstr>
      <vt:lpstr>Course Learning Objectives</vt:lpstr>
      <vt:lpstr>Course Learning Objectives</vt:lpstr>
      <vt:lpstr>Course Faculty</vt:lpstr>
      <vt:lpstr>Course Disclosures</vt:lpstr>
      <vt:lpstr>Course Requirements</vt:lpstr>
      <vt:lpstr>Course Design</vt:lpstr>
      <vt:lpstr>Course Design</vt:lpstr>
      <vt:lpstr>Course Overview Session 1 – Disaster Basics</vt:lpstr>
      <vt:lpstr>Course Overview Session 2 – Workforce Preparedness</vt:lpstr>
      <vt:lpstr>Course Overview Session 3 – Casualty Management</vt:lpstr>
      <vt:lpstr>Course Overview Session 4 – Public-Population Health</vt:lpstr>
      <vt:lpstr>Course Manual</vt:lpstr>
      <vt:lpstr>Post-Course Assessment and Evaluation</vt:lpstr>
      <vt:lpstr>BDLS v.3.2 Program</vt:lpstr>
      <vt:lpstr>PowerPoint Presentation</vt:lpstr>
    </vt:vector>
  </TitlesOfParts>
  <Company>American Medical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Fox</dc:creator>
  <cp:lastModifiedBy>Spezio, Eileen</cp:lastModifiedBy>
  <cp:revision>49</cp:revision>
  <dcterms:created xsi:type="dcterms:W3CDTF">2010-03-22T20:35:52Z</dcterms:created>
  <dcterms:modified xsi:type="dcterms:W3CDTF">2020-11-11T21:11:29Z</dcterms:modified>
</cp:coreProperties>
</file>