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61" r:id="rId2"/>
    <p:sldId id="262" r:id="rId3"/>
    <p:sldId id="259" r:id="rId4"/>
    <p:sldId id="257" r:id="rId5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58" autoAdjust="0"/>
    <p:restoredTop sz="71322" autoAdjust="0"/>
  </p:normalViewPr>
  <p:slideViewPr>
    <p:cSldViewPr snapToGrid="0">
      <p:cViewPr varScale="1">
        <p:scale>
          <a:sx n="56" d="100"/>
          <a:sy n="56" d="100"/>
        </p:scale>
        <p:origin x="68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926E7-8703-47A6-9E1E-B23B9AC687E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EBDE1-348C-41DE-B752-5FCA993E62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1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45DC-7E2E-4BF8-BBBF-C2346591F7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22792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145DC-7E2E-4BF8-BBBF-C2346591F7E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867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482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526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909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1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946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1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509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553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0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180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718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7B6F30-5A52-482A-A3E9-1BC1EFDBFA96}" type="datetimeFigureOut">
              <a:rPr lang="en-US" smtClean="0"/>
              <a:t>11/1/2018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F69A1-70FB-4E5F-9D49-3C4AE201E3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412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250" y="520262"/>
            <a:ext cx="7886700" cy="542333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400" b="1" dirty="0" smtClean="0"/>
              <a:t>Concept of Operation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Advance notice may be sent or trucks arrive at initial state delivery site with detailed packing list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Packing List copied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One to Inventory Management to place incoming inventory in inventory management system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One remains at receiving dock to verify product coming off truck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Two cross docking checklists prepared prior to event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One for use if </a:t>
            </a:r>
            <a:r>
              <a:rPr lang="en-US" sz="1400" b="1" dirty="0" smtClean="0"/>
              <a:t>containerized and palletized </a:t>
            </a:r>
            <a:r>
              <a:rPr lang="en-US" sz="1400" dirty="0" smtClean="0"/>
              <a:t>product arrives at delivery site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One for use if </a:t>
            </a:r>
            <a:r>
              <a:rPr lang="en-US" sz="1400" b="1" dirty="0" smtClean="0"/>
              <a:t>only palletized </a:t>
            </a:r>
            <a:r>
              <a:rPr lang="en-US" sz="1400" dirty="0" smtClean="0"/>
              <a:t>product arrives at delivery site.  This is what I am using.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POD Name, route and # of pallets being shipped </a:t>
            </a:r>
            <a:r>
              <a:rPr lang="en-US" sz="1400" b="1" dirty="0" smtClean="0"/>
              <a:t>already determined.  </a:t>
            </a:r>
            <a:r>
              <a:rPr lang="en-US" sz="1400" dirty="0" smtClean="0"/>
              <a:t>This is shown in black on the worksheet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PODs are sequenced in the correct order for shipment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There is a separate entry for each pallet of product a site will be shipped – Note that </a:t>
            </a:r>
            <a:r>
              <a:rPr lang="en-US" sz="1400" dirty="0" err="1" smtClean="0"/>
              <a:t>Dodgen</a:t>
            </a:r>
            <a:r>
              <a:rPr lang="en-US" sz="1400" dirty="0" smtClean="0"/>
              <a:t> HS will get three pallets on page one and all PODs on page two get multiple pallets</a:t>
            </a:r>
          </a:p>
          <a:p>
            <a:pPr>
              <a:spcBef>
                <a:spcPts val="600"/>
              </a:spcBef>
            </a:pPr>
            <a:r>
              <a:rPr lang="en-US" sz="1800" dirty="0" smtClean="0"/>
              <a:t>Cross docking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P</a:t>
            </a:r>
            <a:r>
              <a:rPr lang="en-US" sz="1400" dirty="0" smtClean="0"/>
              <a:t>roduct rolls off truck, pallets are assigned to a POD IAW the worksheet and moved to correct truck or staging area</a:t>
            </a:r>
          </a:p>
          <a:p>
            <a:pPr lvl="1">
              <a:spcBef>
                <a:spcPts val="600"/>
              </a:spcBef>
            </a:pPr>
            <a:r>
              <a:rPr lang="en-US" sz="1400" dirty="0"/>
              <a:t>Item name, lot #, Ex date, </a:t>
            </a:r>
            <a:r>
              <a:rPr lang="en-US" sz="1400" dirty="0" err="1"/>
              <a:t>Qty</a:t>
            </a:r>
            <a:r>
              <a:rPr lang="en-US" sz="1400" dirty="0"/>
              <a:t>, unit of use and whether it is a container or pallet </a:t>
            </a:r>
            <a:r>
              <a:rPr lang="en-US" sz="1400" dirty="0" smtClean="0"/>
              <a:t>are </a:t>
            </a:r>
            <a:r>
              <a:rPr lang="en-US" sz="1400" dirty="0"/>
              <a:t>written in as the container or pallets comes off the truck</a:t>
            </a:r>
            <a:r>
              <a:rPr lang="en-US" sz="1400" dirty="0" smtClean="0"/>
              <a:t>. This is shown in </a:t>
            </a:r>
            <a:r>
              <a:rPr lang="en-US" sz="1400" dirty="0" smtClean="0">
                <a:solidFill>
                  <a:srgbClr val="0000CC"/>
                </a:solidFill>
              </a:rPr>
              <a:t>Blue </a:t>
            </a:r>
            <a:r>
              <a:rPr lang="en-US" sz="1400" dirty="0" smtClean="0"/>
              <a:t>on the worksheet.</a:t>
            </a:r>
          </a:p>
          <a:p>
            <a:pPr lvl="1">
              <a:spcBef>
                <a:spcPts val="600"/>
              </a:spcBef>
            </a:pPr>
            <a:r>
              <a:rPr lang="en-US" sz="1400" dirty="0" smtClean="0"/>
              <a:t>As each worksheet is competed, it is sent to Inventory Management to be placed into the inventory management system</a:t>
            </a:r>
            <a:endParaRPr lang="en-US" sz="1800" dirty="0"/>
          </a:p>
          <a:p>
            <a:pPr marL="457200" lvl="1" indent="0">
              <a:buNone/>
            </a:pP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1322819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800" y="342653"/>
            <a:ext cx="5588000" cy="6350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Cross Docking Worksheet</a:t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(Worksheet </a:t>
            </a:r>
            <a:r>
              <a:rPr lang="en-US" sz="16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1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16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15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04850" y="1285093"/>
          <a:ext cx="7886700" cy="43402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0125">
                  <a:extLst>
                    <a:ext uri="{9D8B030D-6E8A-4147-A177-3AD203B41FA5}">
                      <a16:colId xmlns:a16="http://schemas.microsoft.com/office/drawing/2014/main" val="44668521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1044473743"/>
                    </a:ext>
                  </a:extLst>
                </a:gridCol>
                <a:gridCol w="3011365">
                  <a:extLst>
                    <a:ext uri="{9D8B030D-6E8A-4147-A177-3AD203B41FA5}">
                      <a16:colId xmlns:a16="http://schemas.microsoft.com/office/drawing/2014/main" val="1652503960"/>
                    </a:ext>
                  </a:extLst>
                </a:gridCol>
                <a:gridCol w="621323">
                  <a:extLst>
                    <a:ext uri="{9D8B030D-6E8A-4147-A177-3AD203B41FA5}">
                      <a16:colId xmlns:a16="http://schemas.microsoft.com/office/drawing/2014/main" val="3785361139"/>
                    </a:ext>
                  </a:extLst>
                </a:gridCol>
                <a:gridCol w="663087">
                  <a:extLst>
                    <a:ext uri="{9D8B030D-6E8A-4147-A177-3AD203B41FA5}">
                      <a16:colId xmlns:a16="http://schemas.microsoft.com/office/drawing/2014/main" val="1453147654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140406157"/>
                    </a:ext>
                  </a:extLst>
                </a:gridCol>
                <a:gridCol w="495300">
                  <a:extLst>
                    <a:ext uri="{9D8B030D-6E8A-4147-A177-3AD203B41FA5}">
                      <a16:colId xmlns:a16="http://schemas.microsoft.com/office/drawing/2014/main" val="1272582459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905461209"/>
                    </a:ext>
                  </a:extLst>
                </a:gridCol>
              </a:tblGrid>
              <a:tr h="517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Route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Description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 Date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Qty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Unit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Issue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Container # or Pallet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41475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Jackson,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aseline="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Jan/22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619698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Ithaca,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</a:t>
                      </a:r>
                      <a:r>
                        <a:rPr lang="en-US" sz="12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Feb/21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63087"/>
                  </a:ext>
                </a:extLst>
              </a:tr>
              <a:tr h="322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Heart,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298264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Dodgen,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Doxy 100mg tablet, #20 UofU bottle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900754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Dodgen,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Doxy 100mg tablet, #20 UofU bottle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468459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Dodgen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aseline="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E1123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Jan/22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759285"/>
                  </a:ext>
                </a:extLst>
              </a:tr>
              <a:tr h="322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Grant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F1123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46120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Franklin,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E1123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814648"/>
                  </a:ext>
                </a:extLst>
              </a:tr>
              <a:tr h="3711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Edison, 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HS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One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CC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F5454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89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426595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Calhoun,</a:t>
                      </a:r>
                      <a:r>
                        <a:rPr lang="en-US" sz="1100" baseline="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HS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Two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Doxy 100mg tablet, #20 UofU bottle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441554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Aaron HS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Two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Doxy 100mg tablet, #20 UofU bottle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452949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Barber, HS</a:t>
                      </a:r>
                      <a:r>
                        <a:rPr lang="en-US" sz="11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Two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Doxy 100mg tablet, #20 UofU bottle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CC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CC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CC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CC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55484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36977" y="6018663"/>
            <a:ext cx="327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Cross Docked by:________________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6018663"/>
            <a:ext cx="327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Date / Time:________________</a:t>
            </a:r>
            <a:endParaRPr lang="en-US" sz="16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374709" y="5980858"/>
            <a:ext cx="18303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Bradley Hand ITC" panose="03070402050302030203" pitchFamily="66" charset="0"/>
              </a:rPr>
              <a:t>RM Bishop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5842829" y="6002796"/>
            <a:ext cx="228917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rgbClr val="0000CC"/>
                </a:solidFill>
                <a:effectLst/>
                <a:latin typeface="Bradley Hand ITC" panose="03070402050302030203" pitchFamily="66" charset="0"/>
              </a:rPr>
              <a:t>Dec 25, 2017 1:35 PM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rgbClr val="0000CC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085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574800" y="342653"/>
            <a:ext cx="5588000" cy="6350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Cross Docking Worksheet</a:t>
            </a:r>
            <a:br>
              <a:rPr lang="en-U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(Worksheet </a:t>
            </a:r>
            <a:r>
              <a:rPr lang="en-US" sz="16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15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en-US" sz="1600" dirty="0" smtClean="0">
                <a:latin typeface="Bradley Hand ITC" panose="03070402050302030203" pitchFamily="66" charset="0"/>
                <a:cs typeface="Arial" panose="020B0604020202020204" pitchFamily="34" charset="0"/>
              </a:rPr>
              <a:t>15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6958568"/>
              </p:ext>
            </p:extLst>
          </p:nvPr>
        </p:nvGraphicFramePr>
        <p:xfrm>
          <a:off x="704850" y="1285093"/>
          <a:ext cx="7886701" cy="4340202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1000125">
                  <a:extLst>
                    <a:ext uri="{9D8B030D-6E8A-4147-A177-3AD203B41FA5}">
                      <a16:colId xmlns:a16="http://schemas.microsoft.com/office/drawing/2014/main" val="446685211"/>
                    </a:ext>
                  </a:extLst>
                </a:gridCol>
                <a:gridCol w="752475">
                  <a:extLst>
                    <a:ext uri="{9D8B030D-6E8A-4147-A177-3AD203B41FA5}">
                      <a16:colId xmlns:a16="http://schemas.microsoft.com/office/drawing/2014/main" val="1652503960"/>
                    </a:ext>
                  </a:extLst>
                </a:gridCol>
                <a:gridCol w="3011365">
                  <a:extLst>
                    <a:ext uri="{9D8B030D-6E8A-4147-A177-3AD203B41FA5}">
                      <a16:colId xmlns:a16="http://schemas.microsoft.com/office/drawing/2014/main" val="1824561273"/>
                    </a:ext>
                  </a:extLst>
                </a:gridCol>
                <a:gridCol w="621323">
                  <a:extLst>
                    <a:ext uri="{9D8B030D-6E8A-4147-A177-3AD203B41FA5}">
                      <a16:colId xmlns:a16="http://schemas.microsoft.com/office/drawing/2014/main" val="3785361139"/>
                    </a:ext>
                  </a:extLst>
                </a:gridCol>
                <a:gridCol w="663087">
                  <a:extLst>
                    <a:ext uri="{9D8B030D-6E8A-4147-A177-3AD203B41FA5}">
                      <a16:colId xmlns:a16="http://schemas.microsoft.com/office/drawing/2014/main" val="2637139737"/>
                    </a:ext>
                  </a:extLst>
                </a:gridCol>
                <a:gridCol w="438150">
                  <a:extLst>
                    <a:ext uri="{9D8B030D-6E8A-4147-A177-3AD203B41FA5}">
                      <a16:colId xmlns:a16="http://schemas.microsoft.com/office/drawing/2014/main" val="1140406157"/>
                    </a:ext>
                  </a:extLst>
                </a:gridCol>
                <a:gridCol w="495301">
                  <a:extLst>
                    <a:ext uri="{9D8B030D-6E8A-4147-A177-3AD203B41FA5}">
                      <a16:colId xmlns:a16="http://schemas.microsoft.com/office/drawing/2014/main" val="1272582459"/>
                    </a:ext>
                  </a:extLst>
                </a:gridCol>
                <a:gridCol w="904875">
                  <a:extLst>
                    <a:ext uri="{9D8B030D-6E8A-4147-A177-3AD203B41FA5}">
                      <a16:colId xmlns:a16="http://schemas.microsoft.com/office/drawing/2014/main" val="2905461209"/>
                    </a:ext>
                  </a:extLst>
                </a:gridCol>
              </a:tblGrid>
              <a:tr h="51716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Location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Sent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Route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Item Description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Lot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Ex Date</a:t>
                      </a:r>
                      <a:endParaRPr kumimoji="0" lang="en-US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Qty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Unit 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Of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Issue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Container # or Pallet</a:t>
                      </a:r>
                      <a:endParaRPr lang="en-US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41475"/>
                  </a:ext>
                </a:extLst>
              </a:tr>
              <a:tr h="29569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Walton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Six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aseline="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dirty="0">
                        <a:solidFill>
                          <a:srgbClr val="000099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C1234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Jan/22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6619698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Walton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Six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aseline="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dirty="0">
                        <a:solidFill>
                          <a:srgbClr val="000099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C1234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Jan/22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163087"/>
                  </a:ext>
                </a:extLst>
              </a:tr>
              <a:tr h="322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Walton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Six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99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298264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Walton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Six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Doxy 100mg tablet, #20 UofU bottle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24900754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Walton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Six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Doxy 100mg tablet, #20 UofU bottle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D1234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Bradley Hand ITC" panose="03070402050302030203" pitchFamily="66" charset="0"/>
                          <a:ea typeface="Times New Roman" panose="02020603050405020304" pitchFamily="18" charset="0"/>
                          <a:cs typeface="+mn-cs"/>
                        </a:rPr>
                        <a:t>Feb/21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6468459"/>
                  </a:ext>
                </a:extLst>
              </a:tr>
              <a:tr h="3172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Marietta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Six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aseline="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dirty="0">
                        <a:solidFill>
                          <a:srgbClr val="000099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E1123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Jan/22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3759285"/>
                  </a:ext>
                </a:extLst>
              </a:tr>
              <a:tr h="32262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Marietta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Six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99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F1123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Feb/21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046120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Dillard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Six</a:t>
                      </a: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Cipro 500mg  #20 tab</a:t>
                      </a:r>
                      <a:r>
                        <a:rPr lang="en-US" sz="1400" baseline="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 UofU bottle</a:t>
                      </a:r>
                      <a:endParaRPr lang="en-US" sz="1400" dirty="0">
                        <a:solidFill>
                          <a:srgbClr val="000099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E1123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Jan/22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96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62814648"/>
                  </a:ext>
                </a:extLst>
              </a:tr>
              <a:tr h="37111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Dillard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HS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Six</a:t>
                      </a: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Doxy 100mg tablet, #20 UofU bottle</a:t>
                      </a:r>
                      <a:endParaRPr lang="en-US" sz="1400" dirty="0">
                        <a:solidFill>
                          <a:srgbClr val="000099"/>
                        </a:solidFill>
                        <a:effectLst/>
                        <a:latin typeface="Bradley Hand ITC" panose="03070402050302030203" pitchFamily="66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F5454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Feb/21</a:t>
                      </a: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89</a:t>
                      </a:r>
                      <a:endParaRPr lang="en-US" sz="120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CS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99"/>
                          </a:solidFill>
                          <a:effectLst/>
                          <a:latin typeface="Bradley Hand ITC" panose="03070402050302030203" pitchFamily="66" charset="0"/>
                          <a:ea typeface="Times New Roman" panose="02020603050405020304" pitchFamily="18" charset="0"/>
                        </a:rPr>
                        <a:t>Pallet</a:t>
                      </a:r>
                      <a:endParaRPr lang="en-US" sz="1200" dirty="0">
                        <a:solidFill>
                          <a:srgbClr val="000099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72426595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441554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8452949"/>
                  </a:ext>
                </a:extLst>
              </a:tr>
              <a:tr h="31185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1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radley Hand ITC" panose="03070402050302030203" pitchFamily="66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4645" marR="6464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4554842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736977" y="6018663"/>
            <a:ext cx="327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Cross Docked by:________________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648200" y="6018663"/>
            <a:ext cx="32754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Date / </a:t>
            </a:r>
            <a:r>
              <a:rPr lang="en-US" sz="1600" dirty="0" err="1" smtClean="0"/>
              <a:t>TIme</a:t>
            </a:r>
            <a:r>
              <a:rPr lang="en-US" sz="1600" dirty="0" smtClean="0"/>
              <a:t>:________________</a:t>
            </a:r>
            <a:endParaRPr lang="en-US" sz="1600" dirty="0"/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2374709" y="5980858"/>
            <a:ext cx="1830388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Bradley Hand ITC" panose="03070402050302030203" pitchFamily="66" charset="0"/>
              </a:rPr>
              <a:t>RM Bishop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5842829" y="6002796"/>
            <a:ext cx="228917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80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Bradley Hand ITC" panose="03070402050302030203" pitchFamily="66" charset="0"/>
              </a:rPr>
              <a:t>Dec 25, 2017 1:35 PM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9692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250" y="923925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 smtClean="0"/>
              <a:t>Considerations</a:t>
            </a:r>
          </a:p>
          <a:p>
            <a:r>
              <a:rPr lang="en-US" sz="1800" dirty="0" smtClean="0"/>
              <a:t>What to do about containers in current PPG (111 and a few 150)</a:t>
            </a:r>
          </a:p>
          <a:p>
            <a:r>
              <a:rPr lang="en-US" sz="1800" dirty="0" smtClean="0"/>
              <a:t>What to do about containers </a:t>
            </a:r>
            <a:r>
              <a:rPr lang="en-US" sz="1800" smtClean="0"/>
              <a:t>in </a:t>
            </a:r>
            <a:r>
              <a:rPr lang="en-US" sz="1800" smtClean="0"/>
              <a:t>PPG </a:t>
            </a:r>
            <a:r>
              <a:rPr lang="en-US" sz="1800" dirty="0" smtClean="0"/>
              <a:t>(equal 111 and 150s)</a:t>
            </a:r>
          </a:p>
          <a:p>
            <a:pPr lvl="1"/>
            <a:r>
              <a:rPr lang="en-US" sz="1100" dirty="0" smtClean="0"/>
              <a:t>8,190 </a:t>
            </a:r>
            <a:r>
              <a:rPr lang="en-US" sz="1100" dirty="0"/>
              <a:t>cases (819,000 bottles) of Doxy UOU</a:t>
            </a:r>
          </a:p>
          <a:p>
            <a:pPr lvl="1"/>
            <a:r>
              <a:rPr lang="en-US" sz="1100" u="sng" dirty="0"/>
              <a:t>8,190 cases (819,000 bottles) of Cipro UOU</a:t>
            </a:r>
          </a:p>
          <a:p>
            <a:pPr lvl="1"/>
            <a:r>
              <a:rPr lang="en-US" sz="1100" dirty="0" smtClean="0"/>
              <a:t>1,638,000 bottles </a:t>
            </a:r>
          </a:p>
          <a:p>
            <a:pPr lvl="1"/>
            <a:r>
              <a:rPr lang="en-US" sz="1100" dirty="0" smtClean="0"/>
              <a:t>8,190,000 for all five PPPGs</a:t>
            </a:r>
            <a:endParaRPr lang="en-US" sz="1100" dirty="0"/>
          </a:p>
          <a:p>
            <a:pPr lvl="1"/>
            <a:r>
              <a:rPr lang="en-US" sz="1100" dirty="0" smtClean="0"/>
              <a:t>Containers </a:t>
            </a:r>
            <a:r>
              <a:rPr lang="en-US" sz="1100" dirty="0"/>
              <a:t>1- 66 includes Doxy </a:t>
            </a:r>
            <a:r>
              <a:rPr lang="en-US" sz="1100" dirty="0" smtClean="0"/>
              <a:t>UofU</a:t>
            </a:r>
            <a:endParaRPr lang="en-US" sz="1100" dirty="0"/>
          </a:p>
          <a:p>
            <a:pPr lvl="1"/>
            <a:r>
              <a:rPr lang="en-US" sz="1100" dirty="0"/>
              <a:t>Container 67 includes a mix of Doxy and Cipro </a:t>
            </a:r>
            <a:r>
              <a:rPr lang="en-US" sz="1100" dirty="0" smtClean="0"/>
              <a:t>UofU </a:t>
            </a:r>
            <a:r>
              <a:rPr lang="en-US" sz="1100" dirty="0"/>
              <a:t>(84 cases of Doxy and 27 cases of Cipro)</a:t>
            </a:r>
          </a:p>
          <a:p>
            <a:pPr lvl="1"/>
            <a:r>
              <a:rPr lang="en-US" sz="1100" dirty="0"/>
              <a:t>Containers 68-130 includes Cipro </a:t>
            </a:r>
            <a:r>
              <a:rPr lang="en-US" sz="1100" dirty="0" smtClean="0"/>
              <a:t>UofU</a:t>
            </a:r>
            <a:endParaRPr lang="en-US" sz="11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7607402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263</TotalTime>
  <Words>735</Words>
  <Application>Microsoft Office PowerPoint</Application>
  <PresentationFormat>On-screen Show (4:3)</PresentationFormat>
  <Paragraphs>227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Bradley Hand ITC</vt:lpstr>
      <vt:lpstr>Calibri</vt:lpstr>
      <vt:lpstr>Calibri Light</vt:lpstr>
      <vt:lpstr>Times New Roman</vt:lpstr>
      <vt:lpstr>Office Theme</vt:lpstr>
      <vt:lpstr>PowerPoint Presentation</vt:lpstr>
      <vt:lpstr>Cross Docking Worksheet (Worksheet 1 of 15)</vt:lpstr>
      <vt:lpstr>Cross Docking Worksheet (Worksheet 15 of 15)</vt:lpstr>
      <vt:lpstr>PowerPoint Presentation</vt:lpstr>
    </vt:vector>
  </TitlesOfParts>
  <Company>Centers for Disease Control and Prevention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Cross Docking Worksheet (Worksheet 15 of 15)</dc:title>
  <dc:creator>dta2</dc:creator>
  <cp:lastModifiedBy>Bishop, Richard (CDC/OPHPR/DSNS)</cp:lastModifiedBy>
  <cp:revision>22</cp:revision>
  <cp:lastPrinted>2017-08-13T15:07:51Z</cp:lastPrinted>
  <dcterms:created xsi:type="dcterms:W3CDTF">2017-08-04T19:03:48Z</dcterms:created>
  <dcterms:modified xsi:type="dcterms:W3CDTF">2018-11-01T21:02:15Z</dcterms:modified>
</cp:coreProperties>
</file>