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3"/>
  </p:notesMasterIdLst>
  <p:sldIdLst>
    <p:sldId id="279" r:id="rId2"/>
    <p:sldId id="381" r:id="rId3"/>
    <p:sldId id="261"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81" r:id="rId22"/>
  </p:sldIdLst>
  <p:sldSz cx="9144000" cy="6858000" type="screen4x3"/>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7" autoAdjust="0"/>
    <p:restoredTop sz="70572" autoAdjust="0"/>
  </p:normalViewPr>
  <p:slideViewPr>
    <p:cSldViewPr snapToGrid="0" snapToObjects="1">
      <p:cViewPr varScale="1">
        <p:scale>
          <a:sx n="89" d="100"/>
          <a:sy n="89" d="100"/>
        </p:scale>
        <p:origin x="212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12A5E2-C09C-4117-AEFC-E536B0E3B9E0}" type="datetimeFigureOut">
              <a:rPr lang="en-US" smtClean="0"/>
              <a:pPr/>
              <a:t>11/24/2020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4B17EE-D7C1-4DA8-84B0-F66C106083F5}" type="slidenum">
              <a:rPr lang="en-US" smtClean="0"/>
              <a:pPr/>
              <a:t>‹#›</a:t>
            </a:fld>
            <a:endParaRPr lang="en-US"/>
          </a:p>
        </p:txBody>
      </p:sp>
    </p:spTree>
    <p:extLst>
      <p:ext uri="{BB962C8B-B14F-4D97-AF65-F5344CB8AC3E}">
        <p14:creationId xmlns:p14="http://schemas.microsoft.com/office/powerpoint/2010/main" val="3991059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4B17EE-D7C1-4DA8-84B0-F66C106083F5}" type="slidenum">
              <a:rPr lang="en-US" smtClean="0"/>
              <a:pPr/>
              <a:t>1</a:t>
            </a:fld>
            <a:endParaRPr lang="en-US"/>
          </a:p>
        </p:txBody>
      </p:sp>
    </p:spTree>
    <p:extLst>
      <p:ext uri="{BB962C8B-B14F-4D97-AF65-F5344CB8AC3E}">
        <p14:creationId xmlns:p14="http://schemas.microsoft.com/office/powerpoint/2010/main" val="819706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sz="1200" kern="1200" dirty="0" smtClean="0">
                <a:solidFill>
                  <a:schemeClr val="tx1"/>
                </a:solidFill>
                <a:effectLst/>
                <a:latin typeface="+mn-lt"/>
                <a:ea typeface="+mn-ea"/>
                <a:cs typeface="+mn-cs"/>
              </a:rPr>
              <a:t>Focus on early situational awareness now reveals impact on Galveston Island </a:t>
            </a:r>
          </a:p>
          <a:p>
            <a:pPr lvl="0"/>
            <a:r>
              <a:rPr lang="en-US" sz="1200" kern="1200" dirty="0" smtClean="0">
                <a:solidFill>
                  <a:schemeClr val="tx1"/>
                </a:solidFill>
                <a:effectLst/>
                <a:latin typeface="+mn-lt"/>
                <a:ea typeface="+mn-ea"/>
                <a:cs typeface="+mn-cs"/>
              </a:rPr>
              <a:t>Roadways and bridges were severely damaged, causing access delays</a:t>
            </a:r>
          </a:p>
          <a:p>
            <a:pPr lvl="0"/>
            <a:r>
              <a:rPr lang="en-US" sz="1200" kern="1200" dirty="0" smtClean="0">
                <a:solidFill>
                  <a:schemeClr val="tx1"/>
                </a:solidFill>
                <a:effectLst/>
                <a:latin typeface="+mn-lt"/>
                <a:ea typeface="+mn-ea"/>
                <a:cs typeface="+mn-cs"/>
              </a:rPr>
              <a:t>Coastal areas were completely devastated and leveled to the ground</a:t>
            </a:r>
          </a:p>
          <a:p>
            <a:pPr lvl="0"/>
            <a:r>
              <a:rPr lang="en-US" sz="1200" kern="1200" dirty="0" smtClean="0">
                <a:solidFill>
                  <a:schemeClr val="tx1"/>
                </a:solidFill>
                <a:effectLst/>
                <a:latin typeface="+mn-lt"/>
                <a:ea typeface="+mn-ea"/>
                <a:cs typeface="+mn-cs"/>
              </a:rPr>
              <a:t>Remaining buildings (such as this hotel located on a pier) were heavily damaged</a:t>
            </a:r>
          </a:p>
          <a:p>
            <a:r>
              <a:rPr lang="en-US" sz="1200" kern="1200" dirty="0" smtClean="0">
                <a:solidFill>
                  <a:schemeClr val="tx1"/>
                </a:solidFill>
                <a:effectLst/>
                <a:latin typeface="+mn-lt"/>
                <a:ea typeface="+mn-ea"/>
                <a:cs typeface="+mn-cs"/>
              </a:rPr>
              <a:t>The University of Texas Medical Branch (UTMB) was heavily flooded and severely damaged </a:t>
            </a:r>
            <a:endParaRPr lang="en-US" dirty="0"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7C00CE-EA89-484B-AEA9-C9A8CDA77772}" type="slidenum">
              <a:rPr lang="en-US">
                <a:cs typeface="Arial" charset="0"/>
              </a:rPr>
              <a:pPr fontAlgn="base">
                <a:spcBef>
                  <a:spcPct val="0"/>
                </a:spcBef>
                <a:spcAft>
                  <a:spcPct val="0"/>
                </a:spcAft>
              </a:pPr>
              <a:t>10</a:t>
            </a:fld>
            <a:endParaRPr lang="en-US" dirty="0">
              <a:cs typeface="Arial" charset="0"/>
            </a:endParaRPr>
          </a:p>
        </p:txBody>
      </p:sp>
    </p:spTree>
    <p:extLst>
      <p:ext uri="{BB962C8B-B14F-4D97-AF65-F5344CB8AC3E}">
        <p14:creationId xmlns:p14="http://schemas.microsoft.com/office/powerpoint/2010/main" val="1794518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lnSpcReduction="10000"/>
          </a:bodyPr>
          <a:lstStyle/>
          <a:p>
            <a:pPr>
              <a:lnSpc>
                <a:spcPct val="90000"/>
              </a:lnSpc>
              <a:spcBef>
                <a:spcPct val="0"/>
              </a:spcBef>
            </a:pPr>
            <a:r>
              <a:rPr lang="en-US" sz="1100" dirty="0" smtClean="0"/>
              <a:t>Incident management:</a:t>
            </a:r>
          </a:p>
          <a:p>
            <a:pPr>
              <a:lnSpc>
                <a:spcPct val="90000"/>
              </a:lnSpc>
              <a:spcBef>
                <a:spcPct val="0"/>
              </a:spcBef>
            </a:pPr>
            <a:endParaRPr lang="en-US" sz="1100" dirty="0" smtClean="0"/>
          </a:p>
          <a:p>
            <a:pPr>
              <a:lnSpc>
                <a:spcPct val="90000"/>
              </a:lnSpc>
              <a:spcBef>
                <a:spcPct val="0"/>
              </a:spcBef>
            </a:pPr>
            <a:r>
              <a:rPr lang="en-US" sz="1100" dirty="0" smtClean="0"/>
              <a:t>All roles will impact health in different ways,</a:t>
            </a:r>
            <a:r>
              <a:rPr lang="en-US" sz="1100" baseline="0" dirty="0" smtClean="0"/>
              <a:t> key medical provider roles are in operations under incident command.   The students should be able to discuss their role at their home institution even if it is simply a responder who follows commands.</a:t>
            </a:r>
            <a:endParaRPr lang="en-US" sz="1100" dirty="0" smtClean="0"/>
          </a:p>
          <a:p>
            <a:pPr>
              <a:lnSpc>
                <a:spcPct val="90000"/>
              </a:lnSpc>
              <a:spcBef>
                <a:spcPct val="0"/>
              </a:spcBef>
            </a:pPr>
            <a:endParaRPr lang="en-US" sz="1100" dirty="0" smtClean="0"/>
          </a:p>
          <a:p>
            <a:pPr>
              <a:lnSpc>
                <a:spcPct val="90000"/>
              </a:lnSpc>
              <a:spcBef>
                <a:spcPct val="0"/>
              </a:spcBef>
            </a:pPr>
            <a:r>
              <a:rPr lang="en-US" sz="1100" dirty="0" smtClean="0"/>
              <a:t>What are emergency support functions (ESFs) and which involve health/medical and population sheltering?  </a:t>
            </a:r>
          </a:p>
          <a:p>
            <a:pPr>
              <a:lnSpc>
                <a:spcPct val="90000"/>
              </a:lnSpc>
              <a:spcBef>
                <a:spcPct val="0"/>
              </a:spcBef>
            </a:pPr>
            <a:endParaRPr lang="en-US" sz="1100" dirty="0" smtClean="0"/>
          </a:p>
          <a:p>
            <a:pPr>
              <a:lnSpc>
                <a:spcPct val="90000"/>
              </a:lnSpc>
              <a:spcBef>
                <a:spcPct val="0"/>
              </a:spcBef>
            </a:pPr>
            <a:r>
              <a:rPr lang="en-US" sz="1100" dirty="0" smtClean="0"/>
              <a:t>Emergency support function (ESF) annexes are the organizational structure for coordinating federal interagency support. ESFs provide a means for the incident command system (ICS) to align resources and stakeholders and coordinate them across federal, state, and related agencies. There are </a:t>
            </a:r>
            <a:r>
              <a:rPr lang="en-US" sz="1100" b="1" dirty="0" smtClean="0"/>
              <a:t>15 ESF</a:t>
            </a:r>
            <a:r>
              <a:rPr lang="en-US" sz="1100" dirty="0" smtClean="0"/>
              <a:t> annexes, and the following is a summary of those more commonly impacting casualty care management: </a:t>
            </a:r>
          </a:p>
          <a:p>
            <a:pPr>
              <a:lnSpc>
                <a:spcPct val="90000"/>
              </a:lnSpc>
              <a:spcBef>
                <a:spcPct val="0"/>
              </a:spcBef>
            </a:pPr>
            <a:endParaRPr lang="en-US" sz="1100" dirty="0" smtClean="0"/>
          </a:p>
          <a:p>
            <a:pPr>
              <a:lnSpc>
                <a:spcPct val="90000"/>
              </a:lnSpc>
              <a:spcBef>
                <a:spcPct val="0"/>
              </a:spcBef>
            </a:pPr>
            <a:r>
              <a:rPr lang="en-US" sz="1100" dirty="0" smtClean="0"/>
              <a:t>ESF-5 – Emergency Management: Coordination of incident management and response efforts; issuance of mission assignments; resource and human capital; incident action planning; and financial management </a:t>
            </a:r>
          </a:p>
          <a:p>
            <a:pPr>
              <a:lnSpc>
                <a:spcPct val="90000"/>
              </a:lnSpc>
              <a:spcBef>
                <a:spcPct val="0"/>
              </a:spcBef>
            </a:pPr>
            <a:endParaRPr lang="en-US" sz="1100" dirty="0" smtClean="0"/>
          </a:p>
          <a:p>
            <a:pPr>
              <a:lnSpc>
                <a:spcPct val="90000"/>
              </a:lnSpc>
              <a:spcBef>
                <a:spcPct val="0"/>
              </a:spcBef>
            </a:pPr>
            <a:r>
              <a:rPr lang="en-US" sz="1100" dirty="0" smtClean="0"/>
              <a:t>ESF-6 – Mass Care, Emergency Assistance, Housing, and Human Services: Mass care, emergency assistance, disaster housing, and human services </a:t>
            </a:r>
          </a:p>
          <a:p>
            <a:pPr>
              <a:lnSpc>
                <a:spcPct val="90000"/>
              </a:lnSpc>
              <a:spcBef>
                <a:spcPct val="0"/>
              </a:spcBef>
            </a:pPr>
            <a:endParaRPr lang="en-US" sz="1100" dirty="0" smtClean="0"/>
          </a:p>
          <a:p>
            <a:pPr>
              <a:lnSpc>
                <a:spcPct val="90000"/>
              </a:lnSpc>
              <a:spcBef>
                <a:spcPct val="0"/>
              </a:spcBef>
            </a:pPr>
            <a:r>
              <a:rPr lang="en-US" sz="1100" dirty="0" smtClean="0"/>
              <a:t>ESF-7 – Logistics Management and Resource Support: Comprehensive, national incident logistics planning, management, and sustainment capability; resource support (facility space, office equipment and supplies, contracting services, etc) </a:t>
            </a:r>
          </a:p>
          <a:p>
            <a:pPr>
              <a:lnSpc>
                <a:spcPct val="90000"/>
              </a:lnSpc>
              <a:spcBef>
                <a:spcPct val="0"/>
              </a:spcBef>
            </a:pPr>
            <a:r>
              <a:rPr lang="en-US" sz="1100" dirty="0" smtClean="0"/>
              <a:t> </a:t>
            </a:r>
          </a:p>
          <a:p>
            <a:pPr>
              <a:lnSpc>
                <a:spcPct val="90000"/>
              </a:lnSpc>
              <a:spcBef>
                <a:spcPct val="0"/>
              </a:spcBef>
            </a:pPr>
            <a:r>
              <a:rPr lang="en-US" sz="1100" dirty="0" smtClean="0"/>
              <a:t>ESF-8 – Public Health and Medical Services:  Public health; medical and mental health services; and mass fatality management </a:t>
            </a:r>
          </a:p>
          <a:p>
            <a:pPr>
              <a:lnSpc>
                <a:spcPct val="90000"/>
              </a:lnSpc>
              <a:spcBef>
                <a:spcPct val="0"/>
              </a:spcBef>
            </a:pPr>
            <a:endParaRPr lang="en-US" sz="1100" dirty="0" smtClean="0"/>
          </a:p>
          <a:p>
            <a:pPr>
              <a:lnSpc>
                <a:spcPct val="90000"/>
              </a:lnSpc>
              <a:spcBef>
                <a:spcPct val="0"/>
              </a:spcBef>
            </a:pPr>
            <a:endParaRPr lang="en-US" sz="1100" dirty="0" smtClean="0"/>
          </a:p>
          <a:p>
            <a:pPr>
              <a:lnSpc>
                <a:spcPct val="90000"/>
              </a:lnSpc>
              <a:spcBef>
                <a:spcPct val="0"/>
              </a:spcBef>
            </a:pPr>
            <a:endParaRPr lang="en-US" sz="1100" dirty="0"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A44616-DA4C-4AB4-A6A9-EF1DA521ABD4}" type="slidenum">
              <a:rPr lang="en-US">
                <a:cs typeface="Arial" charset="0"/>
              </a:rPr>
              <a:pPr fontAlgn="base">
                <a:spcBef>
                  <a:spcPct val="0"/>
                </a:spcBef>
                <a:spcAft>
                  <a:spcPct val="0"/>
                </a:spcAft>
              </a:pPr>
              <a:t>11</a:t>
            </a:fld>
            <a:endParaRPr lang="en-US" dirty="0">
              <a:cs typeface="Arial" charset="0"/>
            </a:endParaRPr>
          </a:p>
        </p:txBody>
      </p:sp>
    </p:spTree>
    <p:extLst>
      <p:ext uri="{BB962C8B-B14F-4D97-AF65-F5344CB8AC3E}">
        <p14:creationId xmlns:p14="http://schemas.microsoft.com/office/powerpoint/2010/main" val="3964092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lvl="0"/>
            <a:r>
              <a:rPr lang="en-US" sz="1200" kern="1200" dirty="0" smtClean="0">
                <a:solidFill>
                  <a:schemeClr val="tx1"/>
                </a:solidFill>
                <a:effectLst/>
                <a:latin typeface="+mn-lt"/>
                <a:ea typeface="+mn-ea"/>
                <a:cs typeface="+mn-cs"/>
              </a:rPr>
              <a:t>ESF-6: Recognizes a lack of medical provider coverage to comply with FNSS guidelines at temporary housing shelter operations, ICS-213 generated</a:t>
            </a:r>
          </a:p>
          <a:p>
            <a:pPr lvl="0"/>
            <a:r>
              <a:rPr lang="en-US" sz="1200" kern="1200" dirty="0" smtClean="0">
                <a:solidFill>
                  <a:schemeClr val="tx1"/>
                </a:solidFill>
                <a:effectLst/>
                <a:latin typeface="+mn-lt"/>
                <a:ea typeface="+mn-ea"/>
                <a:cs typeface="+mn-cs"/>
              </a:rPr>
              <a:t>ESF-8: MACC liaison briefs ESF-8 “desk” on 213 stated needs and requests LMOC to “fill”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mass care (ESF-6) chief was notified by the American Red Cross that a shelter had been established and was seeking medical providers to assist in managing patient-casualties that had been amassed in a facility of opportunity distant from the directly impacted area. The mass care chief issued an official message (ICS form 213). The ICS 213 General Message Form is a written communication document commonly used by all areas of emergency response. The value is that it is used to communicate real-time, ongoing events and resource needs. This form can be obtained at the FEMA ICS Resource Center website: http://training.fema.gov/EMIWeb/IS/ICSResource/ICSResCntr_Forms.htm. The ICS-213 for this issue was then transmitted to the Multi-Agency Coordination Center (MACC), which, on reviewing the issue, sent a liaison to “brief’ (discuss) this issue with the ESF-8 “desk” (section) as they are responsible for medical, public health, and related resource management. The ESF-8 decision is to have the Local Medical Operations Center (LMOC) fulfill this resource need to provide proper medical providers and services to meet the medical needs of the casualties at this identified location.  </a:t>
            </a:r>
          </a:p>
          <a:p>
            <a:pPr>
              <a:lnSpc>
                <a:spcPct val="80000"/>
              </a:lnSpc>
              <a:spcBef>
                <a:spcPct val="0"/>
              </a:spcBef>
            </a:pPr>
            <a:endParaRPr lang="en-US" sz="900" dirty="0"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E4C362-51CB-43A2-AAE9-845F34398A35}" type="slidenum">
              <a:rPr lang="en-US">
                <a:cs typeface="Arial" charset="0"/>
              </a:rPr>
              <a:pPr fontAlgn="base">
                <a:spcBef>
                  <a:spcPct val="0"/>
                </a:spcBef>
                <a:spcAft>
                  <a:spcPct val="0"/>
                </a:spcAft>
              </a:pPr>
              <a:t>12</a:t>
            </a:fld>
            <a:endParaRPr lang="en-US" dirty="0">
              <a:cs typeface="Arial" charset="0"/>
            </a:endParaRPr>
          </a:p>
        </p:txBody>
      </p:sp>
    </p:spTree>
    <p:extLst>
      <p:ext uri="{BB962C8B-B14F-4D97-AF65-F5344CB8AC3E}">
        <p14:creationId xmlns:p14="http://schemas.microsoft.com/office/powerpoint/2010/main" val="2203742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pPr>
              <a:spcBef>
                <a:spcPct val="0"/>
              </a:spcBef>
            </a:pPr>
            <a:r>
              <a:rPr lang="en-US" dirty="0" smtClean="0"/>
              <a:t>Safety and security:</a:t>
            </a:r>
          </a:p>
          <a:p>
            <a:pPr>
              <a:spcBef>
                <a:spcPct val="0"/>
              </a:spcBef>
            </a:pPr>
            <a:endParaRPr lang="en-US" dirty="0" smtClean="0"/>
          </a:p>
          <a:p>
            <a:pPr>
              <a:spcBef>
                <a:spcPct val="0"/>
              </a:spcBef>
            </a:pPr>
            <a:r>
              <a:rPr lang="en-US" dirty="0" smtClean="0"/>
              <a:t>What likely human systems failures should you be concerned about after landfall? </a:t>
            </a:r>
          </a:p>
          <a:p>
            <a:pPr>
              <a:spcBef>
                <a:spcPct val="0"/>
              </a:spcBef>
            </a:pPr>
            <a:endParaRPr lang="en-US" dirty="0" smtClean="0"/>
          </a:p>
          <a:p>
            <a:pPr>
              <a:spcBef>
                <a:spcPct val="0"/>
              </a:spcBef>
            </a:pPr>
            <a:r>
              <a:rPr lang="en-US" dirty="0" smtClean="0"/>
              <a:t>What safety and security concerns do you have regarding the request for shelter medical support? </a:t>
            </a:r>
          </a:p>
          <a:p>
            <a:pPr>
              <a:spcBef>
                <a:spcPct val="0"/>
              </a:spcBef>
            </a:pPr>
            <a:endParaRPr lang="en-US" dirty="0" smtClean="0"/>
          </a:p>
          <a:p>
            <a:pPr>
              <a:spcBef>
                <a:spcPct val="0"/>
              </a:spcBef>
            </a:pPr>
            <a:r>
              <a:rPr lang="en-US" dirty="0" smtClean="0"/>
              <a:t>The </a:t>
            </a:r>
            <a:r>
              <a:rPr lang="en-US" i="1" dirty="0" smtClean="0"/>
              <a:t>BDLS 3.0 Course Manual </a:t>
            </a:r>
            <a:r>
              <a:rPr lang="en-US" dirty="0" smtClean="0"/>
              <a:t>contains a table of additional “discussion points” in each chapter, which are provided here for ease of use:  </a:t>
            </a:r>
          </a:p>
          <a:p>
            <a:pPr>
              <a:spcBef>
                <a:spcPct val="0"/>
              </a:spcBef>
            </a:pPr>
            <a:endParaRPr lang="en-US" dirty="0" smtClean="0"/>
          </a:p>
          <a:p>
            <a:pPr>
              <a:spcBef>
                <a:spcPct val="0"/>
              </a:spcBef>
            </a:pPr>
            <a:r>
              <a:rPr lang="en-US" dirty="0" smtClean="0"/>
              <a:t>Chapter 1. All-Hazards Disaster Casualty Management, 1.9: Discussion Points on pp 1-30 and 1-31:</a:t>
            </a:r>
          </a:p>
          <a:p>
            <a:pPr>
              <a:spcBef>
                <a:spcPct val="0"/>
              </a:spcBef>
            </a:pPr>
            <a:endParaRPr lang="en-US" dirty="0" smtClean="0"/>
          </a:p>
          <a:p>
            <a:pPr>
              <a:spcBef>
                <a:spcPct val="0"/>
              </a:spcBef>
            </a:pPr>
            <a:r>
              <a:rPr lang="en-US" i="1" dirty="0" smtClean="0"/>
              <a:t>Is the scene secure? </a:t>
            </a:r>
          </a:p>
          <a:p>
            <a:pPr>
              <a:spcBef>
                <a:spcPct val="0"/>
              </a:spcBef>
            </a:pPr>
            <a:r>
              <a:rPr lang="en-US" i="1" dirty="0" smtClean="0"/>
              <a:t>Is it safe to enter? </a:t>
            </a:r>
          </a:p>
          <a:p>
            <a:pPr>
              <a:spcBef>
                <a:spcPct val="0"/>
              </a:spcBef>
            </a:pPr>
            <a:endParaRPr lang="en-US" i="1" dirty="0" smtClean="0"/>
          </a:p>
          <a:p>
            <a:pPr>
              <a:spcBef>
                <a:spcPct val="0"/>
              </a:spcBef>
            </a:pPr>
            <a:r>
              <a:rPr lang="en-US" dirty="0" smtClean="0"/>
              <a:t>Safety is always the top priority—personal safety followed by that of the response team. Report any recognized or suspected hazard to appropriate authorities. Do not enter any disaster scene or take any action until authorities determine it is safe. Protecting yourself from becoming a casualty is the number 1 priority. </a:t>
            </a:r>
          </a:p>
          <a:p>
            <a:pPr>
              <a:spcBef>
                <a:spcPct val="0"/>
              </a:spcBef>
            </a:pPr>
            <a:endParaRPr lang="en-US" dirty="0" smtClean="0"/>
          </a:p>
          <a:p>
            <a:pPr>
              <a:spcBef>
                <a:spcPct val="0"/>
              </a:spcBef>
            </a:pPr>
            <a:r>
              <a:rPr lang="en-US" dirty="0" smtClean="0"/>
              <a:t>Chapter 10. Natural Disasters, 10.15: Discussion Points on pp 10-42 to 10-43 of </a:t>
            </a:r>
            <a:r>
              <a:rPr lang="en-US" i="1" dirty="0" smtClean="0"/>
              <a:t>BDLS 3.0 Course Manual</a:t>
            </a:r>
            <a:r>
              <a:rPr lang="en-US" dirty="0" smtClean="0"/>
              <a:t>:  </a:t>
            </a:r>
          </a:p>
          <a:p>
            <a:pPr>
              <a:spcBef>
                <a:spcPct val="0"/>
              </a:spcBef>
            </a:pPr>
            <a:endParaRPr lang="en-US" dirty="0" smtClean="0"/>
          </a:p>
          <a:p>
            <a:pPr>
              <a:spcBef>
                <a:spcPct val="0"/>
              </a:spcBef>
            </a:pPr>
            <a:r>
              <a:rPr lang="en-US" dirty="0" smtClean="0"/>
              <a:t>Natural disasters often cause extensive damage to both human-made and natural landscape. It is important to protect oneself from both the primary effects of the hazard (ie, flying debris, flowing floodwater, or very strong winds) and the secondary effects (ie, building collapse, downed power lines, water source contamination). Responders should mark potentially dangerous sites, wear appropriate personal protective equipment (PPE), and proceed with caution into disaster sites. Securing the scene will help to prevent injury and/or illness of responders and citizens alike. </a:t>
            </a: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A21F7D-58E9-4C19-AFE1-EB2A7BC88239}" type="slidenum">
              <a:rPr lang="en-US">
                <a:cs typeface="Arial" charset="0"/>
              </a:rPr>
              <a:pPr fontAlgn="base">
                <a:spcBef>
                  <a:spcPct val="0"/>
                </a:spcBef>
                <a:spcAft>
                  <a:spcPct val="0"/>
                </a:spcAft>
              </a:pPr>
              <a:t>13</a:t>
            </a:fld>
            <a:endParaRPr lang="en-US" dirty="0">
              <a:cs typeface="Arial" charset="0"/>
            </a:endParaRPr>
          </a:p>
        </p:txBody>
      </p:sp>
    </p:spTree>
    <p:extLst>
      <p:ext uri="{BB962C8B-B14F-4D97-AF65-F5344CB8AC3E}">
        <p14:creationId xmlns:p14="http://schemas.microsoft.com/office/powerpoint/2010/main" val="851420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Assess hazards</a:t>
            </a:r>
          </a:p>
          <a:p>
            <a:pPr>
              <a:spcBef>
                <a:spcPct val="0"/>
              </a:spcBef>
            </a:pPr>
            <a:endParaRPr lang="en-US" dirty="0" smtClean="0"/>
          </a:p>
          <a:p>
            <a:pPr>
              <a:spcBef>
                <a:spcPct val="0"/>
              </a:spcBef>
            </a:pPr>
            <a:r>
              <a:rPr lang="en-US" dirty="0" smtClean="0"/>
              <a:t>While providing medical support in a temporary</a:t>
            </a:r>
            <a:r>
              <a:rPr lang="en-US" baseline="0" dirty="0" smtClean="0"/>
              <a:t> housing </a:t>
            </a:r>
            <a:r>
              <a:rPr lang="en-US" dirty="0" smtClean="0"/>
              <a:t>shelter, what hazards should you be considering or may develop? </a:t>
            </a:r>
          </a:p>
          <a:p>
            <a:pPr>
              <a:spcBef>
                <a:spcPct val="0"/>
              </a:spcBef>
            </a:pPr>
            <a:endParaRPr lang="en-US" i="1" dirty="0" smtClean="0"/>
          </a:p>
          <a:p>
            <a:pPr>
              <a:spcBef>
                <a:spcPct val="0"/>
              </a:spcBef>
            </a:pPr>
            <a:r>
              <a:rPr lang="en-US" dirty="0" smtClean="0"/>
              <a:t>Actual and potential hazards related to a disaster must be assessed continually. Hazards will vary according to the situation encountered and the assignment given to the health responder. All disasters, regardless of the primary cause, create the possibility of secondary hazards capable of injuring anyone present at the scene, including responders. </a:t>
            </a:r>
          </a:p>
          <a:p>
            <a:pPr>
              <a:spcBef>
                <a:spcPct val="0"/>
              </a:spcBef>
            </a:pPr>
            <a:endParaRPr lang="en-US" dirty="0" smtClean="0"/>
          </a:p>
          <a:p>
            <a:pPr>
              <a:spcBef>
                <a:spcPct val="0"/>
              </a:spcBef>
            </a:pPr>
            <a:r>
              <a:rPr lang="en-US" dirty="0" smtClean="0"/>
              <a:t>In addition to securing the scene, it is important to do a thorough assessment of potential health and safety hazards after a disaster. Because no disaster is the same, there is no cut-and-dried hazard assessment checklist. Attention should be paid to readily apparent hazards as well as less obvious possibilities.</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5AA8E4-DE2D-4FAF-9A20-23BE2E11ADB5}" type="slidenum">
              <a:rPr lang="en-US">
                <a:cs typeface="Arial" charset="0"/>
              </a:rPr>
              <a:pPr fontAlgn="base">
                <a:spcBef>
                  <a:spcPct val="0"/>
                </a:spcBef>
                <a:spcAft>
                  <a:spcPct val="0"/>
                </a:spcAft>
              </a:pPr>
              <a:t>14</a:t>
            </a:fld>
            <a:endParaRPr lang="en-US" dirty="0">
              <a:cs typeface="Arial" charset="0"/>
            </a:endParaRPr>
          </a:p>
        </p:txBody>
      </p:sp>
    </p:spTree>
    <p:extLst>
      <p:ext uri="{BB962C8B-B14F-4D97-AF65-F5344CB8AC3E}">
        <p14:creationId xmlns:p14="http://schemas.microsoft.com/office/powerpoint/2010/main" val="1972844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fontScale="77500" lnSpcReduction="20000"/>
          </a:bodyPr>
          <a:lstStyle/>
          <a:p>
            <a:pPr>
              <a:lnSpc>
                <a:spcPct val="90000"/>
              </a:lnSpc>
              <a:spcBef>
                <a:spcPct val="0"/>
              </a:spcBef>
            </a:pPr>
            <a:r>
              <a:rPr lang="en-US" dirty="0" smtClean="0"/>
              <a:t>Support</a:t>
            </a:r>
          </a:p>
          <a:p>
            <a:pPr>
              <a:lnSpc>
                <a:spcPct val="90000"/>
              </a:lnSpc>
              <a:spcBef>
                <a:spcPct val="0"/>
              </a:spcBef>
            </a:pPr>
            <a:endParaRPr lang="en-US" dirty="0" smtClean="0"/>
          </a:p>
          <a:p>
            <a:pPr>
              <a:lnSpc>
                <a:spcPct val="90000"/>
              </a:lnSpc>
              <a:spcBef>
                <a:spcPct val="0"/>
              </a:spcBef>
            </a:pPr>
            <a:r>
              <a:rPr lang="en-US" dirty="0" smtClean="0"/>
              <a:t>Regarding providing medical services to a sheltering population, remember:</a:t>
            </a:r>
          </a:p>
          <a:p>
            <a:pPr>
              <a:lnSpc>
                <a:spcPct val="90000"/>
              </a:lnSpc>
              <a:spcBef>
                <a:spcPct val="0"/>
              </a:spcBef>
            </a:pPr>
            <a:endParaRPr lang="en-US" dirty="0" smtClean="0"/>
          </a:p>
          <a:p>
            <a:pPr marL="863600" lvl="1" indent="-463550">
              <a:lnSpc>
                <a:spcPct val="104000"/>
              </a:lnSpc>
              <a:spcBef>
                <a:spcPts val="1400"/>
              </a:spcBef>
              <a:buSzPct val="85000"/>
              <a:buFont typeface="Wingdings" pitchFamily="2" charset="2"/>
              <a:buChar char="§"/>
            </a:pPr>
            <a:r>
              <a:rPr lang="en-US" sz="2400" b="1" dirty="0" smtClean="0">
                <a:solidFill>
                  <a:srgbClr val="000000"/>
                </a:solidFill>
              </a:rPr>
              <a:t>What </a:t>
            </a:r>
            <a:r>
              <a:rPr lang="en-US" sz="2400" dirty="0" smtClean="0">
                <a:solidFill>
                  <a:srgbClr val="000000"/>
                </a:solidFill>
              </a:rPr>
              <a:t>do I have?</a:t>
            </a:r>
          </a:p>
          <a:p>
            <a:pPr marL="863600" lvl="1" indent="-463550">
              <a:lnSpc>
                <a:spcPct val="104000"/>
              </a:lnSpc>
              <a:spcBef>
                <a:spcPts val="1400"/>
              </a:spcBef>
              <a:buSzPct val="85000"/>
              <a:buFont typeface="Wingdings" pitchFamily="2" charset="2"/>
              <a:buChar char="§"/>
            </a:pPr>
            <a:r>
              <a:rPr lang="en-US" sz="2400" b="1" dirty="0" smtClean="0">
                <a:solidFill>
                  <a:srgbClr val="000000"/>
                </a:solidFill>
              </a:rPr>
              <a:t>What</a:t>
            </a:r>
            <a:r>
              <a:rPr lang="en-US" sz="2400" dirty="0" smtClean="0">
                <a:solidFill>
                  <a:srgbClr val="000000"/>
                </a:solidFill>
              </a:rPr>
              <a:t> is needed?</a:t>
            </a:r>
          </a:p>
          <a:p>
            <a:pPr marL="863600" lvl="1" indent="-463550">
              <a:lnSpc>
                <a:spcPct val="104000"/>
              </a:lnSpc>
              <a:spcBef>
                <a:spcPts val="1400"/>
              </a:spcBef>
              <a:buSzPct val="85000"/>
              <a:buFont typeface="Wingdings" pitchFamily="2" charset="2"/>
              <a:buChar char="§"/>
            </a:pPr>
            <a:r>
              <a:rPr lang="en-US" sz="2400" b="1" dirty="0" smtClean="0">
                <a:solidFill>
                  <a:srgbClr val="000000"/>
                </a:solidFill>
              </a:rPr>
              <a:t>Where </a:t>
            </a:r>
            <a:r>
              <a:rPr lang="en-US" sz="2400" dirty="0" smtClean="0">
                <a:solidFill>
                  <a:srgbClr val="000000"/>
                </a:solidFill>
              </a:rPr>
              <a:t>is it?</a:t>
            </a:r>
          </a:p>
          <a:p>
            <a:pPr marL="863600" lvl="1" indent="-463550">
              <a:lnSpc>
                <a:spcPct val="104000"/>
              </a:lnSpc>
              <a:spcBef>
                <a:spcPts val="1400"/>
              </a:spcBef>
              <a:buSzPct val="85000"/>
              <a:buFont typeface="Wingdings" pitchFamily="2" charset="2"/>
              <a:buChar char="§"/>
            </a:pPr>
            <a:r>
              <a:rPr lang="en-US" sz="2400" b="1" dirty="0" smtClean="0">
                <a:solidFill>
                  <a:srgbClr val="000000"/>
                </a:solidFill>
              </a:rPr>
              <a:t>When </a:t>
            </a:r>
            <a:r>
              <a:rPr lang="en-US" sz="2400" dirty="0" smtClean="0">
                <a:solidFill>
                  <a:srgbClr val="000000"/>
                </a:solidFill>
              </a:rPr>
              <a:t>will it arrive?</a:t>
            </a:r>
          </a:p>
          <a:p>
            <a:pPr marL="863600" lvl="1" indent="-463550">
              <a:lnSpc>
                <a:spcPct val="104000"/>
              </a:lnSpc>
              <a:spcBef>
                <a:spcPts val="1400"/>
              </a:spcBef>
              <a:buSzPct val="85000"/>
              <a:buFont typeface="Wingdings" pitchFamily="2" charset="2"/>
              <a:buChar char="§"/>
            </a:pPr>
            <a:r>
              <a:rPr lang="en-US" sz="2400" b="1" dirty="0" smtClean="0">
                <a:solidFill>
                  <a:srgbClr val="000000"/>
                </a:solidFill>
              </a:rPr>
              <a:t>What </a:t>
            </a:r>
            <a:r>
              <a:rPr lang="en-US" sz="2400" dirty="0" smtClean="0">
                <a:solidFill>
                  <a:srgbClr val="000000"/>
                </a:solidFill>
              </a:rPr>
              <a:t>if it is unavailable?</a:t>
            </a:r>
          </a:p>
          <a:p>
            <a:pPr>
              <a:lnSpc>
                <a:spcPct val="90000"/>
              </a:lnSpc>
              <a:spcBef>
                <a:spcPct val="0"/>
              </a:spcBef>
            </a:pPr>
            <a:endParaRPr lang="en-US" dirty="0" smtClean="0"/>
          </a:p>
          <a:p>
            <a:pPr>
              <a:lnSpc>
                <a:spcPct val="90000"/>
              </a:lnSpc>
              <a:spcBef>
                <a:spcPct val="0"/>
              </a:spcBef>
            </a:pPr>
            <a:r>
              <a:rPr lang="en-US" i="1" dirty="0" smtClean="0"/>
              <a:t>What outside assistance is needed (eg, police, fire, emergency medical services, government, other)? </a:t>
            </a:r>
          </a:p>
          <a:p>
            <a:pPr>
              <a:lnSpc>
                <a:spcPct val="90000"/>
              </a:lnSpc>
              <a:spcBef>
                <a:spcPct val="0"/>
              </a:spcBef>
            </a:pPr>
            <a:r>
              <a:rPr lang="en-US" i="1" dirty="0" smtClean="0"/>
              <a:t>Can adequate surge capability and capacity be established to meet local public safety and health needs and priorities? </a:t>
            </a:r>
          </a:p>
          <a:p>
            <a:pPr>
              <a:lnSpc>
                <a:spcPct val="90000"/>
              </a:lnSpc>
              <a:spcBef>
                <a:spcPct val="0"/>
              </a:spcBef>
            </a:pPr>
            <a:endParaRPr lang="en-US" i="1" dirty="0" smtClean="0"/>
          </a:p>
          <a:p>
            <a:pPr>
              <a:lnSpc>
                <a:spcPct val="90000"/>
              </a:lnSpc>
              <a:spcBef>
                <a:spcPct val="0"/>
              </a:spcBef>
            </a:pPr>
            <a:r>
              <a:rPr lang="en-US" dirty="0" smtClean="0"/>
              <a:t>Effective disaster management hinges on the timely delivery of resources to where they are needed most. Estimate when resources at hand will be depleted, and contact outside resources in advance giving them notice as to what your needs will be and when. Health responders should be knowledgeable about surge capacity assets in the public and private health response sectors and the extent of their potential assistance in an emergency. </a:t>
            </a:r>
          </a:p>
          <a:p>
            <a:pPr>
              <a:lnSpc>
                <a:spcPct val="90000"/>
              </a:lnSpc>
              <a:spcBef>
                <a:spcPct val="0"/>
              </a:spcBef>
            </a:pPr>
            <a:endParaRPr lang="en-US" dirty="0" smtClean="0"/>
          </a:p>
          <a:p>
            <a:pPr>
              <a:lnSpc>
                <a:spcPct val="90000"/>
              </a:lnSpc>
              <a:spcBef>
                <a:spcPct val="0"/>
              </a:spcBef>
            </a:pPr>
            <a:r>
              <a:rPr lang="en-US" dirty="0" smtClean="0"/>
              <a:t>Both responders and citizens should be aware of the local, regional, and national support services that may be offered in an emergency or disaster setting. Trained responders and medical personnel should also be prepared to help nearby localities, ideally through a predetermined affiliation with a humanitarian group or through a mutual aid agreement.</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A01F2A-EA5C-48F6-B528-68E4C85F5D76}" type="slidenum">
              <a:rPr lang="en-US">
                <a:cs typeface="Arial" charset="0"/>
              </a:rPr>
              <a:pPr fontAlgn="base">
                <a:spcBef>
                  <a:spcPct val="0"/>
                </a:spcBef>
                <a:spcAft>
                  <a:spcPct val="0"/>
                </a:spcAft>
              </a:pPr>
              <a:t>15</a:t>
            </a:fld>
            <a:endParaRPr lang="en-US" dirty="0">
              <a:cs typeface="Arial" charset="0"/>
            </a:endParaRPr>
          </a:p>
        </p:txBody>
      </p:sp>
    </p:spTree>
    <p:extLst>
      <p:ext uri="{BB962C8B-B14F-4D97-AF65-F5344CB8AC3E}">
        <p14:creationId xmlns:p14="http://schemas.microsoft.com/office/powerpoint/2010/main" val="2784948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Scenario update:</a:t>
            </a:r>
          </a:p>
          <a:p>
            <a:pPr>
              <a:spcBef>
                <a:spcPct val="0"/>
              </a:spcBef>
            </a:pPr>
            <a:endParaRPr lang="en-US" dirty="0" smtClean="0"/>
          </a:p>
          <a:p>
            <a:pPr>
              <a:spcBef>
                <a:spcPct val="0"/>
              </a:spcBef>
            </a:pPr>
            <a:r>
              <a:rPr lang="en-US" dirty="0" smtClean="0"/>
              <a:t>You arrive at the shelter where medical services have been requested. What can you tell me about this picture? </a:t>
            </a:r>
            <a:br>
              <a:rPr lang="en-US" dirty="0" smtClean="0"/>
            </a:br>
            <a:r>
              <a:rPr lang="en-US" dirty="0" smtClean="0"/>
              <a:t>Daylight coming through distant doorways, yet all appear to be in beds, no one appears to be walking around, surrounding chair areas are empty, etc. </a:t>
            </a:r>
          </a:p>
          <a:p>
            <a:pPr>
              <a:spcBef>
                <a:spcPct val="0"/>
              </a:spcBef>
            </a:pPr>
            <a:endParaRPr lang="en-US" dirty="0"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23A8DE-9866-4831-95F5-DB8D23536411}" type="slidenum">
              <a:rPr lang="en-US">
                <a:cs typeface="Arial" charset="0"/>
              </a:rPr>
              <a:pPr fontAlgn="base">
                <a:spcBef>
                  <a:spcPct val="0"/>
                </a:spcBef>
                <a:spcAft>
                  <a:spcPct val="0"/>
                </a:spcAft>
              </a:pPr>
              <a:t>16</a:t>
            </a:fld>
            <a:endParaRPr lang="en-US" dirty="0">
              <a:cs typeface="Arial" charset="0"/>
            </a:endParaRPr>
          </a:p>
        </p:txBody>
      </p:sp>
    </p:spTree>
    <p:extLst>
      <p:ext uri="{BB962C8B-B14F-4D97-AF65-F5344CB8AC3E}">
        <p14:creationId xmlns:p14="http://schemas.microsoft.com/office/powerpoint/2010/main" val="974202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spcBef>
                <a:spcPct val="0"/>
              </a:spcBef>
            </a:pPr>
            <a:r>
              <a:rPr lang="en-US" sz="800" dirty="0" smtClean="0"/>
              <a:t>Triage and treatment</a:t>
            </a:r>
          </a:p>
          <a:p>
            <a:pPr>
              <a:lnSpc>
                <a:spcPct val="80000"/>
              </a:lnSpc>
              <a:spcBef>
                <a:spcPct val="0"/>
              </a:spcBef>
            </a:pPr>
            <a:endParaRPr lang="en-US" sz="800" dirty="0" smtClean="0"/>
          </a:p>
          <a:p>
            <a:pPr>
              <a:lnSpc>
                <a:spcPct val="80000"/>
              </a:lnSpc>
              <a:spcBef>
                <a:spcPct val="0"/>
              </a:spcBef>
            </a:pPr>
            <a:r>
              <a:rPr lang="en-US" sz="800" dirty="0" smtClean="0"/>
              <a:t>Does this appear to be a general population of casualties? </a:t>
            </a:r>
          </a:p>
          <a:p>
            <a:pPr>
              <a:lnSpc>
                <a:spcPct val="80000"/>
              </a:lnSpc>
              <a:spcBef>
                <a:spcPct val="0"/>
              </a:spcBef>
            </a:pPr>
            <a:endParaRPr lang="en-US" sz="800" dirty="0" smtClean="0"/>
          </a:p>
          <a:p>
            <a:pPr marL="0" marR="0" indent="0" algn="l" defTabSz="914400" rtl="0" eaLnBrk="1" fontAlgn="auto" latinLnBrk="0" hangingPunct="1">
              <a:lnSpc>
                <a:spcPct val="80000"/>
              </a:lnSpc>
              <a:spcBef>
                <a:spcPct val="0"/>
              </a:spcBef>
              <a:spcAft>
                <a:spcPts val="0"/>
              </a:spcAft>
              <a:buClrTx/>
              <a:buSzTx/>
              <a:buFontTx/>
              <a:buNone/>
              <a:tabLst/>
              <a:defRPr/>
            </a:pPr>
            <a:r>
              <a:rPr lang="en-US" sz="800" dirty="0" smtClean="0"/>
              <a:t>This was the site of a large-scale medical sheltering operation after Hurricane Ike.  More than 250 bedridden, mostly nursing home evacuees and severely functionally limited casualties amassed. </a:t>
            </a:r>
          </a:p>
          <a:p>
            <a:pPr>
              <a:lnSpc>
                <a:spcPct val="80000"/>
              </a:lnSpc>
              <a:spcBef>
                <a:spcPct val="0"/>
              </a:spcBef>
            </a:pPr>
            <a:r>
              <a:rPr lang="en-US" sz="800" dirty="0" smtClean="0"/>
              <a:t> </a:t>
            </a:r>
          </a:p>
          <a:p>
            <a:pPr>
              <a:lnSpc>
                <a:spcPct val="80000"/>
              </a:lnSpc>
              <a:spcBef>
                <a:spcPct val="0"/>
              </a:spcBef>
            </a:pPr>
            <a:r>
              <a:rPr lang="en-US" sz="800" dirty="0" smtClean="0"/>
              <a:t>Are you prepared and readied to provide this level of medical care?</a:t>
            </a:r>
          </a:p>
          <a:p>
            <a:pPr>
              <a:lnSpc>
                <a:spcPct val="80000"/>
              </a:lnSpc>
              <a:spcBef>
                <a:spcPct val="0"/>
              </a:spcBef>
            </a:pPr>
            <a:endParaRPr lang="en-US" sz="800" dirty="0" smtClean="0"/>
          </a:p>
          <a:p>
            <a:pPr>
              <a:lnSpc>
                <a:spcPct val="80000"/>
              </a:lnSpc>
              <a:spcBef>
                <a:spcPct val="0"/>
              </a:spcBef>
            </a:pPr>
            <a:r>
              <a:rPr lang="en-US" sz="800" i="1" dirty="0" smtClean="0"/>
              <a:t>Are protocols, procedures, and resources in place for the rapid triage and immediate treatment of casualties? </a:t>
            </a:r>
          </a:p>
          <a:p>
            <a:pPr>
              <a:lnSpc>
                <a:spcPct val="80000"/>
              </a:lnSpc>
              <a:spcBef>
                <a:spcPct val="0"/>
              </a:spcBef>
            </a:pPr>
            <a:r>
              <a:rPr lang="en-US" sz="800" i="1" dirty="0" smtClean="0"/>
              <a:t>What public health interventions are needed?</a:t>
            </a:r>
          </a:p>
          <a:p>
            <a:pPr>
              <a:lnSpc>
                <a:spcPct val="80000"/>
              </a:lnSpc>
              <a:spcBef>
                <a:spcPct val="0"/>
              </a:spcBef>
            </a:pPr>
            <a:endParaRPr lang="en-US" sz="800" i="1" dirty="0" smtClean="0"/>
          </a:p>
          <a:p>
            <a:pPr>
              <a:lnSpc>
                <a:spcPct val="80000"/>
              </a:lnSpc>
              <a:spcBef>
                <a:spcPct val="0"/>
              </a:spcBef>
            </a:pPr>
            <a:r>
              <a:rPr lang="en-US" sz="800" dirty="0" smtClean="0"/>
              <a:t>In a disaster, clinical responders should be prepared to apply and adapt their usual skill set and expertise to the triage and treatment of seriously injured or ill persons under crisis conditions, with limited situational awareness and resources. Triage systems will be used to guide casualty assessment and treatment at a disaster scene. Various public health actions and interventions also must be considered. The basics of risk communication and health messaging will be essential for communicating with affected individuals, their families, and the media regarding exposure risks and potential preventive measures, without contributing to public alarm, fear, and anxiety. Health responders should be familiar with clinical and mental health implications of natural and human-caused disasters and recognize that persons may have been exposed to nonconventional agents as the source of unusual presentations. </a:t>
            </a:r>
          </a:p>
          <a:p>
            <a:pPr>
              <a:lnSpc>
                <a:spcPct val="80000"/>
              </a:lnSpc>
              <a:spcBef>
                <a:spcPct val="0"/>
              </a:spcBef>
            </a:pPr>
            <a:endParaRPr lang="en-US" sz="800" dirty="0" smtClean="0"/>
          </a:p>
          <a:p>
            <a:pPr>
              <a:lnSpc>
                <a:spcPct val="80000"/>
              </a:lnSpc>
              <a:spcBef>
                <a:spcPct val="0"/>
              </a:spcBef>
            </a:pPr>
            <a:r>
              <a:rPr lang="en-US" sz="800" dirty="0" smtClean="0"/>
              <a:t>Appropriate clinical casualty management will include assessment and response to both medical and psychological casualties. Personnel should be trained with an all-hazards approach and understand appropriate use of medical and mental health assessments, applicable emergent and ongoing intervention opportunities, and the local protocols for information sharing and reporting of all casualties triaged and treated. Legal and ethical considerations for triage and treatment should also be considered. </a:t>
            </a:r>
          </a:p>
          <a:p>
            <a:pPr>
              <a:lnSpc>
                <a:spcPct val="80000"/>
              </a:lnSpc>
              <a:spcBef>
                <a:spcPct val="0"/>
              </a:spcBef>
            </a:pPr>
            <a:endParaRPr lang="en-US" sz="800" dirty="0" smtClean="0"/>
          </a:p>
          <a:p>
            <a:pPr>
              <a:lnSpc>
                <a:spcPct val="80000"/>
              </a:lnSpc>
              <a:spcBef>
                <a:spcPct val="0"/>
              </a:spcBef>
            </a:pPr>
            <a:r>
              <a:rPr lang="en-US" sz="800" dirty="0" smtClean="0"/>
              <a:t>These pictures readily show the large number and near-total care-dependent population that was residing at this medical shelter operation. Of note was that this population began to pose a significant risk of overwhelming the local emergency departments and hospitals; the local health care infrastructure was spared this surge in large part because of the placement of a DMAT Strike Team on site that was able to provide a care level beyond that of the providers assigned to this shelter. </a:t>
            </a: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6B0BE0-92CD-4D6D-B06D-D5B0D428E030}" type="slidenum">
              <a:rPr lang="en-US">
                <a:cs typeface="Arial" charset="0"/>
              </a:rPr>
              <a:pPr fontAlgn="base">
                <a:spcBef>
                  <a:spcPct val="0"/>
                </a:spcBef>
                <a:spcAft>
                  <a:spcPct val="0"/>
                </a:spcAft>
              </a:pPr>
              <a:t>17</a:t>
            </a:fld>
            <a:endParaRPr lang="en-US" dirty="0">
              <a:cs typeface="Arial" charset="0"/>
            </a:endParaRPr>
          </a:p>
        </p:txBody>
      </p:sp>
    </p:spTree>
    <p:extLst>
      <p:ext uri="{BB962C8B-B14F-4D97-AF65-F5344CB8AC3E}">
        <p14:creationId xmlns:p14="http://schemas.microsoft.com/office/powerpoint/2010/main" val="4126370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a:spcBef>
                <a:spcPct val="0"/>
              </a:spcBef>
            </a:pPr>
            <a:r>
              <a:rPr lang="en-US" dirty="0" smtClean="0"/>
              <a:t>Evacuation:</a:t>
            </a:r>
          </a:p>
          <a:p>
            <a:pPr>
              <a:spcBef>
                <a:spcPct val="0"/>
              </a:spcBef>
            </a:pPr>
            <a:endParaRPr lang="en-US" dirty="0" smtClean="0"/>
          </a:p>
          <a:p>
            <a:pPr>
              <a:spcBef>
                <a:spcPct val="0"/>
              </a:spcBef>
            </a:pPr>
            <a:r>
              <a:rPr lang="en-US" dirty="0" smtClean="0"/>
              <a:t>When would you mobilize evacuation resources and issue orders? </a:t>
            </a:r>
          </a:p>
          <a:p>
            <a:pPr>
              <a:spcBef>
                <a:spcPct val="0"/>
              </a:spcBef>
            </a:pPr>
            <a:endParaRPr lang="en-US" sz="1200" kern="1200" dirty="0" smtClean="0">
              <a:solidFill>
                <a:schemeClr val="tx1"/>
              </a:solidFill>
              <a:latin typeface="+mn-lt"/>
              <a:ea typeface="+mn-ea"/>
              <a:cs typeface="+mn-cs"/>
            </a:endParaRPr>
          </a:p>
          <a:p>
            <a:pPr>
              <a:spcBef>
                <a:spcPct val="0"/>
              </a:spcBef>
            </a:pPr>
            <a:r>
              <a:rPr lang="en-US" sz="1200" kern="1200" dirty="0" smtClean="0">
                <a:solidFill>
                  <a:schemeClr val="tx1"/>
                </a:solidFill>
                <a:latin typeface="+mn-lt"/>
                <a:ea typeface="+mn-ea"/>
                <a:cs typeface="+mn-cs"/>
              </a:rPr>
              <a:t>The evacuation process is often a dangerous undertaking. The risk of causing a human systems failure disaster is high. Moving casualties, transportation accidents, changing health status during prolonged evacuations, etc. are possible during evacuations. </a:t>
            </a:r>
          </a:p>
          <a:p>
            <a:pPr>
              <a:spcBef>
                <a:spcPct val="0"/>
              </a:spcBef>
            </a:pPr>
            <a:endParaRPr lang="en-US" dirty="0" smtClean="0"/>
          </a:p>
          <a:p>
            <a:pPr>
              <a:spcBef>
                <a:spcPct val="0"/>
              </a:spcBef>
            </a:pPr>
            <a:r>
              <a:rPr lang="en-US" i="1" dirty="0" smtClean="0"/>
              <a:t>Are enough transport units en route to the scene? </a:t>
            </a:r>
          </a:p>
          <a:p>
            <a:pPr>
              <a:spcBef>
                <a:spcPct val="0"/>
              </a:spcBef>
            </a:pPr>
            <a:endParaRPr lang="en-US" i="1" dirty="0" smtClean="0"/>
          </a:p>
          <a:p>
            <a:pPr>
              <a:spcBef>
                <a:spcPct val="0"/>
              </a:spcBef>
            </a:pPr>
            <a:r>
              <a:rPr lang="en-US" i="1" dirty="0" smtClean="0"/>
              <a:t>Should affected persons evacuate or shelter in place? </a:t>
            </a:r>
          </a:p>
          <a:p>
            <a:pPr>
              <a:spcBef>
                <a:spcPct val="0"/>
              </a:spcBef>
            </a:pPr>
            <a:endParaRPr lang="en-US" i="1" dirty="0" smtClean="0"/>
          </a:p>
          <a:p>
            <a:pPr>
              <a:spcBef>
                <a:spcPct val="0"/>
              </a:spcBef>
            </a:pPr>
            <a:r>
              <a:rPr lang="en-US" dirty="0" smtClean="0"/>
              <a:t>Getting all potential survivors out of the scene as soon as possible during a disaster is usually the short-term goal. This may be challenging if the scene is deemed unsafe because of the presence of immediately life-threatening conditions. </a:t>
            </a:r>
          </a:p>
          <a:p>
            <a:pPr>
              <a:spcBef>
                <a:spcPct val="0"/>
              </a:spcBef>
            </a:pPr>
            <a:endParaRPr lang="en-US" dirty="0" smtClean="0"/>
          </a:p>
          <a:p>
            <a:pPr>
              <a:spcBef>
                <a:spcPct val="0"/>
              </a:spcBef>
            </a:pPr>
            <a:r>
              <a:rPr lang="en-US" dirty="0" smtClean="0"/>
              <a:t>Some natural disasters will necessitate evacuation, while others will require specific shelter-in-place methods. It will also be important to consider the impact of the natural disaster on existing health care infrastructure, as migration of the affected population will influence surge capacity management and continuity of operations in local and neighboring health care facilities. </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The images demonstrate the challenges in predicting accurate Hurricane path and landfall timing/location.  The image from September 9 (top image) predicted a path with landfall on the lower third of the Texas coast, while the  September 12 modeling image (bottom image) predicted the now impending Houston/Galveston, Texas landfall to occur on September 13, 2008, making timely and accurate evacuation of affected persons a challenge</a:t>
            </a:r>
            <a:endParaRPr lang="en-US" dirty="0"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DF09B6-56F6-4745-84C2-535B32C24FB3}" type="slidenum">
              <a:rPr lang="en-US">
                <a:cs typeface="Arial" charset="0"/>
              </a:rPr>
              <a:pPr fontAlgn="base">
                <a:spcBef>
                  <a:spcPct val="0"/>
                </a:spcBef>
                <a:spcAft>
                  <a:spcPct val="0"/>
                </a:spcAft>
              </a:pPr>
              <a:t>18</a:t>
            </a:fld>
            <a:endParaRPr lang="en-US" dirty="0">
              <a:cs typeface="Arial" charset="0"/>
            </a:endParaRPr>
          </a:p>
        </p:txBody>
      </p:sp>
    </p:spTree>
    <p:extLst>
      <p:ext uri="{BB962C8B-B14F-4D97-AF65-F5344CB8AC3E}">
        <p14:creationId xmlns:p14="http://schemas.microsoft.com/office/powerpoint/2010/main" val="2462957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a:spcBef>
                <a:spcPct val="0"/>
              </a:spcBef>
            </a:pPr>
            <a:r>
              <a:rPr lang="en-US" dirty="0" smtClean="0"/>
              <a:t>Recovery:</a:t>
            </a:r>
          </a:p>
          <a:p>
            <a:pPr>
              <a:spcBef>
                <a:spcPct val="0"/>
              </a:spcBef>
            </a:pPr>
            <a:endParaRPr lang="en-US" dirty="0" smtClean="0"/>
          </a:p>
          <a:p>
            <a:pPr>
              <a:spcBef>
                <a:spcPct val="0"/>
              </a:spcBef>
            </a:pPr>
            <a:r>
              <a:rPr lang="en-US" dirty="0" smtClean="0"/>
              <a:t>What can you do to assist in the recovery?</a:t>
            </a:r>
          </a:p>
          <a:p>
            <a:pPr>
              <a:spcBef>
                <a:spcPct val="0"/>
              </a:spcBef>
            </a:pPr>
            <a:endParaRPr lang="en-US" dirty="0" smtClean="0"/>
          </a:p>
          <a:p>
            <a:pPr marL="914400" lvl="1" indent="-514350">
              <a:lnSpc>
                <a:spcPct val="114000"/>
              </a:lnSpc>
              <a:spcBef>
                <a:spcPts val="1400"/>
              </a:spcBef>
              <a:buFont typeface="Arial" pitchFamily="34" charset="0"/>
              <a:buChar char="•"/>
            </a:pPr>
            <a:r>
              <a:rPr lang="en-US" dirty="0" smtClean="0"/>
              <a:t>Relief</a:t>
            </a:r>
          </a:p>
          <a:p>
            <a:pPr marL="914400" lvl="1" indent="-514350">
              <a:lnSpc>
                <a:spcPct val="114000"/>
              </a:lnSpc>
              <a:spcBef>
                <a:spcPts val="1400"/>
              </a:spcBef>
              <a:buFont typeface="Arial" pitchFamily="34" charset="0"/>
              <a:buChar char="•"/>
            </a:pPr>
            <a:r>
              <a:rPr lang="en-US" dirty="0" smtClean="0"/>
              <a:t>Rehabilitation </a:t>
            </a:r>
          </a:p>
          <a:p>
            <a:pPr marL="914400" lvl="1" indent="-514350">
              <a:lnSpc>
                <a:spcPct val="114000"/>
              </a:lnSpc>
              <a:spcBef>
                <a:spcPts val="1400"/>
              </a:spcBef>
              <a:buFont typeface="Arial" pitchFamily="34" charset="0"/>
              <a:buChar char="•"/>
            </a:pPr>
            <a:r>
              <a:rPr lang="en-US" dirty="0" smtClean="0"/>
              <a:t>Restoration</a:t>
            </a:r>
          </a:p>
          <a:p>
            <a:pPr>
              <a:spcBef>
                <a:spcPct val="0"/>
              </a:spcBef>
            </a:pPr>
            <a:endParaRPr lang="en-US" dirty="0" smtClean="0"/>
          </a:p>
          <a:p>
            <a:pPr>
              <a:spcBef>
                <a:spcPct val="0"/>
              </a:spcBef>
            </a:pPr>
            <a:r>
              <a:rPr lang="en-US" dirty="0" smtClean="0"/>
              <a:t>A priority is to restore the health and medical infrastructure of the impacted community</a:t>
            </a:r>
          </a:p>
          <a:p>
            <a:pPr>
              <a:spcBef>
                <a:spcPct val="0"/>
              </a:spcBef>
            </a:pPr>
            <a:endParaRPr lang="en-US" dirty="0" smtClean="0"/>
          </a:p>
          <a:p>
            <a:pPr>
              <a:spcBef>
                <a:spcPct val="0"/>
              </a:spcBef>
            </a:pPr>
            <a:r>
              <a:rPr lang="en-US" dirty="0" smtClean="0"/>
              <a:t>The </a:t>
            </a:r>
            <a:r>
              <a:rPr lang="en-US" i="1" dirty="0" smtClean="0"/>
              <a:t>BDLS 3.0 Course Manual </a:t>
            </a:r>
            <a:r>
              <a:rPr lang="en-US" dirty="0" smtClean="0"/>
              <a:t>contains a table of additional “discussion points” in each chapter, which are provided here for ease of use:  </a:t>
            </a:r>
          </a:p>
          <a:p>
            <a:pPr>
              <a:spcBef>
                <a:spcPct val="0"/>
              </a:spcBef>
            </a:pPr>
            <a:endParaRPr lang="en-US" dirty="0" smtClean="0"/>
          </a:p>
          <a:p>
            <a:pPr>
              <a:spcBef>
                <a:spcPct val="0"/>
              </a:spcBef>
            </a:pPr>
            <a:r>
              <a:rPr lang="en-US" dirty="0" smtClean="0"/>
              <a:t>Chapter 1. All-Hazards Disaster Casualty Management, 1.9: Discussion Points on pp 1-30 and 1-31:</a:t>
            </a:r>
          </a:p>
          <a:p>
            <a:pPr>
              <a:spcBef>
                <a:spcPct val="0"/>
              </a:spcBef>
            </a:pPr>
            <a:endParaRPr lang="en-US" dirty="0" smtClean="0"/>
          </a:p>
          <a:p>
            <a:pPr>
              <a:spcBef>
                <a:spcPct val="0"/>
              </a:spcBef>
            </a:pPr>
            <a:r>
              <a:rPr lang="en-US" i="1" dirty="0" smtClean="0"/>
              <a:t>What are the long-term mental and physical challenges facing the community? </a:t>
            </a:r>
          </a:p>
          <a:p>
            <a:pPr>
              <a:spcBef>
                <a:spcPct val="0"/>
              </a:spcBef>
            </a:pPr>
            <a:r>
              <a:rPr lang="en-US" i="1" dirty="0" smtClean="0"/>
              <a:t>What are the financial and economic repercussions of the disaster? </a:t>
            </a:r>
          </a:p>
          <a:p>
            <a:pPr>
              <a:spcBef>
                <a:spcPct val="0"/>
              </a:spcBef>
            </a:pPr>
            <a:endParaRPr lang="en-US" i="1" dirty="0" smtClean="0"/>
          </a:p>
          <a:p>
            <a:pPr>
              <a:spcBef>
                <a:spcPct val="0"/>
              </a:spcBef>
            </a:pPr>
            <a:r>
              <a:rPr lang="en-US" dirty="0" smtClean="0"/>
              <a:t>Recovery is the longest phase of disasters. Recovery includes monitoring communities and first responder health weeks, months, and years after a disaster. Physical, psychological, social, and economic stress can prevent individuals and communities from recovering in a timely way. Effective preparation and planning can help build the resilience necessary for individuals and communities to withstand and recover from disasters and other tragic events. </a:t>
            </a:r>
          </a:p>
          <a:p>
            <a:pPr>
              <a:spcBef>
                <a:spcPct val="0"/>
              </a:spcBef>
            </a:pPr>
            <a:endParaRPr lang="en-US" dirty="0" smtClean="0"/>
          </a:p>
          <a:p>
            <a:pPr>
              <a:spcBef>
                <a:spcPct val="0"/>
              </a:spcBef>
            </a:pPr>
            <a:r>
              <a:rPr lang="en-US" dirty="0" smtClean="0"/>
              <a:t>Chapter 10. Natural Disasters, 10.15: Discussion Points on pp 10-42 to 10-43 of </a:t>
            </a:r>
            <a:r>
              <a:rPr lang="en-US" i="1" dirty="0" smtClean="0"/>
              <a:t>BDLS 3.0 Course Manual</a:t>
            </a:r>
            <a:r>
              <a:rPr lang="en-US" dirty="0" smtClean="0"/>
              <a:t>:  </a:t>
            </a:r>
          </a:p>
          <a:p>
            <a:pPr>
              <a:spcBef>
                <a:spcPct val="0"/>
              </a:spcBef>
            </a:pPr>
            <a:endParaRPr lang="en-US" dirty="0" smtClean="0"/>
          </a:p>
          <a:p>
            <a:pPr>
              <a:spcBef>
                <a:spcPct val="0"/>
              </a:spcBef>
            </a:pPr>
            <a:r>
              <a:rPr lang="en-US" dirty="0" smtClean="0"/>
              <a:t>Physical, psychological, social, and familial effects can last long after the disaster has passed and homes, buildings, and other infrastructure have been restored. Knowing what resources are available, understanding evacuation routes and response plans, and creating professional and personal plans will help expedite the recovery process.</a:t>
            </a:r>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F05406-8131-4415-BE75-ED8AD71DF9F9}" type="slidenum">
              <a:rPr lang="en-US">
                <a:cs typeface="Arial" charset="0"/>
              </a:rPr>
              <a:pPr fontAlgn="base">
                <a:spcBef>
                  <a:spcPct val="0"/>
                </a:spcBef>
                <a:spcAft>
                  <a:spcPct val="0"/>
                </a:spcAft>
              </a:pPr>
              <a:t>19</a:t>
            </a:fld>
            <a:endParaRPr lang="en-US" dirty="0">
              <a:cs typeface="Arial" charset="0"/>
            </a:endParaRPr>
          </a:p>
        </p:txBody>
      </p:sp>
    </p:spTree>
    <p:extLst>
      <p:ext uri="{BB962C8B-B14F-4D97-AF65-F5344CB8AC3E}">
        <p14:creationId xmlns:p14="http://schemas.microsoft.com/office/powerpoint/2010/main" val="2374085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4B17EE-D7C1-4DA8-84B0-F66C106083F5}" type="slidenum">
              <a:rPr lang="en-US" smtClean="0"/>
              <a:pPr/>
              <a:t>2</a:t>
            </a:fld>
            <a:endParaRPr lang="en-US"/>
          </a:p>
        </p:txBody>
      </p:sp>
    </p:spTree>
    <p:extLst>
      <p:ext uri="{BB962C8B-B14F-4D97-AF65-F5344CB8AC3E}">
        <p14:creationId xmlns:p14="http://schemas.microsoft.com/office/powerpoint/2010/main" val="147647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0" marR="0" indent="0" algn="l" defTabSz="914400" rtl="0" eaLnBrk="1" fontAlgn="auto" latinLnBrk="0" hangingPunct="1">
              <a:lnSpc>
                <a:spcPct val="8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Immediately after Hurricane Ike, significant flooding occurred at the University of Texas Medical Branch (UTMB), leading to water damage and subsequent mold damage.  An initial 2400 employees were laid off work, all of the medical students were transferred to other Texas medical schools, residencies were disrupted, and some were closed (UTMB Emergency Medicine residency was closed after Hurricane Ike). An estimated 3800 UTMB employees were terminated around November 2008 after an estimated 30% reduction in overall work force. It was not until August 2009 that the UTMB emergency department reopened for patient access.  </a:t>
            </a:r>
          </a:p>
          <a:p>
            <a:pPr>
              <a:lnSpc>
                <a:spcPct val="80000"/>
              </a:lnSpc>
              <a:spcBef>
                <a:spcPct val="0"/>
              </a:spcBef>
            </a:pPr>
            <a:endParaRPr lang="en-US" sz="900" dirty="0" smtClean="0"/>
          </a:p>
          <a:p>
            <a:pPr>
              <a:lnSpc>
                <a:spcPct val="80000"/>
              </a:lnSpc>
              <a:spcBef>
                <a:spcPct val="0"/>
              </a:spcBef>
            </a:pPr>
            <a:endParaRPr lang="en-US" sz="900" dirty="0" smtClean="0"/>
          </a:p>
          <a:p>
            <a:pPr>
              <a:lnSpc>
                <a:spcPct val="80000"/>
              </a:lnSpc>
              <a:spcBef>
                <a:spcPct val="0"/>
              </a:spcBef>
            </a:pPr>
            <a:endParaRPr lang="en-US" sz="900" dirty="0" smtClean="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B74739-8EF1-4078-8327-500985D188E4}" type="slidenum">
              <a:rPr lang="en-US">
                <a:cs typeface="Arial" charset="0"/>
              </a:rPr>
              <a:pPr fontAlgn="base">
                <a:spcBef>
                  <a:spcPct val="0"/>
                </a:spcBef>
                <a:spcAft>
                  <a:spcPct val="0"/>
                </a:spcAft>
              </a:pPr>
              <a:t>20</a:t>
            </a:fld>
            <a:endParaRPr lang="en-US" dirty="0">
              <a:cs typeface="Arial" charset="0"/>
            </a:endParaRPr>
          </a:p>
        </p:txBody>
      </p:sp>
    </p:spTree>
    <p:extLst>
      <p:ext uri="{BB962C8B-B14F-4D97-AF65-F5344CB8AC3E}">
        <p14:creationId xmlns:p14="http://schemas.microsoft.com/office/powerpoint/2010/main" val="1083264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buFontTx/>
              <a:buNone/>
            </a:pPr>
            <a:r>
              <a:rPr lang="en-US" dirty="0" smtClean="0"/>
              <a:t>We are about to begin a series of Applied</a:t>
            </a:r>
            <a:r>
              <a:rPr lang="en-US" baseline="0" dirty="0" smtClean="0"/>
              <a:t> learning exercises – to provide an example of how to apply the PRE-DISASTER Paradigm into practice.  </a:t>
            </a:r>
            <a:endParaRPr lang="en-US" dirty="0" smtClean="0"/>
          </a:p>
          <a:p>
            <a:pPr>
              <a:spcBef>
                <a:spcPct val="0"/>
              </a:spcBef>
              <a:buFontTx/>
              <a:buNone/>
            </a:pPr>
            <a:endParaRPr lang="en-US" dirty="0" smtClean="0"/>
          </a:p>
          <a:p>
            <a:pPr>
              <a:spcBef>
                <a:spcPct val="0"/>
              </a:spcBef>
              <a:buFontTx/>
              <a:buNone/>
            </a:pPr>
            <a:r>
              <a:rPr lang="en-US" dirty="0" smtClean="0">
                <a:solidFill>
                  <a:schemeClr val="tx1"/>
                </a:solidFill>
              </a:rPr>
              <a:t>As was explained in the first online module, lesson 1: “Disaster Basics,” the PRE-DISASTER Paradigm™</a:t>
            </a:r>
            <a:r>
              <a:rPr lang="en-US" dirty="0" smtClean="0"/>
              <a:t> is a useful tool to both learn and organize your approach to many of the key areas and topics relevant to being prepared disaster health and medical personnel. </a:t>
            </a:r>
          </a:p>
          <a:p>
            <a:pPr>
              <a:spcBef>
                <a:spcPct val="0"/>
              </a:spcBef>
              <a:buFontTx/>
              <a:buNone/>
            </a:pPr>
            <a:endParaRPr lang="en-US" dirty="0" smtClean="0"/>
          </a:p>
          <a:p>
            <a:pPr>
              <a:spcBef>
                <a:spcPct val="0"/>
              </a:spcBef>
              <a:buFontTx/>
              <a:buNone/>
            </a:pPr>
            <a:r>
              <a:rPr lang="en-US" dirty="0" smtClean="0"/>
              <a:t>Clearly, having excellent health and medical skills is essential to helping meet the needs of the casualties and impacted communities after a disaster; however, it is equally important that each health and medical provider be properly skilled in the basic tenets and practices of a disaster in order to be an effective asset to the situation.</a:t>
            </a:r>
          </a:p>
          <a:p>
            <a:pPr>
              <a:spcBef>
                <a:spcPct val="0"/>
              </a:spcBef>
              <a:buFontTx/>
              <a:buNone/>
            </a:pPr>
            <a:endParaRPr lang="en-US" dirty="0" smtClean="0"/>
          </a:p>
          <a:p>
            <a:pPr>
              <a:spcBef>
                <a:spcPct val="0"/>
              </a:spcBef>
              <a:buFontTx/>
              <a:buNone/>
            </a:pPr>
            <a:r>
              <a:rPr lang="en-US" b="1" u="sng" dirty="0" smtClean="0"/>
              <a:t>CLICK</a:t>
            </a:r>
          </a:p>
          <a:p>
            <a:pPr>
              <a:spcBef>
                <a:spcPct val="0"/>
              </a:spcBef>
              <a:buFontTx/>
              <a:buNone/>
            </a:pPr>
            <a:endParaRPr lang="en-US" dirty="0" smtClean="0"/>
          </a:p>
          <a:p>
            <a:pPr>
              <a:spcBef>
                <a:spcPct val="0"/>
              </a:spcBef>
              <a:buFontTx/>
              <a:buNone/>
            </a:pPr>
            <a:r>
              <a:rPr lang="en-US" dirty="0" smtClean="0"/>
              <a:t>Always be asking yourself with each step or area considered, am I in a needs &gt; resources situation? If so, prioritize the action items and information sharing required to solve and address it.  </a:t>
            </a:r>
          </a:p>
          <a:p>
            <a:pPr>
              <a:spcBef>
                <a:spcPct val="0"/>
              </a:spcBef>
            </a:pPr>
            <a:endParaRPr lang="en-US" dirty="0" smtClean="0"/>
          </a:p>
          <a:p>
            <a:pPr>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CC4845-8008-44C3-9E0B-AA59644D1372}" type="slidenum">
              <a:rPr lang="en-US">
                <a:solidFill>
                  <a:srgbClr val="000000"/>
                </a:solidFill>
                <a:cs typeface="Arial" charset="0"/>
              </a:rPr>
              <a:pPr fontAlgn="base">
                <a:spcBef>
                  <a:spcPct val="0"/>
                </a:spcBef>
                <a:spcAft>
                  <a:spcPct val="0"/>
                </a:spcAft>
              </a:pPr>
              <a:t>3</a:t>
            </a:fld>
            <a:endParaRPr lang="en-US" dirty="0">
              <a:solidFill>
                <a:srgbClr val="000000"/>
              </a:solidFill>
              <a:cs typeface="Arial" charset="0"/>
            </a:endParaRPr>
          </a:p>
        </p:txBody>
      </p:sp>
    </p:spTree>
    <p:extLst>
      <p:ext uri="{BB962C8B-B14F-4D97-AF65-F5344CB8AC3E}">
        <p14:creationId xmlns:p14="http://schemas.microsoft.com/office/powerpoint/2010/main" val="1953674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SCENARIO (</a:t>
            </a:r>
            <a:r>
              <a:rPr lang="en-US" sz="1200" kern="1200" baseline="0" dirty="0" smtClean="0">
                <a:solidFill>
                  <a:schemeClr val="tx1"/>
                </a:solidFill>
                <a:effectLst/>
                <a:latin typeface="+mn-lt"/>
                <a:ea typeface="+mn-ea"/>
                <a:cs typeface="+mn-cs"/>
              </a:rPr>
              <a:t>modeled after Hurricane Ike – 2008)</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live in Galveston Island, Texas.  The Date is September</a:t>
            </a:r>
            <a:r>
              <a:rPr lang="en-US" sz="1200" kern="1200" baseline="0" dirty="0" smtClean="0">
                <a:solidFill>
                  <a:schemeClr val="tx1"/>
                </a:solidFill>
                <a:effectLst/>
                <a:latin typeface="+mn-lt"/>
                <a:ea typeface="+mn-ea"/>
                <a:cs typeface="+mn-cs"/>
              </a:rPr>
              <a:t> 9. </a:t>
            </a:r>
          </a:p>
          <a:p>
            <a:r>
              <a:rPr lang="en-US" sz="1200" kern="1200" dirty="0" smtClean="0">
                <a:solidFill>
                  <a:schemeClr val="tx1"/>
                </a:solidFill>
                <a:effectLst/>
                <a:latin typeface="+mn-lt"/>
                <a:ea typeface="+mn-ea"/>
                <a:cs typeface="+mn-cs"/>
              </a:rPr>
              <a:t>For the past 48 hours, the National Hurricane Center, a division of the National Weather Service (NWS), has</a:t>
            </a:r>
            <a:r>
              <a:rPr lang="en-US" sz="1200" kern="1200" baseline="0" dirty="0" smtClean="0">
                <a:solidFill>
                  <a:schemeClr val="tx1"/>
                </a:solidFill>
                <a:effectLst/>
                <a:latin typeface="+mn-lt"/>
                <a:ea typeface="+mn-ea"/>
                <a:cs typeface="+mn-cs"/>
              </a:rPr>
              <a:t> been reporting on an </a:t>
            </a:r>
            <a:r>
              <a:rPr lang="en-US" sz="1200" kern="1200" dirty="0" smtClean="0">
                <a:solidFill>
                  <a:schemeClr val="tx1"/>
                </a:solidFill>
                <a:effectLst/>
                <a:latin typeface="+mn-lt"/>
                <a:ea typeface="+mn-ea"/>
                <a:cs typeface="+mn-cs"/>
              </a:rPr>
              <a:t>approaching hurricane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Hurricane was noted early to be an unusually large storm, with early forecast of a category 4 hurricane on the </a:t>
            </a:r>
            <a:r>
              <a:rPr lang="en-US" sz="1200" kern="1200" dirty="0" err="1" smtClean="0">
                <a:solidFill>
                  <a:schemeClr val="tx1"/>
                </a:solidFill>
                <a:effectLst/>
                <a:latin typeface="+mn-lt"/>
                <a:ea typeface="+mn-ea"/>
                <a:cs typeface="+mn-cs"/>
              </a:rPr>
              <a:t>Saffir</a:t>
            </a:r>
            <a:r>
              <a:rPr lang="en-US" sz="1200" kern="1200" dirty="0" smtClean="0">
                <a:solidFill>
                  <a:schemeClr val="tx1"/>
                </a:solidFill>
                <a:effectLst/>
                <a:latin typeface="+mn-lt"/>
                <a:ea typeface="+mn-ea"/>
                <a:cs typeface="+mn-cs"/>
              </a:rPr>
              <a:t>-Simpson hurricane scale. The left image is showing</a:t>
            </a:r>
            <a:r>
              <a:rPr lang="en-US" sz="1200" kern="1200" baseline="0" dirty="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early path.  The right image shows the update 2 days later</a:t>
            </a:r>
            <a:endParaRPr lang="en-US" dirty="0" smtClean="0"/>
          </a:p>
          <a:p>
            <a:pPr>
              <a:spcBef>
                <a:spcPct val="0"/>
              </a:spcBef>
            </a:pPr>
            <a:endParaRPr lang="en-US" dirty="0" smtClean="0"/>
          </a:p>
          <a:p>
            <a:r>
              <a:rPr lang="en-US" sz="1200" kern="1200" dirty="0" smtClean="0">
                <a:solidFill>
                  <a:schemeClr val="tx1"/>
                </a:solidFill>
                <a:effectLst/>
                <a:latin typeface="+mn-lt"/>
                <a:ea typeface="+mn-ea"/>
                <a:cs typeface="+mn-cs"/>
              </a:rPr>
              <a:t>Landfall is anticipated for September 12-13. The September 9 image would have predicted landfall to occur along the lower third of the Texas coast in the area near Corpus Christi, Texas. </a:t>
            </a:r>
          </a:p>
          <a:p>
            <a:r>
              <a:rPr lang="en-US" sz="1200" kern="1200" dirty="0" smtClean="0">
                <a:solidFill>
                  <a:schemeClr val="tx1"/>
                </a:solidFill>
                <a:effectLst/>
                <a:latin typeface="+mn-lt"/>
                <a:ea typeface="+mn-ea"/>
                <a:cs typeface="+mn-cs"/>
              </a:rPr>
              <a:t> </a:t>
            </a:r>
          </a:p>
          <a:p>
            <a:pPr>
              <a:spcBef>
                <a:spcPct val="0"/>
              </a:spcBef>
            </a:pPr>
            <a:endParaRPr lang="en-US" dirty="0" smtClean="0"/>
          </a:p>
          <a:p>
            <a:pPr>
              <a:spcBef>
                <a:spcPct val="0"/>
              </a:spcBef>
            </a:pPr>
            <a:endParaRPr lang="en-US" dirty="0"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68A125-FD05-4E64-B9BD-F990774295FC}" type="slidenum">
              <a:rPr lang="en-US">
                <a:cs typeface="Arial" charset="0"/>
              </a:rPr>
              <a:pPr fontAlgn="base">
                <a:spcBef>
                  <a:spcPct val="0"/>
                </a:spcBef>
                <a:spcAft>
                  <a:spcPct val="0"/>
                </a:spcAft>
              </a:pPr>
              <a:t>4</a:t>
            </a:fld>
            <a:endParaRPr lang="en-US" dirty="0">
              <a:cs typeface="Arial" charset="0"/>
            </a:endParaRPr>
          </a:p>
        </p:txBody>
      </p:sp>
    </p:spTree>
    <p:extLst>
      <p:ext uri="{BB962C8B-B14F-4D97-AF65-F5344CB8AC3E}">
        <p14:creationId xmlns:p14="http://schemas.microsoft.com/office/powerpoint/2010/main" val="2550981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dirty="0" smtClean="0"/>
              <a:t>Do your community and workplace have disaster plans? </a:t>
            </a:r>
          </a:p>
          <a:p>
            <a:pPr>
              <a:spcBef>
                <a:spcPct val="0"/>
              </a:spcBef>
            </a:pPr>
            <a:r>
              <a:rPr lang="en-US" i="1" dirty="0" smtClean="0"/>
              <a:t>Do you have a personal and family plan? </a:t>
            </a:r>
          </a:p>
          <a:p>
            <a:pPr>
              <a:spcBef>
                <a:spcPct val="0"/>
              </a:spcBef>
            </a:pPr>
            <a:r>
              <a:rPr lang="en-US" i="1" dirty="0" smtClean="0"/>
              <a:t>Are these plans practiced and evaluated regularly? </a:t>
            </a:r>
          </a:p>
          <a:p>
            <a:pPr>
              <a:spcBef>
                <a:spcPct val="0"/>
              </a:spcBef>
            </a:pPr>
            <a:endParaRPr lang="en-US" i="1" dirty="0" smtClean="0"/>
          </a:p>
          <a:p>
            <a:pPr>
              <a:spcBef>
                <a:spcPct val="0"/>
              </a:spcBef>
            </a:pPr>
            <a:r>
              <a:rPr lang="en-US" dirty="0" smtClean="0"/>
              <a:t>Various methods exist for planning and conducting useful disaster training exercises. To be useful, they do not have to be full-scale, field-based exercises. Useful exercises require that the “right” people be invited to participate, that clear objectives be established and tied to local threats and concerns, and that a practical approach be used to enable the group to learn and improve disaster plans and skills. </a:t>
            </a:r>
          </a:p>
          <a:p>
            <a:pPr>
              <a:spcBef>
                <a:spcPct val="0"/>
              </a:spcBef>
            </a:pPr>
            <a:endParaRPr lang="en-US" dirty="0" smtClean="0"/>
          </a:p>
          <a:p>
            <a:pPr>
              <a:spcBef>
                <a:spcPct val="0"/>
              </a:spcBef>
            </a:pPr>
            <a:r>
              <a:rPr lang="en-US" dirty="0" smtClean="0"/>
              <a:t>Not all natural disasters can be predicted, but certain measures can be addressed now to mitigate the ill effects of most events. Participation in drills and exercises and understanding local and professional response plans will help maintain order in potentially chaotic situations. Medical facilities, public health departments, civic organizations, and humanitarian agencies can also organize memoranda of understanding for personnel and resource sharing.</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788CF4-5B90-4ED8-8499-FDFBFD06683C}" type="slidenum">
              <a:rPr lang="en-US">
                <a:cs typeface="Arial" charset="0"/>
              </a:rPr>
              <a:pPr fontAlgn="base">
                <a:spcBef>
                  <a:spcPct val="0"/>
                </a:spcBef>
                <a:spcAft>
                  <a:spcPct val="0"/>
                </a:spcAft>
              </a:pPr>
              <a:t>5</a:t>
            </a:fld>
            <a:endParaRPr lang="en-US" dirty="0">
              <a:cs typeface="Arial" charset="0"/>
            </a:endParaRPr>
          </a:p>
        </p:txBody>
      </p:sp>
    </p:spTree>
    <p:extLst>
      <p:ext uri="{BB962C8B-B14F-4D97-AF65-F5344CB8AC3E}">
        <p14:creationId xmlns:p14="http://schemas.microsoft.com/office/powerpoint/2010/main" val="4026890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spcBef>
                <a:spcPct val="0"/>
              </a:spcBef>
            </a:pPr>
            <a:r>
              <a:rPr lang="en-US" dirty="0" smtClean="0"/>
              <a:t>Resilience involves behaviors, thoughts, and actions that can be learned and developed in anyone. </a:t>
            </a:r>
          </a:p>
          <a:p>
            <a:pPr>
              <a:lnSpc>
                <a:spcPct val="90000"/>
              </a:lnSpc>
              <a:spcBef>
                <a:spcPct val="0"/>
              </a:spcBef>
            </a:pPr>
            <a:r>
              <a:rPr lang="en-US" dirty="0" smtClean="0"/>
              <a:t>Resilience also refers to plans that return the infrastructure of a community back to normal as soon as possible after an event. </a:t>
            </a:r>
          </a:p>
          <a:p>
            <a:pPr>
              <a:lnSpc>
                <a:spcPct val="90000"/>
              </a:lnSpc>
              <a:spcBef>
                <a:spcPct val="0"/>
              </a:spcBef>
            </a:pPr>
            <a:r>
              <a:rPr lang="en-US" dirty="0" smtClean="0"/>
              <a:t>Resilience can be enhanced through mitigation efforts to eliminate or reduce the probability of disaster occurrence or reduce the effects of unavoidable events. </a:t>
            </a:r>
          </a:p>
          <a:p>
            <a:pPr>
              <a:lnSpc>
                <a:spcPct val="90000"/>
              </a:lnSpc>
              <a:spcBef>
                <a:spcPct val="0"/>
              </a:spcBef>
            </a:pPr>
            <a:endParaRPr lang="en-US" dirty="0" smtClean="0"/>
          </a:p>
          <a:p>
            <a:pPr>
              <a:lnSpc>
                <a:spcPct val="90000"/>
              </a:lnSpc>
              <a:spcBef>
                <a:spcPct val="0"/>
              </a:spcBef>
            </a:pPr>
            <a:r>
              <a:rPr lang="en-US" dirty="0" smtClean="0"/>
              <a:t>Cohesive, healthy communities will likely be more resilient in times of disaster. Increasing situational awareness and general all-hazards preparedness is paramount to increasing community resilience. At the legislative level, policies and procedures can be put in place to expedite political decision making in times of disaster or public health emergency. Considerations for improved infrastructure and land use planning can also be addressed.</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5E1447-F7A5-4D8F-8FAC-AB98C97D04D1}" type="slidenum">
              <a:rPr lang="en-US">
                <a:cs typeface="Arial" charset="0"/>
              </a:rPr>
              <a:pPr fontAlgn="base">
                <a:spcBef>
                  <a:spcPct val="0"/>
                </a:spcBef>
                <a:spcAft>
                  <a:spcPct val="0"/>
                </a:spcAft>
              </a:pPr>
              <a:t>6</a:t>
            </a:fld>
            <a:endParaRPr lang="en-US" dirty="0">
              <a:cs typeface="Arial" charset="0"/>
            </a:endParaRPr>
          </a:p>
        </p:txBody>
      </p:sp>
    </p:spTree>
    <p:extLst>
      <p:ext uri="{BB962C8B-B14F-4D97-AF65-F5344CB8AC3E}">
        <p14:creationId xmlns:p14="http://schemas.microsoft.com/office/powerpoint/2010/main" val="1565143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US" sz="1100" dirty="0" smtClean="0"/>
              <a:t>Health professionals, regardless of specialty or area of expertise, should have a basic understanding of all-hazards disaster casualty management and how their various roles are integrated with other segments of the disaster response system. This includes the ability to recognize general features of disasters and public health emergencies; how to report a potential emergency; and where to get more information should the need arise. Health professionals also should know the ethical and legal structures that govern response to serious mass casualty incidents, while maintaining the highest possible standards of care under extreme conditions. This encompasses their rights and responsibilities to protect themselves and treat others. </a:t>
            </a:r>
          </a:p>
          <a:p>
            <a:pPr>
              <a:spcBef>
                <a:spcPct val="0"/>
              </a:spcBef>
            </a:pPr>
            <a:endParaRPr lang="en-US" sz="1100" dirty="0" smtClean="0"/>
          </a:p>
          <a:p>
            <a:pPr>
              <a:spcBef>
                <a:spcPct val="0"/>
              </a:spcBef>
            </a:pPr>
            <a:r>
              <a:rPr lang="en-US" sz="1100" dirty="0" smtClean="0"/>
              <a:t>Education and training can be acquired at all levels to improve outcomes. The general population can be trained in all-hazards preparedness and disaster-specific techniques. They can additionally be trained in first response and cardiopulmonary resuscitation. Responders can be further trained, and a volunteer base can be established. </a:t>
            </a:r>
          </a:p>
          <a:p>
            <a:pPr>
              <a:spcBef>
                <a:spcPct val="0"/>
              </a:spcBef>
            </a:pPr>
            <a:endParaRPr lang="en-US" sz="1100" dirty="0" smtClean="0"/>
          </a:p>
          <a:p>
            <a:pPr>
              <a:spcBef>
                <a:spcPct val="0"/>
              </a:spcBef>
            </a:pPr>
            <a:endParaRPr lang="en-US" sz="1100" dirty="0" smtClean="0"/>
          </a:p>
          <a:p>
            <a:pPr>
              <a:spcBef>
                <a:spcPct val="0"/>
              </a:spcBef>
            </a:pPr>
            <a:endParaRPr lang="en-US" sz="1100" dirty="0"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6FFA9C-5259-4082-BCA0-9E835A0ED960}" type="slidenum">
              <a:rPr lang="en-US">
                <a:cs typeface="Arial" charset="0"/>
              </a:rPr>
              <a:pPr fontAlgn="base">
                <a:spcBef>
                  <a:spcPct val="0"/>
                </a:spcBef>
                <a:spcAft>
                  <a:spcPct val="0"/>
                </a:spcAft>
              </a:pPr>
              <a:t>7</a:t>
            </a:fld>
            <a:endParaRPr lang="en-US" dirty="0">
              <a:cs typeface="Arial" charset="0"/>
            </a:endParaRPr>
          </a:p>
        </p:txBody>
      </p:sp>
    </p:spTree>
    <p:extLst>
      <p:ext uri="{BB962C8B-B14F-4D97-AF65-F5344CB8AC3E}">
        <p14:creationId xmlns:p14="http://schemas.microsoft.com/office/powerpoint/2010/main" val="806901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Scenario update:</a:t>
            </a:r>
          </a:p>
          <a:p>
            <a:pPr>
              <a:spcBef>
                <a:spcPct val="0"/>
              </a:spcBef>
            </a:pPr>
            <a:endParaRPr lang="en-US" dirty="0" smtClean="0"/>
          </a:p>
          <a:p>
            <a:pPr>
              <a:spcBef>
                <a:spcPct val="0"/>
              </a:spcBef>
            </a:pPr>
            <a:r>
              <a:rPr lang="en-US" sz="1600" dirty="0" smtClean="0"/>
              <a:t>SITREP, 0208 Hours, September 13, 2008:</a:t>
            </a:r>
          </a:p>
          <a:p>
            <a:pPr>
              <a:spcBef>
                <a:spcPct val="0"/>
              </a:spcBef>
            </a:pPr>
            <a:endParaRPr lang="en-US" sz="1600" dirty="0" smtClean="0"/>
          </a:p>
          <a:p>
            <a:pPr>
              <a:spcBef>
                <a:spcPct val="0"/>
              </a:spcBef>
              <a:buFont typeface="Arial" pitchFamily="34" charset="0"/>
              <a:buChar char="•"/>
            </a:pPr>
            <a:r>
              <a:rPr lang="en-US" dirty="0" smtClean="0"/>
              <a:t> Landfall Hurricane Ike, Galveston Island, Texas </a:t>
            </a:r>
          </a:p>
          <a:p>
            <a:pPr>
              <a:spcBef>
                <a:spcPct val="0"/>
              </a:spcBef>
              <a:buFont typeface="Arial" pitchFamily="34" charset="0"/>
              <a:buChar char="•"/>
            </a:pPr>
            <a:r>
              <a:rPr lang="en-US" dirty="0" smtClean="0"/>
              <a:t> Category 2 with winds of 110 mph</a:t>
            </a:r>
          </a:p>
          <a:p>
            <a:pPr>
              <a:spcBef>
                <a:spcPct val="0"/>
              </a:spcBef>
              <a:buFont typeface="Arial" pitchFamily="34" charset="0"/>
              <a:buChar char="•"/>
            </a:pPr>
            <a:r>
              <a:rPr lang="en-US" dirty="0" smtClean="0"/>
              <a:t> Hurricane-force winds exceeding 120 miles wide</a:t>
            </a:r>
          </a:p>
          <a:p>
            <a:pPr>
              <a:spcBef>
                <a:spcPct val="0"/>
              </a:spcBef>
              <a:buFont typeface="Arial" pitchFamily="34" charset="0"/>
              <a:buChar char="•"/>
            </a:pPr>
            <a:r>
              <a:rPr lang="en-US" dirty="0" smtClean="0"/>
              <a:t> Tropical-force winds exceeding 275 miles wide</a:t>
            </a:r>
          </a:p>
          <a:p>
            <a:pPr>
              <a:spcBef>
                <a:spcPct val="0"/>
              </a:spcBef>
            </a:pPr>
            <a:endParaRPr lang="en-US" dirty="0" smtClean="0"/>
          </a:p>
          <a:p>
            <a:pPr>
              <a:spcBef>
                <a:spcPct val="0"/>
              </a:spcBef>
            </a:pPr>
            <a:r>
              <a:rPr lang="en-US" baseline="0" dirty="0" smtClean="0"/>
              <a:t>You note </a:t>
            </a:r>
            <a:r>
              <a:rPr lang="en-US" dirty="0" smtClean="0"/>
              <a:t>coastal devastation of marine vessels, businesses, and debris-filled roadways</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8414ED-B61A-416D-BDEC-11B443795C09}" type="slidenum">
              <a:rPr lang="en-US">
                <a:cs typeface="Arial" charset="0"/>
              </a:rPr>
              <a:pPr fontAlgn="base">
                <a:spcBef>
                  <a:spcPct val="0"/>
                </a:spcBef>
                <a:spcAft>
                  <a:spcPct val="0"/>
                </a:spcAft>
              </a:pPr>
              <a:t>8</a:t>
            </a:fld>
            <a:endParaRPr lang="en-US" dirty="0">
              <a:cs typeface="Arial" charset="0"/>
            </a:endParaRPr>
          </a:p>
        </p:txBody>
      </p:sp>
    </p:spTree>
    <p:extLst>
      <p:ext uri="{BB962C8B-B14F-4D97-AF65-F5344CB8AC3E}">
        <p14:creationId xmlns:p14="http://schemas.microsoft.com/office/powerpoint/2010/main" val="56271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a:spcBef>
                <a:spcPct val="0"/>
              </a:spcBef>
            </a:pPr>
            <a:r>
              <a:rPr lang="en-US" dirty="0" smtClean="0"/>
              <a:t>Detection:</a:t>
            </a:r>
          </a:p>
          <a:p>
            <a:pPr>
              <a:spcBef>
                <a:spcPct val="0"/>
              </a:spcBef>
            </a:pPr>
            <a:endParaRPr lang="en-US" dirty="0" smtClean="0"/>
          </a:p>
          <a:p>
            <a:pPr>
              <a:spcBef>
                <a:spcPct val="0"/>
              </a:spcBef>
            </a:pPr>
            <a:r>
              <a:rPr lang="en-US" dirty="0" smtClean="0"/>
              <a:t>How would you gain early situational  awareness immediately following landfall? The questions listed are those that we identified in the first lesson presentation today. These will focus your attention on early situational awareness: </a:t>
            </a:r>
          </a:p>
          <a:p>
            <a:pPr marL="914400" lvl="1" indent="-457200">
              <a:lnSpc>
                <a:spcPct val="114000"/>
              </a:lnSpc>
              <a:spcBef>
                <a:spcPts val="1400"/>
              </a:spcBef>
              <a:buSzPct val="85000"/>
              <a:buFont typeface="Arial" pitchFamily="34" charset="0"/>
              <a:buChar char="•"/>
            </a:pPr>
            <a:r>
              <a:rPr lang="en-US" dirty="0" smtClean="0">
                <a:solidFill>
                  <a:srgbClr val="000000"/>
                </a:solidFill>
              </a:rPr>
              <a:t>Is a disaster present?</a:t>
            </a:r>
          </a:p>
          <a:p>
            <a:pPr marL="914400" lvl="1" indent="-457200">
              <a:lnSpc>
                <a:spcPct val="114000"/>
              </a:lnSpc>
              <a:spcBef>
                <a:spcPts val="1400"/>
              </a:spcBef>
              <a:buSzPct val="85000"/>
              <a:buFont typeface="Arial" pitchFamily="34" charset="0"/>
              <a:buChar char="•"/>
            </a:pPr>
            <a:r>
              <a:rPr lang="en-US" dirty="0" smtClean="0">
                <a:solidFill>
                  <a:srgbClr val="000000"/>
                </a:solidFill>
              </a:rPr>
              <a:t>What has happened?</a:t>
            </a:r>
          </a:p>
          <a:p>
            <a:pPr marL="914400" lvl="1" indent="-457200">
              <a:lnSpc>
                <a:spcPct val="114000"/>
              </a:lnSpc>
              <a:spcBef>
                <a:spcPts val="1400"/>
              </a:spcBef>
              <a:buSzPct val="85000"/>
              <a:buFont typeface="Arial" pitchFamily="34" charset="0"/>
              <a:buChar char="•"/>
            </a:pPr>
            <a:r>
              <a:rPr lang="en-US" dirty="0" smtClean="0">
                <a:solidFill>
                  <a:srgbClr val="000000"/>
                </a:solidFill>
              </a:rPr>
              <a:t>What is needed now?</a:t>
            </a:r>
          </a:p>
          <a:p>
            <a:pPr marL="914400" lvl="1" indent="-457200">
              <a:lnSpc>
                <a:spcPct val="114000"/>
              </a:lnSpc>
              <a:spcBef>
                <a:spcPts val="1400"/>
              </a:spcBef>
              <a:buSzPct val="85000"/>
              <a:buFont typeface="Arial" pitchFamily="34" charset="0"/>
              <a:buChar char="•"/>
            </a:pPr>
            <a:r>
              <a:rPr lang="en-US" dirty="0" smtClean="0">
                <a:solidFill>
                  <a:srgbClr val="000000"/>
                </a:solidFill>
              </a:rPr>
              <a:t>Who should I call?</a:t>
            </a:r>
            <a:endParaRPr lang="en-US" dirty="0" smtClean="0"/>
          </a:p>
          <a:p>
            <a:pPr>
              <a:spcBef>
                <a:spcPct val="0"/>
              </a:spcBef>
            </a:pPr>
            <a:endParaRPr lang="en-US" i="1" dirty="0" smtClean="0"/>
          </a:p>
          <a:p>
            <a:pPr>
              <a:spcBef>
                <a:spcPct val="0"/>
              </a:spcBef>
            </a:pPr>
            <a:r>
              <a:rPr lang="en-US" dirty="0" smtClean="0"/>
              <a:t>Maintaining situational awareness via timely, credible, and reliable information is essential before, during, and after a disaster strikes. This includes up-to-date guidelines, recommendations, health alerts, and modern, standards-based information systems that monitor data on injuries and diseases and enable efficient communication among public and private health organizations, the media, and the public. </a:t>
            </a:r>
          </a:p>
          <a:p>
            <a:pPr>
              <a:spcBef>
                <a:spcPct val="0"/>
              </a:spcBef>
            </a:pPr>
            <a:endParaRPr lang="en-US" dirty="0" smtClean="0"/>
          </a:p>
          <a:p>
            <a:pPr>
              <a:spcBef>
                <a:spcPct val="0"/>
              </a:spcBef>
            </a:pPr>
            <a:endParaRPr lang="en-US" dirty="0" smtClean="0"/>
          </a:p>
          <a:p>
            <a:pPr>
              <a:spcBef>
                <a:spcPct val="0"/>
              </a:spcBef>
            </a:pPr>
            <a:r>
              <a:rPr lang="en-US" dirty="0" smtClean="0"/>
              <a:t>Close monitoring of weather and seismologic activity can help to provide extra warning time before a major disaster—time that is potentially lifesaving. However, not all localities are equipped with early warning systems; efforts should be made to provide disaster-vulnerable areas with the appropriate means of surveillance and warning. The citizenry should also have a base-level awareness of indicators of disaster and the knowledge of where to report such information. </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5FFB37-4DBF-436A-B308-770A78C1016E}" type="slidenum">
              <a:rPr lang="en-US">
                <a:cs typeface="Arial" charset="0"/>
              </a:rPr>
              <a:pPr fontAlgn="base">
                <a:spcBef>
                  <a:spcPct val="0"/>
                </a:spcBef>
                <a:spcAft>
                  <a:spcPct val="0"/>
                </a:spcAft>
              </a:pPr>
              <a:t>9</a:t>
            </a:fld>
            <a:endParaRPr lang="en-US" dirty="0">
              <a:cs typeface="Arial" charset="0"/>
            </a:endParaRPr>
          </a:p>
        </p:txBody>
      </p:sp>
    </p:spTree>
    <p:extLst>
      <p:ext uri="{BB962C8B-B14F-4D97-AF65-F5344CB8AC3E}">
        <p14:creationId xmlns:p14="http://schemas.microsoft.com/office/powerpoint/2010/main" val="1399732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9BC120-2708-4FD8-A324-B5DFCA1179AC}" type="datetimeFigureOut">
              <a:rPr lang="en-US"/>
              <a:pPr>
                <a:defRPr/>
              </a:pPr>
              <a:t>11/24/2020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6F0336A-29DE-4DAC-900F-DEEA40C0FB9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BBA8625A-FEC5-4338-BAC5-DB672DABB611}" type="datetimeFigureOut">
              <a:rPr lang="en-US"/>
              <a:pPr/>
              <a:t>11/24/2020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812F624D-35EC-4DA6-9575-3D1163EB913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DLSpptBkgrd_noLogo-3.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41996" y="6295152"/>
            <a:ext cx="4077477" cy="215444"/>
          </a:xfrm>
          <a:prstGeom prst="rect">
            <a:avLst/>
          </a:prstGeom>
          <a:noFill/>
        </p:spPr>
        <p:txBody>
          <a:bodyPr wrap="square" rtlCol="0">
            <a:spAutoFit/>
          </a:bodyPr>
          <a:lstStyle/>
          <a:p>
            <a:pPr algn="ctr"/>
            <a:r>
              <a:rPr lang="en-US" sz="800" dirty="0" smtClean="0"/>
              <a:t>© 2015 National Disaster</a:t>
            </a:r>
            <a:r>
              <a:rPr lang="en-US" sz="800" baseline="0" dirty="0" smtClean="0"/>
              <a:t> Life Support Foundation, Inc. All rights reserved.</a:t>
            </a:r>
            <a:endParaRPr lang="en-US" sz="800" dirty="0"/>
          </a:p>
        </p:txBody>
      </p:sp>
      <p:sp>
        <p:nvSpPr>
          <p:cNvPr id="6" name="TextBox 5"/>
          <p:cNvSpPr txBox="1"/>
          <p:nvPr userDrawn="1"/>
        </p:nvSpPr>
        <p:spPr>
          <a:xfrm>
            <a:off x="6022542" y="6220779"/>
            <a:ext cx="2647666" cy="461665"/>
          </a:xfrm>
          <a:prstGeom prst="rect">
            <a:avLst/>
          </a:prstGeom>
          <a:noFill/>
        </p:spPr>
        <p:txBody>
          <a:bodyPr wrap="square" rtlCol="0">
            <a:spAutoFit/>
          </a:bodyPr>
          <a:lstStyle/>
          <a:p>
            <a:pPr algn="ctr"/>
            <a:r>
              <a:rPr lang="en-US" sz="2400" b="1" dirty="0" smtClean="0">
                <a:solidFill>
                  <a:schemeClr val="bg1"/>
                </a:solidFill>
              </a:rPr>
              <a:t>BDLS® v.3.2</a:t>
            </a:r>
            <a:endParaRPr lang="en-US" sz="24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Lst>
  <p:txStyles>
    <p:titleStyle>
      <a:lvl1pPr algn="l" defTabSz="457200" rtl="0" eaLnBrk="1" latinLnBrk="0" hangingPunct="1">
        <a:spcBef>
          <a:spcPct val="0"/>
        </a:spcBef>
        <a:buNone/>
        <a:defRPr sz="44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file://localhost/Users/dfox/Documents/Dan's%20WIP/2012/12-0278%20DLS_ppt/BDLS/BDLSpptBkgrd_noLogo-2.png" TargetMode="External"/><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file://localhost/Users/dfox/Documents/Dan's%20WIP/2012/12-0278%20DLS_ppt/NDLSF_logo_rgb.png" TargetMode="Externa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466531" y="4217437"/>
            <a:ext cx="8266921" cy="1938992"/>
          </a:xfrm>
          <a:prstGeom prst="rect">
            <a:avLst/>
          </a:prstGeom>
          <a:noFill/>
        </p:spPr>
        <p:txBody>
          <a:bodyPr wrap="square" rtlCol="0">
            <a:spAutoFit/>
          </a:bodyPr>
          <a:lstStyle/>
          <a:p>
            <a:pPr algn="ctr"/>
            <a:r>
              <a:rPr lang="en-US" sz="4000" b="1" dirty="0" smtClean="0"/>
              <a:t> Interactive Webinar Component</a:t>
            </a:r>
          </a:p>
          <a:p>
            <a:pPr algn="ctr"/>
            <a:r>
              <a:rPr lang="en-US" sz="4000" b="1" dirty="0"/>
              <a:t>Applied Learning </a:t>
            </a:r>
            <a:r>
              <a:rPr lang="en-US" sz="4000" b="1" dirty="0" smtClean="0"/>
              <a:t>Exercise</a:t>
            </a:r>
            <a:br>
              <a:rPr lang="en-US" sz="4000" b="1" dirty="0" smtClean="0"/>
            </a:br>
            <a:r>
              <a:rPr lang="en-US" sz="4000" b="1" dirty="0" smtClean="0"/>
              <a:t>Natural Disasters</a:t>
            </a:r>
            <a:endParaRPr lang="en-US" sz="4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algn="ctr" fontAlgn="auto">
              <a:spcAft>
                <a:spcPts val="0"/>
              </a:spcAft>
              <a:defRPr/>
            </a:pPr>
            <a:r>
              <a:rPr lang="en-US" sz="2800" dirty="0">
                <a:latin typeface="+mj-lt"/>
              </a:rPr>
              <a:t>Natural </a:t>
            </a:r>
            <a:r>
              <a:rPr lang="en-US" sz="2800" dirty="0" smtClean="0">
                <a:latin typeface="+mj-lt"/>
              </a:rPr>
              <a:t>Disasters Scenario</a:t>
            </a:r>
            <a:r>
              <a:rPr lang="en-US" sz="2800" dirty="0" smtClean="0">
                <a:solidFill>
                  <a:schemeClr val="accent6">
                    <a:lumMod val="50000"/>
                  </a:schemeClr>
                </a:solidFill>
                <a:latin typeface="+mj-lt"/>
              </a:rPr>
              <a:t/>
            </a:r>
            <a:br>
              <a:rPr lang="en-US" sz="2800" dirty="0" smtClean="0">
                <a:solidFill>
                  <a:schemeClr val="accent6">
                    <a:lumMod val="50000"/>
                  </a:schemeClr>
                </a:solidFill>
                <a:latin typeface="+mj-lt"/>
              </a:rPr>
            </a:br>
            <a:r>
              <a:rPr lang="en-US" sz="2800" dirty="0" smtClean="0">
                <a:solidFill>
                  <a:schemeClr val="accent6">
                    <a:lumMod val="50000"/>
                  </a:schemeClr>
                </a:solidFill>
                <a:latin typeface="+mj-lt"/>
              </a:rPr>
              <a:t>UPDATE </a:t>
            </a:r>
            <a:endParaRPr lang="en-US" sz="2800" dirty="0">
              <a:solidFill>
                <a:schemeClr val="accent6">
                  <a:lumMod val="50000"/>
                </a:schemeClr>
              </a:solidFill>
              <a:effectLst>
                <a:outerShdw blurRad="38100" dist="38100" dir="2700000" algn="tl">
                  <a:srgbClr val="FFFFFF"/>
                </a:outerShdw>
              </a:effectLst>
              <a:latin typeface="+mj-lt"/>
              <a:ea typeface="Arial" charset="0"/>
            </a:endParaRPr>
          </a:p>
        </p:txBody>
      </p:sp>
      <p:pic>
        <p:nvPicPr>
          <p:cNvPr id="21510" name="Picture 12" descr="IMG_2796.JPG"/>
          <p:cNvPicPr>
            <a:picLocks noChangeAspect="1"/>
          </p:cNvPicPr>
          <p:nvPr/>
        </p:nvPicPr>
        <p:blipFill>
          <a:blip r:embed="rId3" cstate="print"/>
          <a:srcRect/>
          <a:stretch>
            <a:fillRect/>
          </a:stretch>
        </p:blipFill>
        <p:spPr bwMode="auto">
          <a:xfrm>
            <a:off x="3052145" y="1600200"/>
            <a:ext cx="2844800" cy="2133600"/>
          </a:xfrm>
          <a:prstGeom prst="rect">
            <a:avLst/>
          </a:prstGeom>
          <a:ln>
            <a:noFill/>
          </a:ln>
          <a:effectLst>
            <a:outerShdw blurRad="292100" dist="139700" dir="2700000" algn="tl" rotWithShape="0">
              <a:srgbClr val="333333">
                <a:alpha val="65000"/>
              </a:srgbClr>
            </a:outerShdw>
          </a:effectLst>
          <a:extLst/>
        </p:spPr>
      </p:pic>
      <p:pic>
        <p:nvPicPr>
          <p:cNvPr id="21511" name="Picture 13" descr="IMG_2801.JPG"/>
          <p:cNvPicPr>
            <a:picLocks noChangeAspect="1"/>
          </p:cNvPicPr>
          <p:nvPr/>
        </p:nvPicPr>
        <p:blipFill>
          <a:blip r:embed="rId4"/>
          <a:srcRect/>
          <a:stretch>
            <a:fillRect/>
          </a:stretch>
        </p:blipFill>
        <p:spPr bwMode="auto">
          <a:xfrm>
            <a:off x="183497" y="1609725"/>
            <a:ext cx="2819400" cy="2114550"/>
          </a:xfrm>
          <a:prstGeom prst="rect">
            <a:avLst/>
          </a:prstGeom>
          <a:ln>
            <a:noFill/>
          </a:ln>
          <a:effectLst>
            <a:outerShdw blurRad="292100" dist="139700" dir="2700000" algn="tl" rotWithShape="0">
              <a:srgbClr val="333333">
                <a:alpha val="65000"/>
              </a:srgbClr>
            </a:outerShdw>
          </a:effectLst>
          <a:extLst/>
        </p:spPr>
      </p:pic>
      <p:pic>
        <p:nvPicPr>
          <p:cNvPr id="21513" name="Picture 16" descr="IMG_2447.JPG"/>
          <p:cNvPicPr>
            <a:picLocks noChangeAspect="1"/>
          </p:cNvPicPr>
          <p:nvPr/>
        </p:nvPicPr>
        <p:blipFill>
          <a:blip r:embed="rId5" cstate="print"/>
          <a:srcRect/>
          <a:stretch>
            <a:fillRect/>
          </a:stretch>
        </p:blipFill>
        <p:spPr bwMode="auto">
          <a:xfrm>
            <a:off x="5962262" y="1600200"/>
            <a:ext cx="2844800" cy="2133600"/>
          </a:xfrm>
          <a:prstGeom prst="rect">
            <a:avLst/>
          </a:prstGeom>
          <a:ln>
            <a:noFill/>
          </a:ln>
          <a:effectLst>
            <a:outerShdw blurRad="292100" dist="139700" dir="2700000" algn="tl" rotWithShape="0">
              <a:srgbClr val="333333">
                <a:alpha val="65000"/>
              </a:srgbClr>
            </a:outerShdw>
          </a:effectLst>
          <a:extLst/>
        </p:spPr>
      </p:pic>
      <p:pic>
        <p:nvPicPr>
          <p:cNvPr id="10" name="Picture 15" descr="IMG_2877.JPG"/>
          <p:cNvPicPr>
            <a:picLocks noChangeAspect="1"/>
          </p:cNvPicPr>
          <p:nvPr/>
        </p:nvPicPr>
        <p:blipFill>
          <a:blip r:embed="rId6" cstate="print"/>
          <a:srcRect/>
          <a:stretch>
            <a:fillRect/>
          </a:stretch>
        </p:blipFill>
        <p:spPr bwMode="auto">
          <a:xfrm>
            <a:off x="211490" y="3826916"/>
            <a:ext cx="2779713" cy="2084388"/>
          </a:xfrm>
          <a:prstGeom prst="rect">
            <a:avLst/>
          </a:prstGeom>
          <a:ln>
            <a:noFill/>
          </a:ln>
          <a:effectLst>
            <a:outerShdw blurRad="292100" dist="139700" dir="2700000" algn="tl" rotWithShape="0">
              <a:srgbClr val="333333">
                <a:alpha val="65000"/>
              </a:srgbClr>
            </a:outerShdw>
          </a:effectLst>
          <a:extLst/>
        </p:spPr>
      </p:pic>
      <p:sp>
        <p:nvSpPr>
          <p:cNvPr id="29703" name="TextBox 2"/>
          <p:cNvSpPr txBox="1">
            <a:spLocks noChangeArrowheads="1"/>
          </p:cNvSpPr>
          <p:nvPr/>
        </p:nvSpPr>
        <p:spPr bwMode="auto">
          <a:xfrm>
            <a:off x="3641909" y="4474081"/>
            <a:ext cx="4904932" cy="584775"/>
          </a:xfrm>
          <a:prstGeom prst="rect">
            <a:avLst/>
          </a:prstGeom>
          <a:noFill/>
          <a:ln w="9525">
            <a:noFill/>
            <a:miter lim="800000"/>
            <a:headEnd/>
            <a:tailEnd/>
          </a:ln>
        </p:spPr>
        <p:txBody>
          <a:bodyPr wrap="none">
            <a:spAutoFit/>
          </a:bodyPr>
          <a:lstStyle/>
          <a:p>
            <a:r>
              <a:rPr lang="en-US" sz="3200" b="1" dirty="0">
                <a:latin typeface="Calibri" pitchFamily="34" charset="0"/>
              </a:rPr>
              <a:t>Early Situational Awareness</a:t>
            </a:r>
          </a:p>
        </p:txBody>
      </p:sp>
      <p:sp>
        <p:nvSpPr>
          <p:cNvPr id="9" name="TextBox 8"/>
          <p:cNvSpPr txBox="1"/>
          <p:nvPr/>
        </p:nvSpPr>
        <p:spPr>
          <a:xfrm>
            <a:off x="7239000" y="3810000"/>
            <a:ext cx="2286000" cy="261610"/>
          </a:xfrm>
          <a:prstGeom prst="rect">
            <a:avLst/>
          </a:prstGeom>
          <a:noFill/>
        </p:spPr>
        <p:txBody>
          <a:bodyPr wrap="square" rtlCol="0">
            <a:spAutoFit/>
          </a:bodyPr>
          <a:lstStyle/>
          <a:p>
            <a:r>
              <a:rPr lang="en-US" sz="1100" b="1" dirty="0" smtClean="0"/>
              <a:t>Ray E. Swienton, MD</a:t>
            </a:r>
            <a:endParaRPr lang="en-US" sz="11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normAutofit/>
          </a:bodyPr>
          <a:lstStyle/>
          <a:p>
            <a:pPr algn="ctr"/>
            <a:r>
              <a:rPr lang="en-US" sz="2800" dirty="0" smtClean="0">
                <a:latin typeface="+mj-lt"/>
                <a:cs typeface="Helvetica" pitchFamily="34" charset="0"/>
              </a:rPr>
              <a:t>The DISASTER Paradigm</a:t>
            </a:r>
            <a:r>
              <a:rPr lang="en-US" sz="2800" dirty="0" smtClean="0">
                <a:latin typeface="+mj-lt"/>
              </a:rPr>
              <a:t>™</a:t>
            </a:r>
            <a:r>
              <a:rPr lang="en-US" sz="2800" dirty="0" smtClean="0">
                <a:solidFill>
                  <a:schemeClr val="accent6">
                    <a:lumMod val="50000"/>
                  </a:schemeClr>
                </a:solidFill>
                <a:latin typeface="+mj-lt"/>
                <a:cs typeface="Helvetica" pitchFamily="34" charset="0"/>
              </a:rPr>
              <a:t/>
            </a:r>
            <a:br>
              <a:rPr lang="en-US" sz="2800" dirty="0" smtClean="0">
                <a:solidFill>
                  <a:schemeClr val="accent6">
                    <a:lumMod val="50000"/>
                  </a:schemeClr>
                </a:solidFill>
                <a:latin typeface="+mj-lt"/>
                <a:cs typeface="Helvetica" pitchFamily="34" charset="0"/>
              </a:rPr>
            </a:br>
            <a:r>
              <a:rPr lang="en-US" sz="2800" dirty="0" smtClean="0">
                <a:solidFill>
                  <a:schemeClr val="accent6">
                    <a:lumMod val="50000"/>
                  </a:schemeClr>
                </a:solidFill>
                <a:latin typeface="+mj-lt"/>
                <a:cs typeface="Helvetica" pitchFamily="34" charset="0"/>
              </a:rPr>
              <a:t>Incident Management</a:t>
            </a:r>
          </a:p>
        </p:txBody>
      </p:sp>
      <p:sp>
        <p:nvSpPr>
          <p:cNvPr id="31746" name="Content Placeholder 2"/>
          <p:cNvSpPr>
            <a:spLocks noGrp="1"/>
          </p:cNvSpPr>
          <p:nvPr>
            <p:ph idx="1"/>
          </p:nvPr>
        </p:nvSpPr>
        <p:spPr>
          <a:xfrm>
            <a:off x="457200" y="2308710"/>
            <a:ext cx="8229600" cy="4525963"/>
          </a:xfrm>
        </p:spPr>
        <p:txBody>
          <a:bodyPr>
            <a:normAutofit/>
          </a:bodyPr>
          <a:lstStyle/>
          <a:p>
            <a:pPr marL="457200" indent="-457200">
              <a:lnSpc>
                <a:spcPct val="114000"/>
              </a:lnSpc>
              <a:spcBef>
                <a:spcPts val="1400"/>
              </a:spcBef>
              <a:buSzPct val="85000"/>
              <a:buFont typeface="Wingdings" pitchFamily="2" charset="2"/>
              <a:buChar char="§"/>
            </a:pPr>
            <a:r>
              <a:rPr lang="en-US" sz="2600" dirty="0" smtClean="0">
                <a:latin typeface="+mn-lt"/>
                <a:cs typeface="Helvetica" pitchFamily="34" charset="0"/>
              </a:rPr>
              <a:t>Do you understand NIMS areas that impact health and medical role? </a:t>
            </a:r>
          </a:p>
          <a:p>
            <a:pPr marL="857250" lvl="1" indent="-457200">
              <a:lnSpc>
                <a:spcPct val="114000"/>
              </a:lnSpc>
              <a:spcBef>
                <a:spcPts val="1400"/>
              </a:spcBef>
              <a:buSzPct val="85000"/>
              <a:buFont typeface="Wingdings" pitchFamily="2" charset="2"/>
              <a:buChar char="§"/>
            </a:pPr>
            <a:r>
              <a:rPr lang="en-US" sz="2200" dirty="0" smtClean="0">
                <a:latin typeface="+mn-lt"/>
                <a:cs typeface="Helvetica" pitchFamily="34" charset="0"/>
              </a:rPr>
              <a:t>What </a:t>
            </a:r>
            <a:r>
              <a:rPr lang="en-US" sz="2200" dirty="0">
                <a:latin typeface="+mn-lt"/>
                <a:cs typeface="Helvetica" pitchFamily="34" charset="0"/>
              </a:rPr>
              <a:t>is your role within the ICS structure?</a:t>
            </a:r>
          </a:p>
          <a:p>
            <a:pPr marL="457200" indent="-457200">
              <a:lnSpc>
                <a:spcPct val="114000"/>
              </a:lnSpc>
              <a:spcBef>
                <a:spcPts val="1400"/>
              </a:spcBef>
              <a:buSzPct val="85000"/>
              <a:buFont typeface="Wingdings" pitchFamily="2" charset="2"/>
              <a:buChar char="§"/>
            </a:pPr>
            <a:endParaRPr lang="en-US" sz="2600" dirty="0" smtClean="0">
              <a:latin typeface="+mn-lt"/>
              <a:cs typeface="Helvetica" pitchFamily="34" charset="0"/>
            </a:endParaRPr>
          </a:p>
          <a:p>
            <a:pPr marL="457200" indent="-457200">
              <a:lnSpc>
                <a:spcPct val="114000"/>
              </a:lnSpc>
              <a:spcBef>
                <a:spcPts val="1400"/>
              </a:spcBef>
              <a:buSzPct val="85000"/>
              <a:buFont typeface="Wingdings" pitchFamily="2" charset="2"/>
              <a:buChar char="§"/>
            </a:pPr>
            <a:r>
              <a:rPr lang="en-US" sz="2600" dirty="0" smtClean="0">
                <a:latin typeface="+mn-lt"/>
                <a:cs typeface="Helvetica" pitchFamily="34" charset="0"/>
              </a:rPr>
              <a:t>What are emergency support functions (ESFs) and which involve health/medical and population sheltering?  </a:t>
            </a:r>
          </a:p>
        </p:txBody>
      </p:sp>
      <p:sp>
        <p:nvSpPr>
          <p:cNvPr id="4" name="TextBox 3"/>
          <p:cNvSpPr txBox="1"/>
          <p:nvPr/>
        </p:nvSpPr>
        <p:spPr>
          <a:xfrm>
            <a:off x="3377682" y="1411091"/>
            <a:ext cx="2202024"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GROUP 2</a:t>
            </a:r>
            <a:endParaRPr lang="en-US" sz="3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normAutofit/>
          </a:bodyPr>
          <a:lstStyle/>
          <a:p>
            <a:pPr algn="ctr"/>
            <a:r>
              <a:rPr lang="en-US" sz="2800" dirty="0" smtClean="0">
                <a:latin typeface="+mj-lt"/>
                <a:cs typeface="Helvetica" pitchFamily="34" charset="0"/>
              </a:rPr>
              <a:t>Natural Disaster Scenario</a:t>
            </a:r>
            <a:r>
              <a:rPr lang="en-US" sz="2800" dirty="0" smtClean="0">
                <a:solidFill>
                  <a:schemeClr val="accent6">
                    <a:lumMod val="50000"/>
                  </a:schemeClr>
                </a:solidFill>
                <a:latin typeface="+mj-lt"/>
                <a:cs typeface="Helvetica" pitchFamily="34" charset="0"/>
              </a:rPr>
              <a:t/>
            </a:r>
            <a:br>
              <a:rPr lang="en-US" sz="2800" dirty="0" smtClean="0">
                <a:solidFill>
                  <a:schemeClr val="accent6">
                    <a:lumMod val="50000"/>
                  </a:schemeClr>
                </a:solidFill>
                <a:latin typeface="+mj-lt"/>
                <a:cs typeface="Helvetica" pitchFamily="34" charset="0"/>
              </a:rPr>
            </a:br>
            <a:r>
              <a:rPr lang="en-US" sz="2800" dirty="0" smtClean="0">
                <a:solidFill>
                  <a:schemeClr val="accent6">
                    <a:lumMod val="50000"/>
                  </a:schemeClr>
                </a:solidFill>
                <a:latin typeface="+mj-lt"/>
                <a:cs typeface="Helvetica" pitchFamily="34" charset="0"/>
              </a:rPr>
              <a:t>UPDATE</a:t>
            </a:r>
          </a:p>
        </p:txBody>
      </p:sp>
      <p:sp>
        <p:nvSpPr>
          <p:cNvPr id="33794" name="Content Placeholder 2"/>
          <p:cNvSpPr>
            <a:spLocks noGrp="1"/>
          </p:cNvSpPr>
          <p:nvPr>
            <p:ph idx="1"/>
          </p:nvPr>
        </p:nvSpPr>
        <p:spPr>
          <a:xfrm>
            <a:off x="457200" y="1524000"/>
            <a:ext cx="8229600" cy="4525963"/>
          </a:xfrm>
        </p:spPr>
        <p:txBody>
          <a:bodyPr>
            <a:normAutofit/>
          </a:bodyPr>
          <a:lstStyle/>
          <a:p>
            <a:pPr marL="457200" indent="-457200">
              <a:lnSpc>
                <a:spcPct val="114000"/>
              </a:lnSpc>
              <a:spcBef>
                <a:spcPts val="800"/>
              </a:spcBef>
              <a:buSzPct val="85000"/>
              <a:buFont typeface="Wingdings" pitchFamily="2" charset="2"/>
              <a:buChar char="§"/>
            </a:pPr>
            <a:r>
              <a:rPr lang="en-US" sz="2600" b="1" dirty="0" smtClean="0">
                <a:latin typeface="+mn-lt"/>
                <a:cs typeface="Helvetica" pitchFamily="34" charset="0"/>
              </a:rPr>
              <a:t>ESF-6: Mass Care, Emergency Assistance, Temporary Housing and Human Services</a:t>
            </a:r>
            <a:r>
              <a:rPr lang="en-US" sz="2600" dirty="0" smtClean="0">
                <a:latin typeface="+mn-lt"/>
                <a:cs typeface="Helvetica" pitchFamily="34" charset="0"/>
              </a:rPr>
              <a:t> </a:t>
            </a:r>
          </a:p>
          <a:p>
            <a:pPr marL="914400" lvl="1" indent="-457200">
              <a:lnSpc>
                <a:spcPct val="114000"/>
              </a:lnSpc>
              <a:spcBef>
                <a:spcPts val="800"/>
              </a:spcBef>
              <a:buSzPct val="85000"/>
            </a:pPr>
            <a:r>
              <a:rPr lang="en-US" sz="2600" dirty="0" smtClean="0">
                <a:latin typeface="+mn-lt"/>
                <a:cs typeface="Helvetica" pitchFamily="34" charset="0"/>
              </a:rPr>
              <a:t>Recognizes a lack of medical provider coverage to comply with FNSS guidelines at temporary housing shelter operations, ICS-213 generated</a:t>
            </a:r>
          </a:p>
          <a:p>
            <a:pPr marL="457200" indent="-457200">
              <a:lnSpc>
                <a:spcPct val="114000"/>
              </a:lnSpc>
              <a:spcBef>
                <a:spcPts val="800"/>
              </a:spcBef>
              <a:buSzPct val="85000"/>
              <a:buFont typeface="Wingdings" pitchFamily="2" charset="2"/>
              <a:buChar char="§"/>
            </a:pPr>
            <a:r>
              <a:rPr lang="en-US" sz="2600" b="1" dirty="0" smtClean="0">
                <a:latin typeface="+mn-lt"/>
                <a:cs typeface="Helvetica" pitchFamily="34" charset="0"/>
              </a:rPr>
              <a:t>ESF-8: Public Health and Medical Services</a:t>
            </a:r>
            <a:r>
              <a:rPr lang="en-US" sz="2600" dirty="0" smtClean="0">
                <a:latin typeface="+mn-lt"/>
                <a:cs typeface="Helvetica" pitchFamily="34" charset="0"/>
              </a:rPr>
              <a:t> </a:t>
            </a:r>
          </a:p>
          <a:p>
            <a:pPr marL="914400" lvl="1" indent="-457200">
              <a:lnSpc>
                <a:spcPct val="114000"/>
              </a:lnSpc>
              <a:spcBef>
                <a:spcPts val="800"/>
              </a:spcBef>
              <a:buSzPct val="85000"/>
            </a:pPr>
            <a:r>
              <a:rPr lang="en-US" sz="2600" dirty="0" smtClean="0">
                <a:latin typeface="+mn-lt"/>
                <a:cs typeface="Helvetica" pitchFamily="34" charset="0"/>
              </a:rPr>
              <a:t>MACC liaison briefs ESF-8 “desk” on the ICS-213 stated needs and asks the LMOC to “fill” this request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sz="2800" dirty="0">
                <a:latin typeface="+mj-lt"/>
                <a:ea typeface="+mn-ea"/>
              </a:rPr>
              <a:t>The DISASTER </a:t>
            </a:r>
            <a:r>
              <a:rPr lang="en-US" sz="2800" dirty="0" smtClean="0">
                <a:latin typeface="+mj-lt"/>
                <a:ea typeface="+mn-ea"/>
              </a:rPr>
              <a:t>Paradigm</a:t>
            </a:r>
            <a:r>
              <a:rPr lang="en-US" sz="2800" dirty="0" smtClean="0">
                <a:latin typeface="+mj-lt"/>
              </a:rPr>
              <a:t>™</a:t>
            </a:r>
            <a:r>
              <a:rPr lang="en-US" sz="2800" dirty="0">
                <a:solidFill>
                  <a:schemeClr val="accent6">
                    <a:lumMod val="50000"/>
                  </a:schemeClr>
                </a:solidFill>
                <a:latin typeface="+mj-lt"/>
                <a:ea typeface="+mn-ea"/>
              </a:rPr>
              <a:t/>
            </a:r>
            <a:br>
              <a:rPr lang="en-US" sz="2800" dirty="0">
                <a:solidFill>
                  <a:schemeClr val="accent6">
                    <a:lumMod val="50000"/>
                  </a:schemeClr>
                </a:solidFill>
                <a:latin typeface="+mj-lt"/>
                <a:ea typeface="+mn-ea"/>
              </a:rPr>
            </a:br>
            <a:r>
              <a:rPr lang="en-US" sz="2800" dirty="0">
                <a:solidFill>
                  <a:schemeClr val="accent6">
                    <a:lumMod val="50000"/>
                  </a:schemeClr>
                </a:solidFill>
                <a:latin typeface="+mj-lt"/>
                <a:ea typeface="+mn-ea"/>
              </a:rPr>
              <a:t>Safety and </a:t>
            </a:r>
            <a:r>
              <a:rPr lang="en-US" sz="2800" dirty="0" smtClean="0">
                <a:solidFill>
                  <a:schemeClr val="accent6">
                    <a:lumMod val="50000"/>
                  </a:schemeClr>
                </a:solidFill>
                <a:latin typeface="+mj-lt"/>
                <a:ea typeface="+mn-ea"/>
              </a:rPr>
              <a:t>Security</a:t>
            </a:r>
            <a:endParaRPr lang="en-US" sz="2800" dirty="0">
              <a:solidFill>
                <a:schemeClr val="accent6">
                  <a:lumMod val="50000"/>
                </a:schemeClr>
              </a:solidFill>
              <a:latin typeface="+mj-lt"/>
            </a:endParaRPr>
          </a:p>
        </p:txBody>
      </p:sp>
      <p:sp>
        <p:nvSpPr>
          <p:cNvPr id="35842" name="Content Placeholder 2"/>
          <p:cNvSpPr>
            <a:spLocks noGrp="1"/>
          </p:cNvSpPr>
          <p:nvPr>
            <p:ph idx="1"/>
          </p:nvPr>
        </p:nvSpPr>
        <p:spPr>
          <a:xfrm>
            <a:off x="457200" y="2831841"/>
            <a:ext cx="8229600" cy="2990461"/>
          </a:xfrm>
        </p:spPr>
        <p:txBody>
          <a:bodyPr>
            <a:normAutofit/>
          </a:bodyPr>
          <a:lstStyle/>
          <a:p>
            <a:pPr marL="457200" indent="-457200">
              <a:lnSpc>
                <a:spcPct val="114000"/>
              </a:lnSpc>
              <a:spcBef>
                <a:spcPts val="1400"/>
              </a:spcBef>
              <a:buSzPct val="85000"/>
              <a:buFont typeface="Wingdings" pitchFamily="2" charset="2"/>
              <a:buChar char="§"/>
            </a:pPr>
            <a:r>
              <a:rPr lang="en-US" sz="2600" dirty="0" smtClean="0">
                <a:latin typeface="+mn-lt"/>
                <a:cs typeface="Helvetica" pitchFamily="34" charset="0"/>
              </a:rPr>
              <a:t>What likely human systems failures should you be concerned about after landfall? </a:t>
            </a:r>
          </a:p>
          <a:p>
            <a:pPr marL="457200" indent="-457200">
              <a:lnSpc>
                <a:spcPct val="114000"/>
              </a:lnSpc>
              <a:spcBef>
                <a:spcPts val="1400"/>
              </a:spcBef>
              <a:buSzPct val="85000"/>
              <a:buFont typeface="Wingdings" pitchFamily="2" charset="2"/>
              <a:buChar char="§"/>
            </a:pPr>
            <a:r>
              <a:rPr lang="en-US" sz="2600" dirty="0" smtClean="0">
                <a:latin typeface="+mn-lt"/>
                <a:cs typeface="Helvetica" pitchFamily="34" charset="0"/>
              </a:rPr>
              <a:t>What safety and security concerns do you have regarding request for shelter medical support? </a:t>
            </a:r>
          </a:p>
        </p:txBody>
      </p:sp>
      <p:sp>
        <p:nvSpPr>
          <p:cNvPr id="4" name="TextBox 3"/>
          <p:cNvSpPr txBox="1"/>
          <p:nvPr/>
        </p:nvSpPr>
        <p:spPr>
          <a:xfrm>
            <a:off x="3377682" y="1411091"/>
            <a:ext cx="2202024"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GROUP 2</a:t>
            </a:r>
            <a:endParaRPr lang="en-US" sz="3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noAutofit/>
          </a:bodyPr>
          <a:lstStyle/>
          <a:p>
            <a:pPr algn="ctr"/>
            <a:r>
              <a:rPr lang="en-US" sz="2800" dirty="0" smtClean="0">
                <a:latin typeface="+mj-lt"/>
                <a:cs typeface="Helvetica" pitchFamily="34" charset="0"/>
              </a:rPr>
              <a:t>The DISASTER Paradigm</a:t>
            </a:r>
            <a:r>
              <a:rPr lang="en-US" sz="2800" dirty="0" smtClean="0">
                <a:latin typeface="+mj-lt"/>
              </a:rPr>
              <a:t>™ </a:t>
            </a:r>
            <a:r>
              <a:rPr lang="en-US" sz="2800" dirty="0" smtClean="0">
                <a:solidFill>
                  <a:schemeClr val="accent6">
                    <a:lumMod val="50000"/>
                  </a:schemeClr>
                </a:solidFill>
                <a:latin typeface="+mj-lt"/>
                <a:cs typeface="Helvetica" pitchFamily="34" charset="0"/>
              </a:rPr>
              <a:t/>
            </a:r>
            <a:br>
              <a:rPr lang="en-US" sz="2800" dirty="0" smtClean="0">
                <a:solidFill>
                  <a:schemeClr val="accent6">
                    <a:lumMod val="50000"/>
                  </a:schemeClr>
                </a:solidFill>
                <a:latin typeface="+mj-lt"/>
                <a:cs typeface="Helvetica" pitchFamily="34" charset="0"/>
              </a:rPr>
            </a:br>
            <a:r>
              <a:rPr lang="en-US" sz="2800" dirty="0" smtClean="0">
                <a:solidFill>
                  <a:schemeClr val="accent6">
                    <a:lumMod val="50000"/>
                  </a:schemeClr>
                </a:solidFill>
                <a:latin typeface="+mj-lt"/>
                <a:cs typeface="Helvetica" pitchFamily="34" charset="0"/>
              </a:rPr>
              <a:t>Assess Hazards</a:t>
            </a:r>
          </a:p>
        </p:txBody>
      </p:sp>
      <p:sp>
        <p:nvSpPr>
          <p:cNvPr id="37890" name="Content Placeholder 2"/>
          <p:cNvSpPr>
            <a:spLocks noGrp="1"/>
          </p:cNvSpPr>
          <p:nvPr>
            <p:ph idx="1"/>
          </p:nvPr>
        </p:nvSpPr>
        <p:spPr>
          <a:xfrm>
            <a:off x="457200" y="2813181"/>
            <a:ext cx="8229600" cy="3027784"/>
          </a:xfrm>
        </p:spPr>
        <p:txBody>
          <a:bodyPr>
            <a:normAutofit/>
          </a:bodyPr>
          <a:lstStyle/>
          <a:p>
            <a:pPr marL="457200" indent="-457200">
              <a:lnSpc>
                <a:spcPct val="114000"/>
              </a:lnSpc>
              <a:buSzPct val="85000"/>
              <a:buFont typeface="Wingdings" pitchFamily="2" charset="2"/>
              <a:buChar char="§"/>
            </a:pPr>
            <a:r>
              <a:rPr lang="en-US" sz="2600" dirty="0" smtClean="0">
                <a:latin typeface="+mn-lt"/>
                <a:cs typeface="Helvetica" pitchFamily="34" charset="0"/>
              </a:rPr>
              <a:t>While providing medical support in temporary housing shelter, what hazards should you consider or may develop? </a:t>
            </a:r>
          </a:p>
        </p:txBody>
      </p:sp>
      <p:sp>
        <p:nvSpPr>
          <p:cNvPr id="4" name="TextBox 3"/>
          <p:cNvSpPr txBox="1"/>
          <p:nvPr/>
        </p:nvSpPr>
        <p:spPr>
          <a:xfrm>
            <a:off x="3377682" y="1411091"/>
            <a:ext cx="2202024"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GROUP 3</a:t>
            </a:r>
            <a:endParaRPr lang="en-US" sz="3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algn="ctr" fontAlgn="auto">
              <a:spcAft>
                <a:spcPts val="0"/>
              </a:spcAft>
              <a:defRPr/>
            </a:pPr>
            <a:r>
              <a:rPr lang="en-US" sz="2800" dirty="0">
                <a:latin typeface="+mj-lt"/>
                <a:ea typeface="+mn-ea"/>
              </a:rPr>
              <a:t>The DISASTER </a:t>
            </a:r>
            <a:r>
              <a:rPr lang="en-US" sz="2800" dirty="0" smtClean="0">
                <a:latin typeface="+mj-lt"/>
                <a:ea typeface="+mn-ea"/>
              </a:rPr>
              <a:t>Paradigm</a:t>
            </a:r>
            <a:r>
              <a:rPr lang="en-US" sz="2800" dirty="0" smtClean="0">
                <a:latin typeface="+mj-lt"/>
              </a:rPr>
              <a:t>™  </a:t>
            </a:r>
            <a:r>
              <a:rPr lang="en-US" sz="2800" dirty="0">
                <a:solidFill>
                  <a:schemeClr val="accent6">
                    <a:lumMod val="50000"/>
                  </a:schemeClr>
                </a:solidFill>
                <a:latin typeface="+mj-lt"/>
                <a:ea typeface="+mn-ea"/>
              </a:rPr>
              <a:t/>
            </a:r>
            <a:br>
              <a:rPr lang="en-US" sz="2800" dirty="0">
                <a:solidFill>
                  <a:schemeClr val="accent6">
                    <a:lumMod val="50000"/>
                  </a:schemeClr>
                </a:solidFill>
                <a:latin typeface="+mj-lt"/>
                <a:ea typeface="+mn-ea"/>
              </a:rPr>
            </a:br>
            <a:r>
              <a:rPr lang="en-US" sz="2800" dirty="0" smtClean="0">
                <a:solidFill>
                  <a:schemeClr val="accent6">
                    <a:lumMod val="50000"/>
                  </a:schemeClr>
                </a:solidFill>
                <a:latin typeface="+mj-lt"/>
                <a:ea typeface="+mn-ea"/>
              </a:rPr>
              <a:t>Support</a:t>
            </a:r>
            <a:endParaRPr lang="en-US" sz="2800" dirty="0">
              <a:solidFill>
                <a:schemeClr val="accent6">
                  <a:lumMod val="50000"/>
                </a:schemeClr>
              </a:solidFill>
            </a:endParaRPr>
          </a:p>
        </p:txBody>
      </p:sp>
      <p:sp>
        <p:nvSpPr>
          <p:cNvPr id="3" name="Content Placeholder 2"/>
          <p:cNvSpPr>
            <a:spLocks noGrp="1"/>
          </p:cNvSpPr>
          <p:nvPr>
            <p:ph idx="1"/>
          </p:nvPr>
        </p:nvSpPr>
        <p:spPr>
          <a:xfrm>
            <a:off x="457200" y="2122714"/>
            <a:ext cx="8229600" cy="4525963"/>
          </a:xfrm>
        </p:spPr>
        <p:txBody>
          <a:bodyPr rtlCol="0">
            <a:normAutofit/>
          </a:bodyPr>
          <a:lstStyle/>
          <a:p>
            <a:pPr marL="457200" indent="-457200" fontAlgn="auto">
              <a:lnSpc>
                <a:spcPct val="114000"/>
              </a:lnSpc>
              <a:spcBef>
                <a:spcPts val="1000"/>
              </a:spcBef>
              <a:spcAft>
                <a:spcPts val="0"/>
              </a:spcAft>
              <a:buSzPct val="85000"/>
              <a:buFont typeface="Wingdings" pitchFamily="2" charset="2"/>
              <a:buChar char="§"/>
              <a:defRPr/>
            </a:pPr>
            <a:r>
              <a:rPr lang="en-US" sz="2600" dirty="0" smtClean="0">
                <a:latin typeface="+mn-lt"/>
              </a:rPr>
              <a:t>When providing medical services to sheltering population, remember…</a:t>
            </a:r>
          </a:p>
          <a:p>
            <a:pPr marL="863600" lvl="1" indent="-463550" fontAlgn="auto">
              <a:lnSpc>
                <a:spcPct val="114000"/>
              </a:lnSpc>
              <a:spcBef>
                <a:spcPts val="1000"/>
              </a:spcBef>
              <a:spcAft>
                <a:spcPts val="0"/>
              </a:spcAft>
              <a:buSzPct val="85000"/>
              <a:buFont typeface="Calibri" pitchFamily="34" charset="0"/>
              <a:buChar char="–"/>
              <a:defRPr/>
            </a:pPr>
            <a:r>
              <a:rPr lang="en-US" sz="2600" b="1" dirty="0">
                <a:solidFill>
                  <a:prstClr val="black"/>
                </a:solidFill>
                <a:latin typeface="+mn-lt"/>
                <a:cs typeface="+mn-cs"/>
              </a:rPr>
              <a:t>What </a:t>
            </a:r>
            <a:r>
              <a:rPr lang="en-US" sz="2600" dirty="0">
                <a:solidFill>
                  <a:prstClr val="black"/>
                </a:solidFill>
                <a:latin typeface="+mn-lt"/>
                <a:cs typeface="+mn-cs"/>
              </a:rPr>
              <a:t>do I have?</a:t>
            </a:r>
          </a:p>
          <a:p>
            <a:pPr marL="863600" lvl="1" indent="-463550" fontAlgn="auto">
              <a:lnSpc>
                <a:spcPct val="114000"/>
              </a:lnSpc>
              <a:spcBef>
                <a:spcPts val="1000"/>
              </a:spcBef>
              <a:spcAft>
                <a:spcPts val="0"/>
              </a:spcAft>
              <a:buSzPct val="85000"/>
              <a:buFont typeface="Calibri" pitchFamily="34" charset="0"/>
              <a:buChar char="–"/>
              <a:defRPr/>
            </a:pPr>
            <a:r>
              <a:rPr lang="en-US" sz="2600" b="1" dirty="0">
                <a:solidFill>
                  <a:prstClr val="black"/>
                </a:solidFill>
                <a:latin typeface="+mn-lt"/>
                <a:cs typeface="+mn-cs"/>
              </a:rPr>
              <a:t>What</a:t>
            </a:r>
            <a:r>
              <a:rPr lang="en-US" sz="2600" dirty="0">
                <a:solidFill>
                  <a:prstClr val="black"/>
                </a:solidFill>
                <a:latin typeface="+mn-lt"/>
                <a:cs typeface="+mn-cs"/>
              </a:rPr>
              <a:t> is needed?</a:t>
            </a:r>
          </a:p>
          <a:p>
            <a:pPr marL="863600" lvl="1" indent="-463550" fontAlgn="auto">
              <a:lnSpc>
                <a:spcPct val="114000"/>
              </a:lnSpc>
              <a:spcBef>
                <a:spcPts val="1000"/>
              </a:spcBef>
              <a:spcAft>
                <a:spcPts val="0"/>
              </a:spcAft>
              <a:buSzPct val="85000"/>
              <a:buFont typeface="Calibri" pitchFamily="34" charset="0"/>
              <a:buChar char="–"/>
              <a:defRPr/>
            </a:pPr>
            <a:r>
              <a:rPr lang="en-US" sz="2600" b="1" dirty="0">
                <a:solidFill>
                  <a:prstClr val="black"/>
                </a:solidFill>
                <a:latin typeface="+mn-lt"/>
                <a:cs typeface="+mn-cs"/>
              </a:rPr>
              <a:t>Where </a:t>
            </a:r>
            <a:r>
              <a:rPr lang="en-US" sz="2600" dirty="0">
                <a:solidFill>
                  <a:prstClr val="black"/>
                </a:solidFill>
                <a:latin typeface="+mn-lt"/>
                <a:cs typeface="+mn-cs"/>
              </a:rPr>
              <a:t>is it?</a:t>
            </a:r>
          </a:p>
          <a:p>
            <a:pPr marL="863600" lvl="1" indent="-463550" fontAlgn="auto">
              <a:lnSpc>
                <a:spcPct val="114000"/>
              </a:lnSpc>
              <a:spcBef>
                <a:spcPts val="1000"/>
              </a:spcBef>
              <a:spcAft>
                <a:spcPts val="0"/>
              </a:spcAft>
              <a:buSzPct val="85000"/>
              <a:buFont typeface="Calibri" pitchFamily="34" charset="0"/>
              <a:buChar char="–"/>
              <a:defRPr/>
            </a:pPr>
            <a:r>
              <a:rPr lang="en-US" sz="2600" b="1" dirty="0">
                <a:solidFill>
                  <a:prstClr val="black"/>
                </a:solidFill>
                <a:latin typeface="+mn-lt"/>
                <a:cs typeface="+mn-cs"/>
              </a:rPr>
              <a:t>When </a:t>
            </a:r>
            <a:r>
              <a:rPr lang="en-US" sz="2600" dirty="0">
                <a:solidFill>
                  <a:prstClr val="black"/>
                </a:solidFill>
                <a:latin typeface="+mn-lt"/>
                <a:cs typeface="+mn-cs"/>
              </a:rPr>
              <a:t>will it arrive?</a:t>
            </a:r>
          </a:p>
          <a:p>
            <a:pPr marL="863600" lvl="1" indent="-463550" fontAlgn="auto">
              <a:lnSpc>
                <a:spcPct val="114000"/>
              </a:lnSpc>
              <a:spcBef>
                <a:spcPts val="1000"/>
              </a:spcBef>
              <a:spcAft>
                <a:spcPts val="0"/>
              </a:spcAft>
              <a:buSzPct val="85000"/>
              <a:buFont typeface="Calibri" pitchFamily="34" charset="0"/>
              <a:buChar char="–"/>
              <a:defRPr/>
            </a:pPr>
            <a:r>
              <a:rPr lang="en-US" sz="2600" b="1" dirty="0">
                <a:solidFill>
                  <a:prstClr val="black"/>
                </a:solidFill>
                <a:latin typeface="+mn-lt"/>
                <a:cs typeface="+mn-cs"/>
              </a:rPr>
              <a:t>What </a:t>
            </a:r>
            <a:r>
              <a:rPr lang="en-US" sz="2600" dirty="0">
                <a:solidFill>
                  <a:prstClr val="black"/>
                </a:solidFill>
                <a:latin typeface="+mn-lt"/>
                <a:cs typeface="+mn-cs"/>
              </a:rPr>
              <a:t>if it is unavailable?</a:t>
            </a:r>
          </a:p>
          <a:p>
            <a:pPr fontAlgn="auto">
              <a:spcAft>
                <a:spcPts val="0"/>
              </a:spcAft>
              <a:defRPr/>
            </a:pPr>
            <a:endParaRPr lang="en-US" dirty="0"/>
          </a:p>
        </p:txBody>
      </p:sp>
      <p:sp>
        <p:nvSpPr>
          <p:cNvPr id="4" name="TextBox 3"/>
          <p:cNvSpPr txBox="1"/>
          <p:nvPr/>
        </p:nvSpPr>
        <p:spPr>
          <a:xfrm>
            <a:off x="3377682" y="1411091"/>
            <a:ext cx="2202024"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GROUP 3</a:t>
            </a:r>
            <a:endParaRPr lang="en-US" sz="3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normAutofit/>
          </a:bodyPr>
          <a:lstStyle/>
          <a:p>
            <a:pPr algn="ctr"/>
            <a:r>
              <a:rPr lang="en-US" sz="2800" dirty="0" smtClean="0">
                <a:latin typeface="+mj-lt"/>
                <a:cs typeface="Helvetica" pitchFamily="34" charset="0"/>
              </a:rPr>
              <a:t>Natural Disaster Scenario </a:t>
            </a:r>
            <a:r>
              <a:rPr lang="en-US" sz="2800" dirty="0" smtClean="0">
                <a:solidFill>
                  <a:schemeClr val="accent6">
                    <a:lumMod val="50000"/>
                  </a:schemeClr>
                </a:solidFill>
                <a:latin typeface="+mj-lt"/>
                <a:cs typeface="Helvetica" pitchFamily="34" charset="0"/>
              </a:rPr>
              <a:t/>
            </a:r>
            <a:br>
              <a:rPr lang="en-US" sz="2800" dirty="0" smtClean="0">
                <a:solidFill>
                  <a:schemeClr val="accent6">
                    <a:lumMod val="50000"/>
                  </a:schemeClr>
                </a:solidFill>
                <a:latin typeface="+mj-lt"/>
                <a:cs typeface="Helvetica" pitchFamily="34" charset="0"/>
              </a:rPr>
            </a:br>
            <a:r>
              <a:rPr lang="en-US" sz="2800" dirty="0" smtClean="0">
                <a:solidFill>
                  <a:schemeClr val="accent6">
                    <a:lumMod val="50000"/>
                  </a:schemeClr>
                </a:solidFill>
                <a:latin typeface="+mj-lt"/>
                <a:cs typeface="Helvetica" pitchFamily="34" charset="0"/>
              </a:rPr>
              <a:t>UPDATE </a:t>
            </a:r>
          </a:p>
        </p:txBody>
      </p:sp>
      <p:sp>
        <p:nvSpPr>
          <p:cNvPr id="41986" name="Content Placeholder 2"/>
          <p:cNvSpPr>
            <a:spLocks noGrp="1"/>
          </p:cNvSpPr>
          <p:nvPr>
            <p:ph idx="1"/>
          </p:nvPr>
        </p:nvSpPr>
        <p:spPr/>
        <p:txBody>
          <a:bodyPr>
            <a:normAutofit/>
          </a:bodyPr>
          <a:lstStyle/>
          <a:p>
            <a:pPr marL="0" indent="0" algn="ctr">
              <a:buNone/>
            </a:pPr>
            <a:r>
              <a:rPr lang="en-US" sz="2600" dirty="0" smtClean="0">
                <a:latin typeface="+mn-lt"/>
                <a:cs typeface="Helvetica" pitchFamily="34" charset="0"/>
              </a:rPr>
              <a:t>Arrive at shelter and medical services requested  </a:t>
            </a:r>
          </a:p>
        </p:txBody>
      </p:sp>
      <p:pic>
        <p:nvPicPr>
          <p:cNvPr id="4" name="Picture 4"/>
          <p:cNvPicPr>
            <a:picLocks noChangeAspect="1"/>
          </p:cNvPicPr>
          <p:nvPr/>
        </p:nvPicPr>
        <p:blipFill>
          <a:blip r:embed="rId3"/>
          <a:srcRect/>
          <a:stretch>
            <a:fillRect/>
          </a:stretch>
        </p:blipFill>
        <p:spPr bwMode="auto">
          <a:xfrm>
            <a:off x="562945" y="2743200"/>
            <a:ext cx="3967163" cy="2974975"/>
          </a:xfrm>
          <a:prstGeom prst="rect">
            <a:avLst/>
          </a:prstGeom>
          <a:ln>
            <a:noFill/>
          </a:ln>
          <a:effectLst>
            <a:outerShdw blurRad="292100" dist="139700" dir="2700000" algn="tl" rotWithShape="0">
              <a:srgbClr val="333333">
                <a:alpha val="65000"/>
              </a:srgbClr>
            </a:outerShdw>
          </a:effectLst>
          <a:extLst/>
        </p:spPr>
      </p:pic>
      <p:pic>
        <p:nvPicPr>
          <p:cNvPr id="5"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722202" y="2743200"/>
            <a:ext cx="3964597" cy="2974975"/>
          </a:xfrm>
          <a:prstGeom prst="rect">
            <a:avLst/>
          </a:prstGeom>
          <a:ln>
            <a:noFill/>
          </a:ln>
          <a:effectLst>
            <a:outerShdw blurRad="292100" dist="139700" dir="2700000" algn="tl" rotWithShape="0">
              <a:srgbClr val="333333">
                <a:alpha val="65000"/>
              </a:srgbClr>
            </a:outerShdw>
          </a:effectLst>
          <a:extLst/>
        </p:spPr>
      </p:pic>
      <p:sp>
        <p:nvSpPr>
          <p:cNvPr id="6" name="TextBox 5"/>
          <p:cNvSpPr txBox="1"/>
          <p:nvPr/>
        </p:nvSpPr>
        <p:spPr>
          <a:xfrm>
            <a:off x="533400" y="5715000"/>
            <a:ext cx="2209800" cy="261610"/>
          </a:xfrm>
          <a:prstGeom prst="rect">
            <a:avLst/>
          </a:prstGeom>
          <a:noFill/>
        </p:spPr>
        <p:txBody>
          <a:bodyPr wrap="square" rtlCol="0">
            <a:spAutoFit/>
          </a:bodyPr>
          <a:lstStyle/>
          <a:p>
            <a:r>
              <a:rPr lang="en-US" sz="1100" b="1" dirty="0" smtClean="0"/>
              <a:t> Ray E. Swienton, MD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a:bodyPr>
          <a:lstStyle/>
          <a:p>
            <a:pPr algn="ctr" fontAlgn="auto">
              <a:spcAft>
                <a:spcPts val="0"/>
              </a:spcAft>
              <a:defRPr/>
            </a:pPr>
            <a:r>
              <a:rPr lang="en-US" sz="2800" dirty="0">
                <a:latin typeface="+mj-lt"/>
                <a:ea typeface="+mn-ea"/>
              </a:rPr>
              <a:t>The DISASTER </a:t>
            </a:r>
            <a:r>
              <a:rPr lang="en-US" sz="2800" dirty="0" smtClean="0">
                <a:latin typeface="+mj-lt"/>
                <a:ea typeface="+mn-ea"/>
              </a:rPr>
              <a:t>Paradigm</a:t>
            </a:r>
            <a:r>
              <a:rPr lang="en-US" sz="2800" dirty="0" smtClean="0">
                <a:latin typeface="+mj-lt"/>
              </a:rPr>
              <a:t>™ </a:t>
            </a:r>
            <a:r>
              <a:rPr lang="en-US" sz="2800" dirty="0">
                <a:solidFill>
                  <a:schemeClr val="accent6">
                    <a:lumMod val="50000"/>
                  </a:schemeClr>
                </a:solidFill>
                <a:latin typeface="+mj-lt"/>
                <a:ea typeface="+mn-ea"/>
              </a:rPr>
              <a:t/>
            </a:r>
            <a:br>
              <a:rPr lang="en-US" sz="2800" dirty="0">
                <a:solidFill>
                  <a:schemeClr val="accent6">
                    <a:lumMod val="50000"/>
                  </a:schemeClr>
                </a:solidFill>
                <a:latin typeface="+mj-lt"/>
                <a:ea typeface="+mn-ea"/>
              </a:rPr>
            </a:br>
            <a:r>
              <a:rPr lang="en-US" sz="2800" dirty="0">
                <a:solidFill>
                  <a:schemeClr val="accent6">
                    <a:lumMod val="50000"/>
                  </a:schemeClr>
                </a:solidFill>
                <a:latin typeface="+mj-lt"/>
                <a:ea typeface="+mn-ea"/>
              </a:rPr>
              <a:t>Triage and </a:t>
            </a:r>
            <a:r>
              <a:rPr lang="en-US" sz="2800" dirty="0" smtClean="0">
                <a:solidFill>
                  <a:schemeClr val="accent6">
                    <a:lumMod val="50000"/>
                  </a:schemeClr>
                </a:solidFill>
                <a:latin typeface="+mj-lt"/>
                <a:ea typeface="+mn-ea"/>
              </a:rPr>
              <a:t>Treatment</a:t>
            </a:r>
            <a:endParaRPr lang="en-US" sz="2800" dirty="0">
              <a:solidFill>
                <a:schemeClr val="accent6">
                  <a:lumMod val="50000"/>
                </a:schemeClr>
              </a:solidFill>
              <a:latin typeface="+mj-lt"/>
            </a:endParaRPr>
          </a:p>
        </p:txBody>
      </p:sp>
      <p:sp>
        <p:nvSpPr>
          <p:cNvPr id="44034" name="Content Placeholder 2"/>
          <p:cNvSpPr>
            <a:spLocks noGrp="1"/>
          </p:cNvSpPr>
          <p:nvPr>
            <p:ph idx="1"/>
          </p:nvPr>
        </p:nvSpPr>
        <p:spPr>
          <a:xfrm>
            <a:off x="457200" y="1833199"/>
            <a:ext cx="8229600" cy="4525963"/>
          </a:xfrm>
        </p:spPr>
        <p:txBody>
          <a:bodyPr>
            <a:normAutofit/>
          </a:bodyPr>
          <a:lstStyle/>
          <a:p>
            <a:pPr marL="457200" indent="-457200">
              <a:lnSpc>
                <a:spcPct val="114000"/>
              </a:lnSpc>
              <a:spcBef>
                <a:spcPts val="1000"/>
              </a:spcBef>
              <a:buSzPct val="85000"/>
              <a:buFont typeface="Wingdings" pitchFamily="2" charset="2"/>
              <a:buChar char="§"/>
            </a:pPr>
            <a:r>
              <a:rPr lang="en-US" sz="2600" dirty="0" smtClean="0">
                <a:latin typeface="+mn-lt"/>
                <a:cs typeface="Helvetica" pitchFamily="34" charset="0"/>
              </a:rPr>
              <a:t>Does this appear to be a general population of casualties? </a:t>
            </a:r>
          </a:p>
          <a:p>
            <a:pPr marL="457200" indent="-457200">
              <a:lnSpc>
                <a:spcPct val="114000"/>
              </a:lnSpc>
              <a:spcBef>
                <a:spcPts val="1000"/>
              </a:spcBef>
              <a:buSzPct val="85000"/>
              <a:buFont typeface="Wingdings" pitchFamily="2" charset="2"/>
              <a:buChar char="§"/>
            </a:pPr>
            <a:r>
              <a:rPr lang="en-US" sz="2600" dirty="0" smtClean="0">
                <a:latin typeface="+mn-lt"/>
                <a:cs typeface="Helvetica" pitchFamily="34" charset="0"/>
              </a:rPr>
              <a:t>Are you prepared and ready to provide this level of medical care?</a:t>
            </a:r>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66888" y="3915745"/>
            <a:ext cx="2944376" cy="2209800"/>
          </a:xfrm>
          <a:prstGeom prst="rect">
            <a:avLst/>
          </a:prstGeom>
          <a:ln>
            <a:noFill/>
          </a:ln>
          <a:effectLst>
            <a:outerShdw blurRad="292100" dist="139700" dir="2700000" algn="tl" rotWithShape="0">
              <a:srgbClr val="333333">
                <a:alpha val="65000"/>
              </a:srgbClr>
            </a:outerShdw>
          </a:effectLst>
          <a:extLst/>
        </p:spPr>
      </p:pic>
      <p:pic>
        <p:nvPicPr>
          <p:cNvPr id="5"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139077" y="3925076"/>
            <a:ext cx="2930121" cy="2209800"/>
          </a:xfrm>
          <a:prstGeom prst="rect">
            <a:avLst/>
          </a:prstGeom>
          <a:ln>
            <a:noFill/>
          </a:ln>
          <a:effectLst>
            <a:outerShdw blurRad="292100" dist="139700" dir="2700000" algn="tl" rotWithShape="0">
              <a:srgbClr val="333333">
                <a:alpha val="65000"/>
              </a:srgbClr>
            </a:outerShdw>
          </a:effectLst>
          <a:extLst/>
        </p:spPr>
      </p:pic>
      <p:pic>
        <p:nvPicPr>
          <p:cNvPr id="6"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098035" y="3925076"/>
            <a:ext cx="2942330" cy="2209800"/>
          </a:xfrm>
          <a:prstGeom prst="rect">
            <a:avLst/>
          </a:prstGeom>
          <a:ln>
            <a:noFill/>
          </a:ln>
          <a:effectLst>
            <a:outerShdw blurRad="292100" dist="139700" dir="2700000" algn="tl" rotWithShape="0">
              <a:srgbClr val="333333">
                <a:alpha val="65000"/>
              </a:srgbClr>
            </a:outerShdw>
          </a:effectLst>
          <a:extLst/>
        </p:spPr>
      </p:pic>
      <p:sp>
        <p:nvSpPr>
          <p:cNvPr id="7" name="TextBox 6"/>
          <p:cNvSpPr txBox="1"/>
          <p:nvPr/>
        </p:nvSpPr>
        <p:spPr>
          <a:xfrm>
            <a:off x="228600" y="6097552"/>
            <a:ext cx="2590800" cy="261610"/>
          </a:xfrm>
          <a:prstGeom prst="rect">
            <a:avLst/>
          </a:prstGeom>
          <a:noFill/>
        </p:spPr>
        <p:txBody>
          <a:bodyPr wrap="square" rtlCol="0">
            <a:spAutoFit/>
          </a:bodyPr>
          <a:lstStyle/>
          <a:p>
            <a:r>
              <a:rPr lang="en-US" sz="1100" b="1" dirty="0" smtClean="0"/>
              <a:t>Ray E. </a:t>
            </a:r>
            <a:r>
              <a:rPr lang="en-US" sz="1100" b="1" dirty="0" err="1" smtClean="0"/>
              <a:t>Swienton</a:t>
            </a:r>
            <a:r>
              <a:rPr lang="en-US" sz="1100" b="1" dirty="0" smtClean="0"/>
              <a:t>, MD</a:t>
            </a:r>
            <a:endParaRPr lang="en-US" sz="1100" b="1" dirty="0"/>
          </a:p>
        </p:txBody>
      </p:sp>
      <p:sp>
        <p:nvSpPr>
          <p:cNvPr id="8" name="TextBox 7"/>
          <p:cNvSpPr txBox="1"/>
          <p:nvPr/>
        </p:nvSpPr>
        <p:spPr>
          <a:xfrm>
            <a:off x="3377682" y="1198367"/>
            <a:ext cx="2202024"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GROUP 3</a:t>
            </a:r>
            <a:endParaRPr lang="en-US" sz="3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2800" dirty="0">
                <a:latin typeface="+mj-lt"/>
                <a:ea typeface="+mn-ea"/>
              </a:rPr>
              <a:t>The DISASTER </a:t>
            </a:r>
            <a:r>
              <a:rPr lang="en-US" sz="2800" dirty="0" smtClean="0">
                <a:latin typeface="+mj-lt"/>
                <a:ea typeface="+mn-ea"/>
              </a:rPr>
              <a:t>Paradigm</a:t>
            </a:r>
            <a:r>
              <a:rPr lang="en-US" sz="2800" dirty="0" smtClean="0">
                <a:latin typeface="+mj-lt"/>
              </a:rPr>
              <a:t>™ </a:t>
            </a:r>
            <a:r>
              <a:rPr lang="en-US" sz="2800" dirty="0">
                <a:solidFill>
                  <a:schemeClr val="accent6">
                    <a:lumMod val="50000"/>
                  </a:schemeClr>
                </a:solidFill>
                <a:latin typeface="+mj-lt"/>
                <a:ea typeface="+mn-ea"/>
              </a:rPr>
              <a:t/>
            </a:r>
            <a:br>
              <a:rPr lang="en-US" sz="2800" dirty="0">
                <a:solidFill>
                  <a:schemeClr val="accent6">
                    <a:lumMod val="50000"/>
                  </a:schemeClr>
                </a:solidFill>
                <a:latin typeface="+mj-lt"/>
                <a:ea typeface="+mn-ea"/>
              </a:rPr>
            </a:br>
            <a:r>
              <a:rPr lang="en-US" sz="2800" dirty="0" smtClean="0">
                <a:solidFill>
                  <a:schemeClr val="accent6">
                    <a:lumMod val="50000"/>
                  </a:schemeClr>
                </a:solidFill>
                <a:latin typeface="+mj-lt"/>
                <a:ea typeface="+mn-ea"/>
              </a:rPr>
              <a:t>Evacuation</a:t>
            </a:r>
            <a:endParaRPr lang="en-US" sz="2800" dirty="0">
              <a:solidFill>
                <a:schemeClr val="accent6">
                  <a:lumMod val="50000"/>
                </a:schemeClr>
              </a:solidFill>
              <a:latin typeface="+mj-lt"/>
            </a:endParaRPr>
          </a:p>
        </p:txBody>
      </p:sp>
      <p:sp>
        <p:nvSpPr>
          <p:cNvPr id="46082" name="Content Placeholder 3"/>
          <p:cNvSpPr>
            <a:spLocks noGrp="1"/>
          </p:cNvSpPr>
          <p:nvPr>
            <p:ph idx="1"/>
          </p:nvPr>
        </p:nvSpPr>
        <p:spPr>
          <a:xfrm>
            <a:off x="457200" y="3073100"/>
            <a:ext cx="5351174" cy="4525963"/>
          </a:xfrm>
        </p:spPr>
        <p:txBody>
          <a:bodyPr>
            <a:normAutofit/>
          </a:bodyPr>
          <a:lstStyle/>
          <a:p>
            <a:pPr marL="457200" indent="-457200">
              <a:lnSpc>
                <a:spcPct val="114000"/>
              </a:lnSpc>
              <a:spcBef>
                <a:spcPts val="1400"/>
              </a:spcBef>
              <a:buSzPct val="85000"/>
              <a:buFont typeface="Wingdings" pitchFamily="2" charset="2"/>
              <a:buChar char="§"/>
            </a:pPr>
            <a:r>
              <a:rPr lang="en-US" sz="2600" dirty="0" smtClean="0">
                <a:latin typeface="+mn-lt"/>
                <a:cs typeface="Helvetica" pitchFamily="34" charset="0"/>
              </a:rPr>
              <a:t>When would you mobilize evacuation resources and issue orders? </a:t>
            </a:r>
          </a:p>
          <a:p>
            <a:pPr marL="457200" indent="-457200">
              <a:lnSpc>
                <a:spcPct val="114000"/>
              </a:lnSpc>
              <a:spcBef>
                <a:spcPts val="1400"/>
              </a:spcBef>
              <a:buSzPct val="85000"/>
              <a:buFont typeface="Wingdings" pitchFamily="2" charset="2"/>
              <a:buChar char="§"/>
            </a:pPr>
            <a:r>
              <a:rPr lang="en-US" sz="2600" dirty="0" smtClean="0">
                <a:latin typeface="+mn-lt"/>
                <a:cs typeface="Helvetica" pitchFamily="34" charset="0"/>
              </a:rPr>
              <a:t>High risk of causing human systems failure disasters </a:t>
            </a:r>
          </a:p>
        </p:txBody>
      </p:sp>
      <p:pic>
        <p:nvPicPr>
          <p:cNvPr id="7" name="Picture 5" descr="Picture- H Ike 5-Day 09SEP2008 0500.png"/>
          <p:cNvPicPr>
            <a:picLocks noChangeAspect="1"/>
          </p:cNvPicPr>
          <p:nvPr/>
        </p:nvPicPr>
        <p:blipFill>
          <a:blip r:embed="rId3"/>
          <a:srcRect/>
          <a:stretch>
            <a:fillRect/>
          </a:stretch>
        </p:blipFill>
        <p:spPr bwMode="auto">
          <a:xfrm>
            <a:off x="5808374" y="948853"/>
            <a:ext cx="2649826" cy="2137247"/>
          </a:xfrm>
          <a:prstGeom prst="rect">
            <a:avLst/>
          </a:prstGeom>
          <a:ln>
            <a:noFill/>
          </a:ln>
          <a:effectLst>
            <a:outerShdw blurRad="292100" dist="139700" dir="2700000" algn="tl" rotWithShape="0">
              <a:srgbClr val="333333">
                <a:alpha val="65000"/>
              </a:srgbClr>
            </a:outerShdw>
          </a:effectLst>
          <a:extLst/>
        </p:spPr>
      </p:pic>
      <p:pic>
        <p:nvPicPr>
          <p:cNvPr id="8" name="Picture 4" descr="Picture 4.png"/>
          <p:cNvPicPr>
            <a:picLocks noChangeAspect="1"/>
          </p:cNvPicPr>
          <p:nvPr/>
        </p:nvPicPr>
        <p:blipFill>
          <a:blip r:embed="rId4"/>
          <a:srcRect/>
          <a:stretch>
            <a:fillRect/>
          </a:stretch>
        </p:blipFill>
        <p:spPr bwMode="auto">
          <a:xfrm>
            <a:off x="5808374" y="3347318"/>
            <a:ext cx="2649826" cy="1988764"/>
          </a:xfrm>
          <a:prstGeom prst="rect">
            <a:avLst/>
          </a:prstGeom>
          <a:ln>
            <a:noFill/>
          </a:ln>
          <a:effectLst>
            <a:outerShdw blurRad="292100" dist="139700" dir="2700000" algn="tl" rotWithShape="0">
              <a:srgbClr val="333333">
                <a:alpha val="65000"/>
              </a:srgbClr>
            </a:outerShdw>
          </a:effectLst>
          <a:extLst/>
        </p:spPr>
      </p:pic>
      <p:sp>
        <p:nvSpPr>
          <p:cNvPr id="6" name="TextBox 5"/>
          <p:cNvSpPr txBox="1"/>
          <p:nvPr/>
        </p:nvSpPr>
        <p:spPr>
          <a:xfrm>
            <a:off x="1548882" y="1449839"/>
            <a:ext cx="2202024"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GROUP 4</a:t>
            </a:r>
            <a:endParaRPr lang="en-US" sz="3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082">
                                            <p:txEl>
                                              <p:pRg st="1" end="1"/>
                                            </p:txEl>
                                          </p:spTgt>
                                        </p:tgtEl>
                                        <p:attrNameLst>
                                          <p:attrName>style.visibility</p:attrName>
                                        </p:attrNameLst>
                                      </p:cBhvr>
                                      <p:to>
                                        <p:strVal val="visible"/>
                                      </p:to>
                                    </p:set>
                                    <p:anim calcmode="lin" valueType="num">
                                      <p:cBhvr additive="base">
                                        <p:cTn id="7" dur="500" fill="hold"/>
                                        <p:tgtEl>
                                          <p:spTgt spid="460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algn="ctr" fontAlgn="auto">
              <a:spcAft>
                <a:spcPts val="0"/>
              </a:spcAft>
              <a:defRPr/>
            </a:pPr>
            <a:r>
              <a:rPr lang="en-US" sz="2800" dirty="0" smtClean="0">
                <a:latin typeface="+mj-lt"/>
                <a:ea typeface="+mn-ea"/>
              </a:rPr>
              <a:t>The DISASTER Paradigm</a:t>
            </a:r>
            <a:r>
              <a:rPr lang="en-US" sz="2800" dirty="0" smtClean="0">
                <a:latin typeface="+mj-lt"/>
              </a:rPr>
              <a:t>™ </a:t>
            </a:r>
            <a:r>
              <a:rPr lang="en-US" sz="2800" dirty="0">
                <a:solidFill>
                  <a:schemeClr val="accent6">
                    <a:lumMod val="50000"/>
                  </a:schemeClr>
                </a:solidFill>
                <a:latin typeface="+mj-lt"/>
                <a:ea typeface="+mn-ea"/>
              </a:rPr>
              <a:t/>
            </a:r>
            <a:br>
              <a:rPr lang="en-US" sz="2800" dirty="0">
                <a:solidFill>
                  <a:schemeClr val="accent6">
                    <a:lumMod val="50000"/>
                  </a:schemeClr>
                </a:solidFill>
                <a:latin typeface="+mj-lt"/>
                <a:ea typeface="+mn-ea"/>
              </a:rPr>
            </a:br>
            <a:r>
              <a:rPr lang="en-US" sz="2800" dirty="0" smtClean="0">
                <a:solidFill>
                  <a:schemeClr val="accent6">
                    <a:lumMod val="50000"/>
                  </a:schemeClr>
                </a:solidFill>
                <a:latin typeface="+mj-lt"/>
                <a:ea typeface="+mn-ea"/>
              </a:rPr>
              <a:t>Recovery</a:t>
            </a:r>
            <a:endParaRPr lang="en-US" sz="4000" dirty="0">
              <a:solidFill>
                <a:schemeClr val="accent6">
                  <a:lumMod val="50000"/>
                </a:schemeClr>
              </a:solidFill>
              <a:latin typeface="+mj-lt"/>
            </a:endParaRPr>
          </a:p>
        </p:txBody>
      </p:sp>
      <p:sp>
        <p:nvSpPr>
          <p:cNvPr id="48130" name="Content Placeholder 2"/>
          <p:cNvSpPr>
            <a:spLocks noGrp="1"/>
          </p:cNvSpPr>
          <p:nvPr>
            <p:ph idx="1"/>
          </p:nvPr>
        </p:nvSpPr>
        <p:spPr>
          <a:xfrm>
            <a:off x="457200" y="2831841"/>
            <a:ext cx="8229600" cy="4525963"/>
          </a:xfrm>
        </p:spPr>
        <p:txBody>
          <a:bodyPr>
            <a:normAutofit/>
          </a:bodyPr>
          <a:lstStyle/>
          <a:p>
            <a:pPr marL="457200" indent="-457200">
              <a:lnSpc>
                <a:spcPct val="114000"/>
              </a:lnSpc>
              <a:spcBef>
                <a:spcPts val="1000"/>
              </a:spcBef>
              <a:buSzPct val="85000"/>
              <a:buFont typeface="Wingdings" pitchFamily="2" charset="2"/>
              <a:buChar char="§"/>
            </a:pPr>
            <a:r>
              <a:rPr lang="en-US" sz="2600" dirty="0" smtClean="0">
                <a:latin typeface="+mn-lt"/>
                <a:cs typeface="Helvetica" pitchFamily="34" charset="0"/>
              </a:rPr>
              <a:t>What can you do to assist with recovery?</a:t>
            </a:r>
          </a:p>
          <a:p>
            <a:pPr marL="914400" lvl="1" indent="-457200">
              <a:lnSpc>
                <a:spcPct val="114000"/>
              </a:lnSpc>
              <a:spcBef>
                <a:spcPts val="1000"/>
              </a:spcBef>
              <a:buFont typeface="Calibri" pitchFamily="34" charset="0"/>
              <a:buAutoNum type="arabicPeriod"/>
            </a:pPr>
            <a:r>
              <a:rPr lang="en-US" sz="2600" dirty="0" smtClean="0">
                <a:latin typeface="+mn-lt"/>
                <a:cs typeface="Helvetica" pitchFamily="34" charset="0"/>
              </a:rPr>
              <a:t>Relief</a:t>
            </a:r>
          </a:p>
          <a:p>
            <a:pPr marL="914400" lvl="1" indent="-457200">
              <a:lnSpc>
                <a:spcPct val="114000"/>
              </a:lnSpc>
              <a:spcBef>
                <a:spcPts val="1000"/>
              </a:spcBef>
              <a:buFont typeface="Calibri" pitchFamily="34" charset="0"/>
              <a:buAutoNum type="arabicPeriod"/>
            </a:pPr>
            <a:r>
              <a:rPr lang="en-US" sz="2600" dirty="0" smtClean="0">
                <a:latin typeface="+mn-lt"/>
                <a:cs typeface="Helvetica" pitchFamily="34" charset="0"/>
              </a:rPr>
              <a:t>Rehabilitation </a:t>
            </a:r>
          </a:p>
          <a:p>
            <a:pPr marL="914400" lvl="1" indent="-457200">
              <a:lnSpc>
                <a:spcPct val="114000"/>
              </a:lnSpc>
              <a:spcBef>
                <a:spcPts val="1000"/>
              </a:spcBef>
              <a:buFont typeface="Calibri" pitchFamily="34" charset="0"/>
              <a:buAutoNum type="arabicPeriod"/>
            </a:pPr>
            <a:r>
              <a:rPr lang="en-US" sz="2600" dirty="0" smtClean="0">
                <a:latin typeface="+mn-lt"/>
                <a:cs typeface="Helvetica" pitchFamily="34" charset="0"/>
              </a:rPr>
              <a:t>Restoration</a:t>
            </a:r>
          </a:p>
          <a:p>
            <a:pPr marL="0" indent="0" algn="ctr">
              <a:lnSpc>
                <a:spcPct val="114000"/>
              </a:lnSpc>
              <a:spcBef>
                <a:spcPts val="1000"/>
              </a:spcBef>
              <a:buSzPct val="85000"/>
              <a:buNone/>
            </a:pPr>
            <a:r>
              <a:rPr lang="en-US" sz="2600" dirty="0" smtClean="0">
                <a:latin typeface="+mn-lt"/>
                <a:cs typeface="Helvetica" pitchFamily="34" charset="0"/>
              </a:rPr>
              <a:t>Priority to restore health and medical infrastructure of impacted community</a:t>
            </a:r>
          </a:p>
        </p:txBody>
      </p:sp>
      <p:sp>
        <p:nvSpPr>
          <p:cNvPr id="4" name="TextBox 3"/>
          <p:cNvSpPr txBox="1"/>
          <p:nvPr/>
        </p:nvSpPr>
        <p:spPr>
          <a:xfrm>
            <a:off x="3433666" y="1636451"/>
            <a:ext cx="2202024"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GROUP 4</a:t>
            </a:r>
            <a:endParaRPr lang="en-US" sz="3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130">
                                            <p:txEl>
                                              <p:pRg st="1" end="1"/>
                                            </p:txEl>
                                          </p:spTgt>
                                        </p:tgtEl>
                                        <p:attrNameLst>
                                          <p:attrName>style.visibility</p:attrName>
                                        </p:attrNameLst>
                                      </p:cBhvr>
                                      <p:to>
                                        <p:strVal val="visible"/>
                                      </p:to>
                                    </p:set>
                                    <p:anim calcmode="lin" valueType="num">
                                      <p:cBhvr additive="base">
                                        <p:cTn id="7" dur="500" fill="hold"/>
                                        <p:tgtEl>
                                          <p:spTgt spid="481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0">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8130">
                                            <p:txEl>
                                              <p:pRg st="2" end="2"/>
                                            </p:txEl>
                                          </p:spTgt>
                                        </p:tgtEl>
                                        <p:attrNameLst>
                                          <p:attrName>style.visibility</p:attrName>
                                        </p:attrNameLst>
                                      </p:cBhvr>
                                      <p:to>
                                        <p:strVal val="visible"/>
                                      </p:to>
                                    </p:set>
                                    <p:anim calcmode="lin" valueType="num">
                                      <p:cBhvr additive="base">
                                        <p:cTn id="11" dur="500" fill="hold"/>
                                        <p:tgtEl>
                                          <p:spTgt spid="4813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8130">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8130">
                                            <p:txEl>
                                              <p:pRg st="3" end="3"/>
                                            </p:txEl>
                                          </p:spTgt>
                                        </p:tgtEl>
                                        <p:attrNameLst>
                                          <p:attrName>style.visibility</p:attrName>
                                        </p:attrNameLst>
                                      </p:cBhvr>
                                      <p:to>
                                        <p:strVal val="visible"/>
                                      </p:to>
                                    </p:set>
                                    <p:anim calcmode="lin" valueType="num">
                                      <p:cBhvr additive="base">
                                        <p:cTn id="15" dur="500" fill="hold"/>
                                        <p:tgtEl>
                                          <p:spTgt spid="48130">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8130">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8130">
                                            <p:txEl>
                                              <p:pRg st="4" end="4"/>
                                            </p:txEl>
                                          </p:spTgt>
                                        </p:tgtEl>
                                        <p:attrNameLst>
                                          <p:attrName>style.visibility</p:attrName>
                                        </p:attrNameLst>
                                      </p:cBhvr>
                                      <p:to>
                                        <p:strVal val="visible"/>
                                      </p:to>
                                    </p:set>
                                    <p:anim calcmode="lin" valueType="num">
                                      <p:cBhvr additive="base">
                                        <p:cTn id="19" dur="500" fill="hold"/>
                                        <p:tgtEl>
                                          <p:spTgt spid="4813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13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GROUP ASSIGNMENTS</a:t>
            </a:r>
            <a:endParaRPr lang="en-US" dirty="0"/>
          </a:p>
        </p:txBody>
      </p:sp>
      <p:sp>
        <p:nvSpPr>
          <p:cNvPr id="3" name="Content Placeholder 2"/>
          <p:cNvSpPr>
            <a:spLocks noGrp="1"/>
          </p:cNvSpPr>
          <p:nvPr>
            <p:ph idx="1"/>
          </p:nvPr>
        </p:nvSpPr>
        <p:spPr>
          <a:xfrm>
            <a:off x="457200" y="1417638"/>
            <a:ext cx="3704253" cy="2374641"/>
          </a:xfrm>
          <a:ln>
            <a:solidFill>
              <a:schemeClr val="tx1"/>
            </a:solidFill>
          </a:ln>
        </p:spPr>
        <p:txBody>
          <a:bodyPr>
            <a:normAutofit/>
          </a:bodyPr>
          <a:lstStyle/>
          <a:p>
            <a:pPr marL="0" indent="0">
              <a:buNone/>
            </a:pPr>
            <a:r>
              <a:rPr lang="en-US" dirty="0" smtClean="0"/>
              <a:t>GROUP 1</a:t>
            </a:r>
          </a:p>
          <a:p>
            <a:pPr marL="0" indent="0">
              <a:buNone/>
            </a:pPr>
            <a:endParaRPr lang="en-US" sz="1200" dirty="0" smtClean="0"/>
          </a:p>
          <a:p>
            <a:pPr marL="0" indent="0">
              <a:buNone/>
            </a:pPr>
            <a:endParaRPr lang="en-US" dirty="0"/>
          </a:p>
        </p:txBody>
      </p:sp>
      <p:sp>
        <p:nvSpPr>
          <p:cNvPr id="4" name="Content Placeholder 2"/>
          <p:cNvSpPr txBox="1">
            <a:spLocks/>
          </p:cNvSpPr>
          <p:nvPr/>
        </p:nvSpPr>
        <p:spPr>
          <a:xfrm>
            <a:off x="4621763" y="1417638"/>
            <a:ext cx="3704253" cy="2374641"/>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GROUP 2</a:t>
            </a:r>
          </a:p>
          <a:p>
            <a:pPr marL="0" indent="0">
              <a:buNone/>
            </a:pPr>
            <a:endParaRPr lang="en-US" sz="1200" dirty="0" smtClean="0"/>
          </a:p>
        </p:txBody>
      </p:sp>
      <p:sp>
        <p:nvSpPr>
          <p:cNvPr id="5" name="Content Placeholder 2"/>
          <p:cNvSpPr txBox="1">
            <a:spLocks/>
          </p:cNvSpPr>
          <p:nvPr/>
        </p:nvSpPr>
        <p:spPr>
          <a:xfrm>
            <a:off x="457200" y="3944679"/>
            <a:ext cx="3704253" cy="2374641"/>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GROUP 3</a:t>
            </a:r>
          </a:p>
          <a:p>
            <a:pPr marL="0" indent="0">
              <a:buNone/>
            </a:pPr>
            <a:endParaRPr lang="en-US" sz="1200" dirty="0" smtClean="0"/>
          </a:p>
          <a:p>
            <a:pPr marL="0" indent="0">
              <a:buFont typeface="Arial"/>
              <a:buNone/>
            </a:pPr>
            <a:endParaRPr lang="en-US" dirty="0"/>
          </a:p>
        </p:txBody>
      </p:sp>
      <p:sp>
        <p:nvSpPr>
          <p:cNvPr id="6" name="Content Placeholder 2"/>
          <p:cNvSpPr txBox="1">
            <a:spLocks/>
          </p:cNvSpPr>
          <p:nvPr/>
        </p:nvSpPr>
        <p:spPr>
          <a:xfrm>
            <a:off x="4621763" y="3954950"/>
            <a:ext cx="3704253" cy="2374641"/>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GROUP 4</a:t>
            </a:r>
          </a:p>
          <a:p>
            <a:pPr marL="0" indent="0">
              <a:buFont typeface="Arial"/>
              <a:buNone/>
            </a:pP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520785563"/>
              </p:ext>
            </p:extLst>
          </p:nvPr>
        </p:nvGraphicFramePr>
        <p:xfrm>
          <a:off x="795188" y="2029002"/>
          <a:ext cx="2507410" cy="1463040"/>
        </p:xfrm>
        <a:graphic>
          <a:graphicData uri="http://schemas.openxmlformats.org/drawingml/2006/table">
            <a:tbl>
              <a:tblPr firstRow="1" firstCol="1" bandRow="1"/>
              <a:tblGrid>
                <a:gridCol w="2507410">
                  <a:extLst>
                    <a:ext uri="{9D8B030D-6E8A-4147-A177-3AD203B41FA5}">
                      <a16:colId xmlns:a16="http://schemas.microsoft.com/office/drawing/2014/main" val="2322894436"/>
                    </a:ext>
                  </a:extLst>
                </a:gridCol>
              </a:tblGrid>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Gregory </a:t>
                      </a:r>
                      <a:r>
                        <a:rPr lang="en-US" sz="1600" dirty="0" err="1">
                          <a:solidFill>
                            <a:srgbClr val="000000"/>
                          </a:solidFill>
                          <a:effectLst/>
                          <a:latin typeface="Times New Roman" panose="02020603050405020304" pitchFamily="18" charset="0"/>
                          <a:ea typeface="Times New Roman" panose="02020603050405020304" pitchFamily="18" charset="0"/>
                        </a:rPr>
                        <a:t>Millwater</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1884853"/>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Candy Anderson</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7121116"/>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Anna Gardner</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904216"/>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Kelly Smith</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0634576"/>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Vasilios </a:t>
                      </a:r>
                      <a:r>
                        <a:rPr lang="en-US" sz="1600" dirty="0" err="1">
                          <a:solidFill>
                            <a:srgbClr val="000000"/>
                          </a:solidFill>
                          <a:effectLst/>
                          <a:latin typeface="Times New Roman" panose="02020603050405020304" pitchFamily="18" charset="0"/>
                          <a:ea typeface="Times New Roman" panose="02020603050405020304" pitchFamily="18" charset="0"/>
                        </a:rPr>
                        <a:t>Lianos</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8271862"/>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Tammy Healy</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6569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003472642"/>
              </p:ext>
            </p:extLst>
          </p:nvPr>
        </p:nvGraphicFramePr>
        <p:xfrm>
          <a:off x="5336353" y="2041078"/>
          <a:ext cx="2323092" cy="1463040"/>
        </p:xfrm>
        <a:graphic>
          <a:graphicData uri="http://schemas.openxmlformats.org/drawingml/2006/table">
            <a:tbl>
              <a:tblPr firstRow="1" firstCol="1" bandRow="1"/>
              <a:tblGrid>
                <a:gridCol w="2323092">
                  <a:extLst>
                    <a:ext uri="{9D8B030D-6E8A-4147-A177-3AD203B41FA5}">
                      <a16:colId xmlns:a16="http://schemas.microsoft.com/office/drawing/2014/main" val="2087419984"/>
                    </a:ext>
                  </a:extLst>
                </a:gridCol>
              </a:tblGrid>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Lynn </a:t>
                      </a:r>
                      <a:r>
                        <a:rPr lang="en-US" sz="1600" dirty="0" err="1">
                          <a:solidFill>
                            <a:srgbClr val="000000"/>
                          </a:solidFill>
                          <a:effectLst/>
                          <a:latin typeface="Times New Roman" panose="02020603050405020304" pitchFamily="18" charset="0"/>
                          <a:ea typeface="Times New Roman" panose="02020603050405020304" pitchFamily="18" charset="0"/>
                        </a:rPr>
                        <a:t>Gordner</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729018"/>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Mark Vitale</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116009"/>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Susan Burke</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6842875"/>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Tanja Peters</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2802520"/>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Daniel Neaverth</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6446597"/>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Heather Loftus</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978437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855008467"/>
              </p:ext>
            </p:extLst>
          </p:nvPr>
        </p:nvGraphicFramePr>
        <p:xfrm>
          <a:off x="881454" y="4589322"/>
          <a:ext cx="2677058" cy="1463040"/>
        </p:xfrm>
        <a:graphic>
          <a:graphicData uri="http://schemas.openxmlformats.org/drawingml/2006/table">
            <a:tbl>
              <a:tblPr firstRow="1" firstCol="1" bandRow="1"/>
              <a:tblGrid>
                <a:gridCol w="2677058">
                  <a:extLst>
                    <a:ext uri="{9D8B030D-6E8A-4147-A177-3AD203B41FA5}">
                      <a16:colId xmlns:a16="http://schemas.microsoft.com/office/drawing/2014/main" val="3420043361"/>
                    </a:ext>
                  </a:extLst>
                </a:gridCol>
              </a:tblGrid>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Kimberly </a:t>
                      </a:r>
                      <a:r>
                        <a:rPr lang="en-US" sz="1600" dirty="0" err="1">
                          <a:solidFill>
                            <a:srgbClr val="000000"/>
                          </a:solidFill>
                          <a:effectLst/>
                          <a:latin typeface="Times New Roman" panose="02020603050405020304" pitchFamily="18" charset="0"/>
                          <a:ea typeface="Times New Roman" panose="02020603050405020304" pitchFamily="18" charset="0"/>
                        </a:rPr>
                        <a:t>Maguda</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912646"/>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Keith W Collins-Allen</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637197"/>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Shawna </a:t>
                      </a:r>
                      <a:r>
                        <a:rPr lang="en-US" sz="1600" dirty="0" err="1">
                          <a:solidFill>
                            <a:srgbClr val="000000"/>
                          </a:solidFill>
                          <a:effectLst/>
                          <a:latin typeface="Times New Roman" panose="02020603050405020304" pitchFamily="18" charset="0"/>
                          <a:ea typeface="Times New Roman" panose="02020603050405020304" pitchFamily="18" charset="0"/>
                        </a:rPr>
                        <a:t>Rizzi</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1891353"/>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Amy </a:t>
                      </a:r>
                      <a:r>
                        <a:rPr lang="en-US" sz="1600" dirty="0" err="1">
                          <a:solidFill>
                            <a:srgbClr val="000000"/>
                          </a:solidFill>
                          <a:effectLst/>
                          <a:latin typeface="Times New Roman" panose="02020603050405020304" pitchFamily="18" charset="0"/>
                          <a:ea typeface="Times New Roman" panose="02020603050405020304" pitchFamily="18" charset="0"/>
                        </a:rPr>
                        <a:t>Romanik</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9843523"/>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Rachael </a:t>
                      </a:r>
                      <a:r>
                        <a:rPr lang="en-US" sz="1600" dirty="0" err="1">
                          <a:solidFill>
                            <a:srgbClr val="000000"/>
                          </a:solidFill>
                          <a:effectLst/>
                          <a:latin typeface="Times New Roman" panose="02020603050405020304" pitchFamily="18" charset="0"/>
                          <a:ea typeface="Times New Roman" panose="02020603050405020304" pitchFamily="18" charset="0"/>
                        </a:rPr>
                        <a:t>Nees</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7248185"/>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Emily Warfle</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5180188"/>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545321970"/>
              </p:ext>
            </p:extLst>
          </p:nvPr>
        </p:nvGraphicFramePr>
        <p:xfrm>
          <a:off x="5336353" y="4589322"/>
          <a:ext cx="2320627" cy="1463040"/>
        </p:xfrm>
        <a:graphic>
          <a:graphicData uri="http://schemas.openxmlformats.org/drawingml/2006/table">
            <a:tbl>
              <a:tblPr firstRow="1" firstCol="1" bandRow="1"/>
              <a:tblGrid>
                <a:gridCol w="2320627">
                  <a:extLst>
                    <a:ext uri="{9D8B030D-6E8A-4147-A177-3AD203B41FA5}">
                      <a16:colId xmlns:a16="http://schemas.microsoft.com/office/drawing/2014/main" val="2377858751"/>
                    </a:ext>
                  </a:extLst>
                </a:gridCol>
              </a:tblGrid>
              <a:tr h="24384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Deb Weaver</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5908367"/>
                  </a:ext>
                </a:extLst>
              </a:tr>
              <a:tr h="24384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Andrew </a:t>
                      </a:r>
                      <a:r>
                        <a:rPr lang="en-US" sz="1600" dirty="0" err="1">
                          <a:solidFill>
                            <a:srgbClr val="000000"/>
                          </a:solidFill>
                          <a:effectLst/>
                          <a:latin typeface="Times New Roman" panose="02020603050405020304" pitchFamily="18" charset="0"/>
                          <a:ea typeface="Times New Roman" panose="02020603050405020304" pitchFamily="18" charset="0"/>
                        </a:rPr>
                        <a:t>Dunnick</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073237"/>
                  </a:ext>
                </a:extLst>
              </a:tr>
              <a:tr h="24384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Dan </a:t>
                      </a:r>
                      <a:r>
                        <a:rPr lang="en-US" sz="1600" dirty="0" err="1">
                          <a:solidFill>
                            <a:srgbClr val="000000"/>
                          </a:solidFill>
                          <a:effectLst/>
                          <a:latin typeface="Times New Roman" panose="02020603050405020304" pitchFamily="18" charset="0"/>
                          <a:ea typeface="Times New Roman" panose="02020603050405020304" pitchFamily="18" charset="0"/>
                        </a:rPr>
                        <a:t>Hedgecock</a:t>
                      </a:r>
                      <a:r>
                        <a:rPr lang="en-US" sz="1600" dirty="0">
                          <a:solidFill>
                            <a:srgbClr val="000000"/>
                          </a:solidFill>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5566055"/>
                  </a:ext>
                </a:extLst>
              </a:tr>
              <a:tr h="24384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Winnie </a:t>
                      </a:r>
                      <a:r>
                        <a:rPr lang="en-US" sz="1600" dirty="0" err="1">
                          <a:solidFill>
                            <a:srgbClr val="000000"/>
                          </a:solidFill>
                          <a:effectLst/>
                          <a:latin typeface="Times New Roman" panose="02020603050405020304" pitchFamily="18" charset="0"/>
                          <a:ea typeface="Times New Roman" panose="02020603050405020304" pitchFamily="18" charset="0"/>
                        </a:rPr>
                        <a:t>Romeril</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1854318"/>
                  </a:ext>
                </a:extLst>
              </a:tr>
              <a:tr h="24384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William McGill</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3813651"/>
                  </a:ext>
                </a:extLst>
              </a:tr>
              <a:tr h="24384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Andrew Parker</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3384766"/>
                  </a:ext>
                </a:extLst>
              </a:tr>
            </a:tbl>
          </a:graphicData>
        </a:graphic>
      </p:graphicFrame>
    </p:spTree>
    <p:extLst>
      <p:ext uri="{BB962C8B-B14F-4D97-AF65-F5344CB8AC3E}">
        <p14:creationId xmlns:p14="http://schemas.microsoft.com/office/powerpoint/2010/main" val="3953321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normAutofit/>
          </a:bodyPr>
          <a:lstStyle/>
          <a:p>
            <a:r>
              <a:rPr lang="en-US" sz="2800" dirty="0" smtClean="0">
                <a:latin typeface="+mj-lt"/>
                <a:cs typeface="Helvetica" pitchFamily="34" charset="0"/>
              </a:rPr>
              <a:t>Natural Disasters</a:t>
            </a:r>
            <a:r>
              <a:rPr lang="en-US" sz="2800" dirty="0" smtClean="0">
                <a:solidFill>
                  <a:schemeClr val="accent6">
                    <a:lumMod val="50000"/>
                  </a:schemeClr>
                </a:solidFill>
                <a:latin typeface="+mj-lt"/>
                <a:cs typeface="Helvetica" pitchFamily="34" charset="0"/>
              </a:rPr>
              <a:t/>
            </a:r>
            <a:br>
              <a:rPr lang="en-US" sz="2800" dirty="0" smtClean="0">
                <a:solidFill>
                  <a:schemeClr val="accent6">
                    <a:lumMod val="50000"/>
                  </a:schemeClr>
                </a:solidFill>
                <a:latin typeface="+mj-lt"/>
                <a:cs typeface="Helvetica" pitchFamily="34" charset="0"/>
              </a:rPr>
            </a:br>
            <a:r>
              <a:rPr lang="en-US" sz="2800" dirty="0" smtClean="0">
                <a:solidFill>
                  <a:schemeClr val="accent6">
                    <a:lumMod val="50000"/>
                  </a:schemeClr>
                </a:solidFill>
                <a:latin typeface="+mj-lt"/>
                <a:cs typeface="Helvetica" pitchFamily="34" charset="0"/>
              </a:rPr>
              <a:t>After-Action Review</a:t>
            </a:r>
          </a:p>
        </p:txBody>
      </p:sp>
      <p:sp>
        <p:nvSpPr>
          <p:cNvPr id="4" name="Content Placeholder 3"/>
          <p:cNvSpPr>
            <a:spLocks noGrp="1"/>
          </p:cNvSpPr>
          <p:nvPr>
            <p:ph idx="1"/>
          </p:nvPr>
        </p:nvSpPr>
        <p:spPr/>
        <p:txBody>
          <a:bodyPr>
            <a:normAutofit/>
          </a:bodyPr>
          <a:lstStyle/>
          <a:p>
            <a:pPr marL="0" indent="0">
              <a:buFont typeface="Wingdings" pitchFamily="2" charset="2"/>
              <a:buNone/>
            </a:pPr>
            <a:r>
              <a:rPr lang="en-US" sz="2400" b="1" dirty="0" smtClean="0">
                <a:latin typeface="+mn-lt"/>
                <a:cs typeface="Helvetica" pitchFamily="34" charset="0"/>
              </a:rPr>
              <a:t>OUTCOMES</a:t>
            </a:r>
          </a:p>
          <a:p>
            <a:pPr marL="457200" indent="-457200">
              <a:lnSpc>
                <a:spcPct val="114000"/>
              </a:lnSpc>
              <a:spcBef>
                <a:spcPts val="600"/>
              </a:spcBef>
              <a:buSzPct val="85000"/>
              <a:buFont typeface="Wingdings" pitchFamily="2" charset="2"/>
              <a:buChar char="§"/>
            </a:pPr>
            <a:r>
              <a:rPr lang="en-US" sz="2400" dirty="0" smtClean="0">
                <a:latin typeface="+mn-lt"/>
                <a:cs typeface="Helvetica" pitchFamily="34" charset="0"/>
              </a:rPr>
              <a:t>US Deaths &gt; 100; more than 20 still missing</a:t>
            </a:r>
          </a:p>
          <a:p>
            <a:pPr marL="457200" indent="-457200">
              <a:lnSpc>
                <a:spcPct val="114000"/>
              </a:lnSpc>
              <a:spcBef>
                <a:spcPts val="600"/>
              </a:spcBef>
              <a:buSzPct val="85000"/>
              <a:buFont typeface="Wingdings" pitchFamily="2" charset="2"/>
              <a:buChar char="§"/>
            </a:pPr>
            <a:r>
              <a:rPr lang="en-US" sz="2400" dirty="0" smtClean="0">
                <a:latin typeface="+mn-lt"/>
                <a:cs typeface="Helvetica" pitchFamily="34" charset="0"/>
              </a:rPr>
              <a:t>Damage $29.6 B (3</a:t>
            </a:r>
            <a:r>
              <a:rPr lang="en-US" sz="2400" baseline="30000" dirty="0" smtClean="0">
                <a:latin typeface="+mn-lt"/>
                <a:cs typeface="Helvetica" pitchFamily="34" charset="0"/>
              </a:rPr>
              <a:t>rd</a:t>
            </a:r>
            <a:r>
              <a:rPr lang="en-US" sz="2400" dirty="0" smtClean="0">
                <a:latin typeface="+mn-lt"/>
                <a:cs typeface="Helvetica" pitchFamily="34" charset="0"/>
              </a:rPr>
              <a:t> most expensive in US history)</a:t>
            </a:r>
          </a:p>
          <a:p>
            <a:pPr marL="457200" indent="-457200">
              <a:lnSpc>
                <a:spcPct val="114000"/>
              </a:lnSpc>
              <a:spcBef>
                <a:spcPts val="600"/>
              </a:spcBef>
              <a:buSzPct val="85000"/>
              <a:buFont typeface="Wingdings" pitchFamily="2" charset="2"/>
              <a:buChar char="§"/>
            </a:pPr>
            <a:r>
              <a:rPr lang="en-US" sz="2400" dirty="0" smtClean="0">
                <a:latin typeface="+mn-lt"/>
                <a:cs typeface="Helvetica" pitchFamily="34" charset="0"/>
              </a:rPr>
              <a:t>Largest search and rescue operation in US history</a:t>
            </a:r>
          </a:p>
          <a:p>
            <a:pPr marL="457200" indent="-457200">
              <a:lnSpc>
                <a:spcPct val="114000"/>
              </a:lnSpc>
              <a:spcBef>
                <a:spcPts val="600"/>
              </a:spcBef>
              <a:buSzPct val="85000"/>
              <a:buFont typeface="Wingdings" pitchFamily="2" charset="2"/>
              <a:buChar char="§"/>
            </a:pPr>
            <a:r>
              <a:rPr lang="en-US" sz="2400" dirty="0" smtClean="0">
                <a:latin typeface="+mn-lt"/>
                <a:cs typeface="Helvetica" pitchFamily="34" charset="0"/>
              </a:rPr>
              <a:t>Storm surge 10-20 ft in and around Galveston, Texas</a:t>
            </a:r>
          </a:p>
          <a:p>
            <a:pPr marL="457200" indent="-457200">
              <a:lnSpc>
                <a:spcPct val="114000"/>
              </a:lnSpc>
              <a:spcBef>
                <a:spcPts val="600"/>
              </a:spcBef>
              <a:buSzPct val="85000"/>
              <a:buFont typeface="Wingdings" pitchFamily="2" charset="2"/>
              <a:buChar char="§"/>
            </a:pPr>
            <a:r>
              <a:rPr lang="en-US" sz="2400" dirty="0" smtClean="0">
                <a:latin typeface="+mn-lt"/>
                <a:cs typeface="Helvetica" pitchFamily="34" charset="0"/>
              </a:rPr>
              <a:t>Hurricane Ike caused 29 tornadoes across the US</a:t>
            </a:r>
          </a:p>
          <a:p>
            <a:pPr marL="457200" indent="-457200">
              <a:lnSpc>
                <a:spcPct val="114000"/>
              </a:lnSpc>
              <a:spcBef>
                <a:spcPts val="600"/>
              </a:spcBef>
              <a:buSzPct val="85000"/>
              <a:buFont typeface="Wingdings" pitchFamily="2" charset="2"/>
              <a:buChar char="§"/>
            </a:pPr>
            <a:r>
              <a:rPr lang="en-US" sz="2400" dirty="0" smtClean="0">
                <a:latin typeface="+mn-lt"/>
                <a:cs typeface="Helvetica" pitchFamily="34" charset="0"/>
              </a:rPr>
              <a:t>3900 buildings destroyed on just the Bolivar Peninsula</a:t>
            </a:r>
          </a:p>
          <a:p>
            <a:pPr marL="457200" indent="-457200">
              <a:lnSpc>
                <a:spcPct val="114000"/>
              </a:lnSpc>
              <a:spcBef>
                <a:spcPts val="600"/>
              </a:spcBef>
              <a:buSzPct val="85000"/>
              <a:buFont typeface="Wingdings" pitchFamily="2" charset="2"/>
              <a:buChar char="§"/>
            </a:pPr>
            <a:r>
              <a:rPr lang="en-US" sz="2400" dirty="0" smtClean="0">
                <a:latin typeface="+mn-lt"/>
                <a:cs typeface="Helvetica" pitchFamily="34" charset="0"/>
              </a:rPr>
              <a:t>Impact on local health and medical providers (UTMB)</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NDLSF_logo_rgb.png" descr="/Users/dfox/Documents/Dan's WIP/2012/12-0278 DLS_ppt/NDLSF_logo_rgb.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3694430" y="794832"/>
            <a:ext cx="1714500" cy="795429"/>
          </a:xfrm>
          <a:prstGeom prst="rect">
            <a:avLst/>
          </a:prstGeom>
        </p:spPr>
      </p:pic>
      <p:sp>
        <p:nvSpPr>
          <p:cNvPr id="8" name="Rectangle 7"/>
          <p:cNvSpPr/>
          <p:nvPr/>
        </p:nvSpPr>
        <p:spPr>
          <a:xfrm>
            <a:off x="2545000" y="2722880"/>
            <a:ext cx="4054573" cy="1092607"/>
          </a:xfrm>
          <a:prstGeom prst="rect">
            <a:avLst/>
          </a:prstGeom>
        </p:spPr>
        <p:txBody>
          <a:bodyPr wrap="none">
            <a:spAutoFit/>
          </a:bodyPr>
          <a:lstStyle/>
          <a:p>
            <a:pPr algn="ctr"/>
            <a:r>
              <a:rPr lang="en-US" sz="6500" b="1" dirty="0" smtClean="0"/>
              <a:t>Questions?</a:t>
            </a:r>
            <a:endParaRPr lang="en-US" sz="65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1895226115"/>
              </p:ext>
            </p:extLst>
          </p:nvPr>
        </p:nvGraphicFramePr>
        <p:xfrm>
          <a:off x="378178" y="322623"/>
          <a:ext cx="3609833" cy="5699760"/>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408660">
                  <a:extLst>
                    <a:ext uri="{9D8B030D-6E8A-4147-A177-3AD203B41FA5}">
                      <a16:colId xmlns:a16="http://schemas.microsoft.com/office/drawing/2014/main" val="20000"/>
                    </a:ext>
                  </a:extLst>
                </a:gridCol>
                <a:gridCol w="3201173">
                  <a:extLst>
                    <a:ext uri="{9D8B030D-6E8A-4147-A177-3AD203B41FA5}">
                      <a16:colId xmlns:a16="http://schemas.microsoft.com/office/drawing/2014/main" val="20001"/>
                    </a:ext>
                  </a:extLst>
                </a:gridCol>
              </a:tblGrid>
              <a:tr h="386018">
                <a:tc>
                  <a:txBody>
                    <a:bodyPr/>
                    <a:lstStyle/>
                    <a:p>
                      <a:pPr algn="ctr"/>
                      <a:r>
                        <a:rPr lang="en-US" sz="2800" b="1" dirty="0" smtClean="0">
                          <a:solidFill>
                            <a:schemeClr val="bg1"/>
                          </a:solidFill>
                        </a:rPr>
                        <a:t>P</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lanning and preparation</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6018">
                <a:tc>
                  <a:txBody>
                    <a:bodyPr/>
                    <a:lstStyle/>
                    <a:p>
                      <a:pPr algn="ctr"/>
                      <a:r>
                        <a:rPr lang="en-US" sz="2800" b="1" dirty="0" smtClean="0">
                          <a:solidFill>
                            <a:schemeClr val="bg1"/>
                          </a:solidFill>
                        </a:rPr>
                        <a:t>R</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esilience</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6018">
                <a:tc>
                  <a:txBody>
                    <a:bodyPr/>
                    <a:lstStyle/>
                    <a:p>
                      <a:pPr algn="ctr"/>
                      <a:r>
                        <a:rPr lang="en-US" sz="2800" b="1" dirty="0" smtClean="0">
                          <a:solidFill>
                            <a:schemeClr val="bg1"/>
                          </a:solidFill>
                        </a:rPr>
                        <a:t>E</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ducation</a:t>
                      </a:r>
                      <a:r>
                        <a:rPr lang="en-US" sz="2400" b="0" baseline="0" dirty="0" smtClean="0">
                          <a:solidFill>
                            <a:schemeClr val="tx1"/>
                          </a:solidFill>
                        </a:rPr>
                        <a:t> and Training</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6018">
                <a:tc>
                  <a:txBody>
                    <a:bodyPr/>
                    <a:lstStyle/>
                    <a:p>
                      <a:pPr algn="ctr"/>
                      <a:r>
                        <a:rPr lang="en-US" sz="2800" b="1" dirty="0" smtClean="0">
                          <a:solidFill>
                            <a:schemeClr val="bg1"/>
                          </a:solidFill>
                        </a:rPr>
                        <a:t>D</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etection</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86018">
                <a:tc>
                  <a:txBody>
                    <a:bodyPr/>
                    <a:lstStyle/>
                    <a:p>
                      <a:pPr algn="ctr"/>
                      <a:r>
                        <a:rPr lang="en-US" sz="2800" b="1" dirty="0" smtClean="0">
                          <a:solidFill>
                            <a:schemeClr val="bg1"/>
                          </a:solidFill>
                        </a:rPr>
                        <a:t>I</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err="1" smtClean="0">
                          <a:solidFill>
                            <a:schemeClr val="tx1"/>
                          </a:solidFill>
                        </a:rPr>
                        <a:t>ncident</a:t>
                      </a:r>
                      <a:r>
                        <a:rPr lang="en-US" sz="2400" b="0" dirty="0" smtClean="0">
                          <a:solidFill>
                            <a:schemeClr val="tx1"/>
                          </a:solidFill>
                        </a:rPr>
                        <a:t> Management</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6018">
                <a:tc>
                  <a:txBody>
                    <a:bodyPr/>
                    <a:lstStyle/>
                    <a:p>
                      <a:pPr algn="ctr"/>
                      <a:r>
                        <a:rPr lang="en-US" sz="2800" b="1" dirty="0" smtClean="0">
                          <a:solidFill>
                            <a:schemeClr val="bg1"/>
                          </a:solidFill>
                        </a:rPr>
                        <a:t>S</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afety and Security</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6018">
                <a:tc>
                  <a:txBody>
                    <a:bodyPr/>
                    <a:lstStyle/>
                    <a:p>
                      <a:pPr algn="ctr"/>
                      <a:r>
                        <a:rPr lang="en-US" sz="2800" b="1" dirty="0" smtClean="0">
                          <a:solidFill>
                            <a:schemeClr val="bg1"/>
                          </a:solidFill>
                        </a:rPr>
                        <a:t>A</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err="1" smtClean="0">
                          <a:solidFill>
                            <a:schemeClr val="tx1"/>
                          </a:solidFill>
                        </a:rPr>
                        <a:t>ssess</a:t>
                      </a:r>
                      <a:r>
                        <a:rPr lang="en-US" sz="2400" b="0" baseline="0" dirty="0" smtClean="0">
                          <a:solidFill>
                            <a:schemeClr val="tx1"/>
                          </a:solidFill>
                        </a:rPr>
                        <a:t> Hazards</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86018">
                <a:tc>
                  <a:txBody>
                    <a:bodyPr/>
                    <a:lstStyle/>
                    <a:p>
                      <a:pPr algn="ctr"/>
                      <a:r>
                        <a:rPr lang="en-US" sz="2800" b="1" dirty="0" smtClean="0">
                          <a:solidFill>
                            <a:schemeClr val="bg1"/>
                          </a:solidFill>
                        </a:rPr>
                        <a:t>S</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upport</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86018">
                <a:tc>
                  <a:txBody>
                    <a:bodyPr/>
                    <a:lstStyle/>
                    <a:p>
                      <a:pPr algn="ctr"/>
                      <a:r>
                        <a:rPr lang="en-US" sz="2800" b="1" dirty="0" smtClean="0">
                          <a:solidFill>
                            <a:schemeClr val="bg1"/>
                          </a:solidFill>
                        </a:rPr>
                        <a:t>T</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riage and Treatment</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86018">
                <a:tc>
                  <a:txBody>
                    <a:bodyPr/>
                    <a:lstStyle/>
                    <a:p>
                      <a:pPr algn="ctr"/>
                      <a:r>
                        <a:rPr lang="en-US" sz="2800" b="1" dirty="0" smtClean="0">
                          <a:solidFill>
                            <a:schemeClr val="bg1"/>
                          </a:solidFill>
                        </a:rPr>
                        <a:t>E</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vacuation</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86018">
                <a:tc>
                  <a:txBody>
                    <a:bodyPr/>
                    <a:lstStyle/>
                    <a:p>
                      <a:pPr algn="ctr"/>
                      <a:r>
                        <a:rPr lang="en-US" sz="2800" b="1" dirty="0" smtClean="0">
                          <a:solidFill>
                            <a:schemeClr val="bg1"/>
                          </a:solidFill>
                        </a:rPr>
                        <a:t>R</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ecovery</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graphicFrame>
        <p:nvGraphicFramePr>
          <p:cNvPr id="7" name="Table 6"/>
          <p:cNvGraphicFramePr>
            <a:graphicFrameLocks noGrp="1"/>
          </p:cNvGraphicFramePr>
          <p:nvPr/>
        </p:nvGraphicFramePr>
        <p:xfrm>
          <a:off x="3043451" y="3701522"/>
          <a:ext cx="5887967" cy="870478"/>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5887967">
                  <a:extLst>
                    <a:ext uri="{9D8B030D-6E8A-4147-A177-3AD203B41FA5}">
                      <a16:colId xmlns:a16="http://schemas.microsoft.com/office/drawing/2014/main" val="20000"/>
                    </a:ext>
                  </a:extLst>
                </a:gridCol>
              </a:tblGrid>
              <a:tr h="870478">
                <a:tc>
                  <a:txBody>
                    <a:bodyPr/>
                    <a:lstStyle/>
                    <a:p>
                      <a:pPr algn="ctr"/>
                      <a:r>
                        <a:rPr lang="en-US" sz="2800" b="1" baseline="0" dirty="0" smtClean="0">
                          <a:solidFill>
                            <a:schemeClr val="bg1"/>
                          </a:solidFill>
                        </a:rPr>
                        <a:t>Are my needs &gt; resources?</a:t>
                      </a:r>
                      <a:endParaRPr lang="en-US" sz="2800" b="1" dirty="0">
                        <a:solidFill>
                          <a:schemeClr val="bg1"/>
                        </a:solidFill>
                      </a:endParaRP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0"/>
                  </a:ext>
                </a:extLst>
              </a:tr>
            </a:tbl>
          </a:graphicData>
        </a:graphic>
      </p:graphicFrame>
      <p:sp>
        <p:nvSpPr>
          <p:cNvPr id="17411" name="TextBox 1"/>
          <p:cNvSpPr txBox="1">
            <a:spLocks noChangeArrowheads="1"/>
          </p:cNvSpPr>
          <p:nvPr/>
        </p:nvSpPr>
        <p:spPr bwMode="auto">
          <a:xfrm rot="-652532">
            <a:off x="922882" y="5156009"/>
            <a:ext cx="8031301" cy="523220"/>
          </a:xfrm>
          <a:prstGeom prst="rect">
            <a:avLst/>
          </a:prstGeom>
          <a:noFill/>
          <a:ln w="9525">
            <a:noFill/>
            <a:miter lim="800000"/>
            <a:headEnd/>
            <a:tailEnd/>
          </a:ln>
        </p:spPr>
        <p:txBody>
          <a:bodyPr wrap="none">
            <a:spAutoFit/>
          </a:bodyPr>
          <a:lstStyle/>
          <a:p>
            <a:r>
              <a:rPr lang="en-US" sz="2800" b="1" dirty="0">
                <a:latin typeface="Calibri" pitchFamily="34" charset="0"/>
              </a:rPr>
              <a:t>Putting the PRE-DISASTER </a:t>
            </a:r>
            <a:r>
              <a:rPr lang="en-US" sz="2800" b="1" dirty="0" smtClean="0">
                <a:latin typeface="Calibri" pitchFamily="34" charset="0"/>
              </a:rPr>
              <a:t>Paradigm</a:t>
            </a:r>
            <a:r>
              <a:rPr lang="en-US" sz="2800" dirty="0" smtClean="0"/>
              <a:t>™</a:t>
            </a:r>
            <a:r>
              <a:rPr lang="en-US" sz="2800" b="1" dirty="0" smtClean="0">
                <a:latin typeface="Calibri" pitchFamily="34" charset="0"/>
              </a:rPr>
              <a:t> </a:t>
            </a:r>
            <a:r>
              <a:rPr lang="en-US" sz="2800" b="1" dirty="0">
                <a:latin typeface="Calibri" pitchFamily="34" charset="0"/>
              </a:rPr>
              <a:t>into practice!</a:t>
            </a:r>
          </a:p>
        </p:txBody>
      </p:sp>
      <p:cxnSp>
        <p:nvCxnSpPr>
          <p:cNvPr id="4" name="Straight Connector 3"/>
          <p:cNvCxnSpPr/>
          <p:nvPr/>
        </p:nvCxnSpPr>
        <p:spPr>
          <a:xfrm>
            <a:off x="304800" y="1828800"/>
            <a:ext cx="533400"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10" name="Picture 5"/>
          <p:cNvPicPr>
            <a:picLocks noChangeAspect="1"/>
          </p:cNvPicPr>
          <p:nvPr/>
        </p:nvPicPr>
        <p:blipFill>
          <a:blip r:embed="rId3"/>
          <a:srcRect/>
          <a:stretch>
            <a:fillRect/>
          </a:stretch>
        </p:blipFill>
        <p:spPr bwMode="auto">
          <a:xfrm>
            <a:off x="4343400" y="381000"/>
            <a:ext cx="4267200" cy="3200400"/>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normAutofit/>
          </a:bodyPr>
          <a:lstStyle/>
          <a:p>
            <a:pPr algn="ctr"/>
            <a:r>
              <a:rPr lang="en-US" sz="3600" dirty="0" smtClean="0">
                <a:solidFill>
                  <a:schemeClr val="accent6">
                    <a:lumMod val="50000"/>
                  </a:schemeClr>
                </a:solidFill>
                <a:latin typeface="+mj-lt"/>
                <a:cs typeface="Helvetica" pitchFamily="34" charset="0"/>
              </a:rPr>
              <a:t>Natural Disasters Scenario</a:t>
            </a:r>
          </a:p>
        </p:txBody>
      </p:sp>
      <p:sp>
        <p:nvSpPr>
          <p:cNvPr id="15362" name="Content Placeholder 2"/>
          <p:cNvSpPr>
            <a:spLocks noGrp="1"/>
          </p:cNvSpPr>
          <p:nvPr>
            <p:ph idx="1"/>
          </p:nvPr>
        </p:nvSpPr>
        <p:spPr/>
        <p:txBody>
          <a:bodyPr>
            <a:normAutofit/>
          </a:bodyPr>
          <a:lstStyle/>
          <a:p>
            <a:pPr marL="0" indent="0" algn="ctr">
              <a:buFont typeface="Wingdings" pitchFamily="2" charset="2"/>
              <a:buNone/>
            </a:pPr>
            <a:r>
              <a:rPr lang="en-US" sz="2600" dirty="0" smtClean="0">
                <a:latin typeface="+mn-lt"/>
                <a:cs typeface="Helvetica" pitchFamily="34" charset="0"/>
              </a:rPr>
              <a:t>NWS (NOAA) update on approaching                           hurricane over the last 48 hours</a:t>
            </a:r>
          </a:p>
        </p:txBody>
      </p:sp>
      <p:pic>
        <p:nvPicPr>
          <p:cNvPr id="4" name="Content Placeholder 4" descr="Picture -Hurricane Ike 07 SEP 2008 5 PM.png"/>
          <p:cNvPicPr>
            <a:picLocks noChangeAspect="1"/>
          </p:cNvPicPr>
          <p:nvPr/>
        </p:nvPicPr>
        <p:blipFill>
          <a:blip r:embed="rId3"/>
          <a:srcRect/>
          <a:stretch>
            <a:fillRect/>
          </a:stretch>
        </p:blipFill>
        <p:spPr bwMode="auto">
          <a:xfrm>
            <a:off x="838200" y="2819400"/>
            <a:ext cx="4343400" cy="2389188"/>
          </a:xfrm>
          <a:prstGeom prst="rect">
            <a:avLst/>
          </a:prstGeom>
          <a:ln>
            <a:noFill/>
          </a:ln>
          <a:effectLst>
            <a:outerShdw blurRad="292100" dist="139700" dir="2700000" algn="tl" rotWithShape="0">
              <a:srgbClr val="333333">
                <a:alpha val="65000"/>
              </a:srgbClr>
            </a:outerShdw>
          </a:effectLst>
          <a:extLst/>
        </p:spPr>
      </p:pic>
      <p:pic>
        <p:nvPicPr>
          <p:cNvPr id="5" name="Picture 5" descr="Picture- H Ike 5-Day 09SEP2008 0500.png"/>
          <p:cNvPicPr>
            <a:picLocks noChangeAspect="1"/>
          </p:cNvPicPr>
          <p:nvPr/>
        </p:nvPicPr>
        <p:blipFill>
          <a:blip r:embed="rId4"/>
          <a:srcRect/>
          <a:stretch>
            <a:fillRect/>
          </a:stretch>
        </p:blipFill>
        <p:spPr bwMode="auto">
          <a:xfrm>
            <a:off x="5334000" y="2819400"/>
            <a:ext cx="2895600" cy="2335213"/>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a:bodyPr>
          <a:lstStyle/>
          <a:p>
            <a:pPr algn="ctr"/>
            <a:r>
              <a:rPr lang="en-US" sz="2800" dirty="0" smtClean="0">
                <a:latin typeface="+mj-lt"/>
                <a:cs typeface="Helvetica" pitchFamily="34" charset="0"/>
              </a:rPr>
              <a:t>PRE-DISASTER Paradigm</a:t>
            </a:r>
            <a:r>
              <a:rPr lang="en-US" sz="2800" dirty="0" smtClean="0">
                <a:latin typeface="+mj-lt"/>
              </a:rPr>
              <a:t>™</a:t>
            </a:r>
            <a:r>
              <a:rPr lang="en-US" sz="2800" dirty="0" smtClean="0">
                <a:solidFill>
                  <a:schemeClr val="accent6">
                    <a:lumMod val="50000"/>
                  </a:schemeClr>
                </a:solidFill>
                <a:latin typeface="+mj-lt"/>
                <a:cs typeface="Helvetica" pitchFamily="34" charset="0"/>
              </a:rPr>
              <a:t/>
            </a:r>
            <a:br>
              <a:rPr lang="en-US" sz="2800" dirty="0" smtClean="0">
                <a:solidFill>
                  <a:schemeClr val="accent6">
                    <a:lumMod val="50000"/>
                  </a:schemeClr>
                </a:solidFill>
                <a:latin typeface="+mj-lt"/>
                <a:cs typeface="Helvetica" pitchFamily="34" charset="0"/>
              </a:rPr>
            </a:br>
            <a:r>
              <a:rPr lang="en-US" sz="2800" dirty="0" smtClean="0">
                <a:solidFill>
                  <a:schemeClr val="accent6">
                    <a:lumMod val="50000"/>
                  </a:schemeClr>
                </a:solidFill>
                <a:latin typeface="+mj-lt"/>
                <a:cs typeface="Helvetica" pitchFamily="34" charset="0"/>
              </a:rPr>
              <a:t>Planning and Practice</a:t>
            </a:r>
          </a:p>
        </p:txBody>
      </p:sp>
      <p:sp>
        <p:nvSpPr>
          <p:cNvPr id="19458" name="Content Placeholder 2"/>
          <p:cNvSpPr>
            <a:spLocks noGrp="1"/>
          </p:cNvSpPr>
          <p:nvPr>
            <p:ph idx="1"/>
          </p:nvPr>
        </p:nvSpPr>
        <p:spPr>
          <a:xfrm>
            <a:off x="457200" y="2332037"/>
            <a:ext cx="8229600" cy="4525963"/>
          </a:xfrm>
        </p:spPr>
        <p:txBody>
          <a:bodyPr>
            <a:normAutofit/>
          </a:bodyPr>
          <a:lstStyle/>
          <a:p>
            <a:pPr marL="457200" indent="-457200">
              <a:lnSpc>
                <a:spcPct val="114000"/>
              </a:lnSpc>
              <a:spcBef>
                <a:spcPts val="1400"/>
              </a:spcBef>
              <a:buSzPct val="85000"/>
              <a:buFont typeface="Wingdings" pitchFamily="2" charset="2"/>
              <a:buChar char="§"/>
            </a:pPr>
            <a:r>
              <a:rPr lang="en-US" sz="2600" dirty="0" smtClean="0">
                <a:latin typeface="+mn-lt"/>
                <a:cs typeface="Helvetica" pitchFamily="34" charset="0"/>
              </a:rPr>
              <a:t>Would your current plan provide you with clear instructions and action steps? </a:t>
            </a:r>
          </a:p>
          <a:p>
            <a:pPr marL="457200" indent="-457200">
              <a:lnSpc>
                <a:spcPct val="114000"/>
              </a:lnSpc>
              <a:spcBef>
                <a:spcPts val="1400"/>
              </a:spcBef>
              <a:buSzPct val="85000"/>
              <a:buFont typeface="Wingdings" pitchFamily="2" charset="2"/>
              <a:buChar char="§"/>
            </a:pPr>
            <a:r>
              <a:rPr lang="en-US" sz="2600" dirty="0" smtClean="0">
                <a:latin typeface="+mn-lt"/>
                <a:cs typeface="Helvetica" pitchFamily="34" charset="0"/>
              </a:rPr>
              <a:t>Have you practiced drills and exercises implementing such instructions and action steps? </a:t>
            </a:r>
          </a:p>
          <a:p>
            <a:pPr marL="457200" indent="-457200">
              <a:lnSpc>
                <a:spcPct val="114000"/>
              </a:lnSpc>
              <a:spcBef>
                <a:spcPts val="1400"/>
              </a:spcBef>
              <a:buSzPct val="85000"/>
              <a:buFont typeface="Wingdings" pitchFamily="2" charset="2"/>
              <a:buChar char="§"/>
            </a:pPr>
            <a:r>
              <a:rPr lang="en-US" sz="2600" dirty="0" smtClean="0">
                <a:latin typeface="+mn-lt"/>
                <a:cs typeface="Helvetica" pitchFamily="34" charset="0"/>
              </a:rPr>
              <a:t>What about your personal and family plan?</a:t>
            </a:r>
          </a:p>
        </p:txBody>
      </p:sp>
      <p:sp>
        <p:nvSpPr>
          <p:cNvPr id="2" name="TextBox 1"/>
          <p:cNvSpPr txBox="1"/>
          <p:nvPr/>
        </p:nvSpPr>
        <p:spPr>
          <a:xfrm>
            <a:off x="3377682" y="1411091"/>
            <a:ext cx="2202024"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GROUP 1</a:t>
            </a:r>
            <a:endParaRPr lang="en-US" sz="3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algn="ctr"/>
            <a:r>
              <a:rPr lang="en-US" sz="2800" dirty="0" smtClean="0">
                <a:latin typeface="+mj-lt"/>
                <a:cs typeface="Helvetica" pitchFamily="34" charset="0"/>
              </a:rPr>
              <a:t>PRE-DISASTER Paradigm</a:t>
            </a:r>
            <a:r>
              <a:rPr lang="en-US" sz="2800" dirty="0" smtClean="0">
                <a:latin typeface="+mj-lt"/>
              </a:rPr>
              <a:t>™</a:t>
            </a:r>
            <a:r>
              <a:rPr lang="en-US" sz="2800" dirty="0" smtClean="0">
                <a:solidFill>
                  <a:schemeClr val="accent6">
                    <a:lumMod val="50000"/>
                  </a:schemeClr>
                </a:solidFill>
                <a:latin typeface="+mj-lt"/>
                <a:cs typeface="Helvetica" pitchFamily="34" charset="0"/>
              </a:rPr>
              <a:t/>
            </a:r>
            <a:br>
              <a:rPr lang="en-US" sz="2800" dirty="0" smtClean="0">
                <a:solidFill>
                  <a:schemeClr val="accent6">
                    <a:lumMod val="50000"/>
                  </a:schemeClr>
                </a:solidFill>
                <a:latin typeface="+mj-lt"/>
                <a:cs typeface="Helvetica" pitchFamily="34" charset="0"/>
              </a:rPr>
            </a:br>
            <a:r>
              <a:rPr lang="en-US" sz="2800" dirty="0" smtClean="0">
                <a:solidFill>
                  <a:schemeClr val="accent6">
                    <a:lumMod val="50000"/>
                  </a:schemeClr>
                </a:solidFill>
                <a:latin typeface="+mj-lt"/>
                <a:cs typeface="Helvetica" pitchFamily="34" charset="0"/>
              </a:rPr>
              <a:t>Resilience </a:t>
            </a:r>
          </a:p>
        </p:txBody>
      </p:sp>
      <p:sp>
        <p:nvSpPr>
          <p:cNvPr id="21506" name="Content Placeholder 2"/>
          <p:cNvSpPr>
            <a:spLocks noGrp="1"/>
          </p:cNvSpPr>
          <p:nvPr>
            <p:ph idx="1"/>
          </p:nvPr>
        </p:nvSpPr>
        <p:spPr>
          <a:xfrm>
            <a:off x="457200" y="2332037"/>
            <a:ext cx="8229600" cy="4525963"/>
          </a:xfrm>
        </p:spPr>
        <p:txBody>
          <a:bodyPr/>
          <a:lstStyle/>
          <a:p>
            <a:pPr marL="457200" indent="-457200">
              <a:lnSpc>
                <a:spcPct val="114000"/>
              </a:lnSpc>
              <a:spcBef>
                <a:spcPts val="1400"/>
              </a:spcBef>
              <a:buSzPct val="85000"/>
              <a:buFont typeface="Wingdings" pitchFamily="2" charset="2"/>
              <a:buChar char="§"/>
            </a:pPr>
            <a:r>
              <a:rPr lang="en-US" sz="2600" dirty="0">
                <a:latin typeface="+mn-lt"/>
                <a:cs typeface="Helvetica" pitchFamily="34" charset="0"/>
              </a:rPr>
              <a:t>W</a:t>
            </a:r>
            <a:r>
              <a:rPr lang="en-US" sz="2600" dirty="0" smtClean="0">
                <a:latin typeface="+mn-lt"/>
                <a:cs typeface="Helvetica" pitchFamily="34" charset="0"/>
              </a:rPr>
              <a:t>hat could have been done to foster resilience prior to this storm? </a:t>
            </a:r>
          </a:p>
          <a:p>
            <a:pPr marL="457200" indent="-457200">
              <a:lnSpc>
                <a:spcPct val="114000"/>
              </a:lnSpc>
              <a:spcBef>
                <a:spcPts val="1400"/>
              </a:spcBef>
              <a:buSzPct val="85000"/>
              <a:buFont typeface="Wingdings" pitchFamily="2" charset="2"/>
              <a:buChar char="§"/>
            </a:pPr>
            <a:r>
              <a:rPr lang="en-US" sz="2600" dirty="0" smtClean="0">
                <a:latin typeface="+mn-lt"/>
                <a:cs typeface="Helvetica" pitchFamily="34" charset="0"/>
              </a:rPr>
              <a:t>Ability of individuals and communities to adapt and overcome adversity due to disaster</a:t>
            </a:r>
          </a:p>
          <a:p>
            <a:endParaRPr lang="en-US" dirty="0" smtClean="0">
              <a:cs typeface="Helvetica" pitchFamily="34" charset="0"/>
            </a:endParaRPr>
          </a:p>
        </p:txBody>
      </p:sp>
      <p:sp>
        <p:nvSpPr>
          <p:cNvPr id="4" name="TextBox 3"/>
          <p:cNvSpPr txBox="1"/>
          <p:nvPr/>
        </p:nvSpPr>
        <p:spPr>
          <a:xfrm>
            <a:off x="3377682" y="1411091"/>
            <a:ext cx="2202024"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GROUP 1</a:t>
            </a:r>
            <a:endParaRPr lang="en-US" sz="3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normAutofit/>
          </a:bodyPr>
          <a:lstStyle/>
          <a:p>
            <a:pPr algn="ctr"/>
            <a:r>
              <a:rPr lang="en-US" sz="2800" dirty="0" smtClean="0">
                <a:latin typeface="+mj-lt"/>
                <a:cs typeface="Helvetica" pitchFamily="34" charset="0"/>
              </a:rPr>
              <a:t>PRE-DISASTER Paradigm</a:t>
            </a:r>
            <a:r>
              <a:rPr lang="en-US" sz="2800" dirty="0" smtClean="0">
                <a:latin typeface="+mj-lt"/>
              </a:rPr>
              <a:t>™</a:t>
            </a:r>
            <a:r>
              <a:rPr lang="en-US" sz="2800" dirty="0" smtClean="0">
                <a:solidFill>
                  <a:schemeClr val="accent6">
                    <a:lumMod val="50000"/>
                  </a:schemeClr>
                </a:solidFill>
                <a:latin typeface="+mj-lt"/>
                <a:cs typeface="Helvetica" pitchFamily="34" charset="0"/>
              </a:rPr>
              <a:t/>
            </a:r>
            <a:br>
              <a:rPr lang="en-US" sz="2800" dirty="0" smtClean="0">
                <a:solidFill>
                  <a:schemeClr val="accent6">
                    <a:lumMod val="50000"/>
                  </a:schemeClr>
                </a:solidFill>
                <a:latin typeface="+mj-lt"/>
                <a:cs typeface="Helvetica" pitchFamily="34" charset="0"/>
              </a:rPr>
            </a:br>
            <a:r>
              <a:rPr lang="en-US" sz="2800" dirty="0" smtClean="0">
                <a:solidFill>
                  <a:schemeClr val="accent6">
                    <a:lumMod val="50000"/>
                  </a:schemeClr>
                </a:solidFill>
                <a:latin typeface="+mj-lt"/>
                <a:cs typeface="Helvetica" pitchFamily="34" charset="0"/>
              </a:rPr>
              <a:t>Education and Training</a:t>
            </a:r>
          </a:p>
        </p:txBody>
      </p:sp>
      <p:sp>
        <p:nvSpPr>
          <p:cNvPr id="23554" name="Content Placeholder 2"/>
          <p:cNvSpPr>
            <a:spLocks noGrp="1"/>
          </p:cNvSpPr>
          <p:nvPr>
            <p:ph idx="1"/>
          </p:nvPr>
        </p:nvSpPr>
        <p:spPr>
          <a:xfrm>
            <a:off x="457200" y="2780522"/>
            <a:ext cx="8229600" cy="3345641"/>
          </a:xfrm>
        </p:spPr>
        <p:txBody>
          <a:bodyPr>
            <a:normAutofit/>
          </a:bodyPr>
          <a:lstStyle/>
          <a:p>
            <a:pPr marL="457200" indent="-457200">
              <a:lnSpc>
                <a:spcPct val="114000"/>
              </a:lnSpc>
              <a:spcBef>
                <a:spcPts val="1400"/>
              </a:spcBef>
              <a:buSzPct val="85000"/>
              <a:buFont typeface="Wingdings" pitchFamily="2" charset="2"/>
              <a:buChar char="§"/>
            </a:pPr>
            <a:r>
              <a:rPr lang="en-US" sz="2600" dirty="0" smtClean="0">
                <a:latin typeface="+mn-lt"/>
                <a:cs typeface="Helvetica" pitchFamily="34" charset="0"/>
              </a:rPr>
              <a:t>Are health and medical providers in your area ready to manage such an approaching disaster? </a:t>
            </a:r>
          </a:p>
          <a:p>
            <a:pPr marL="457200" indent="-457200">
              <a:lnSpc>
                <a:spcPct val="114000"/>
              </a:lnSpc>
              <a:spcBef>
                <a:spcPts val="1400"/>
              </a:spcBef>
              <a:buSzPct val="85000"/>
              <a:buFont typeface="Wingdings" pitchFamily="2" charset="2"/>
              <a:buChar char="§"/>
            </a:pPr>
            <a:r>
              <a:rPr lang="en-US" sz="2600" dirty="0" smtClean="0">
                <a:latin typeface="+mn-lt"/>
                <a:cs typeface="Helvetica" pitchFamily="34" charset="0"/>
              </a:rPr>
              <a:t>What “just-in-time” educational and training actions could be considered? </a:t>
            </a:r>
          </a:p>
        </p:txBody>
      </p:sp>
      <p:sp>
        <p:nvSpPr>
          <p:cNvPr id="4" name="TextBox 3"/>
          <p:cNvSpPr txBox="1"/>
          <p:nvPr/>
        </p:nvSpPr>
        <p:spPr>
          <a:xfrm>
            <a:off x="3377682" y="1411091"/>
            <a:ext cx="2202024"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GROUP 1</a:t>
            </a:r>
            <a:endParaRPr lang="en-US" sz="3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algn="ctr" fontAlgn="auto">
              <a:spcAft>
                <a:spcPts val="0"/>
              </a:spcAft>
              <a:defRPr/>
            </a:pPr>
            <a:r>
              <a:rPr lang="en-US" sz="2800" dirty="0">
                <a:latin typeface="+mj-lt"/>
              </a:rPr>
              <a:t>Natural </a:t>
            </a:r>
            <a:r>
              <a:rPr lang="en-US" sz="2800" dirty="0" smtClean="0">
                <a:latin typeface="+mj-lt"/>
              </a:rPr>
              <a:t>Disaster Scenario</a:t>
            </a:r>
            <a:r>
              <a:rPr lang="en-US" sz="2800" dirty="0">
                <a:solidFill>
                  <a:schemeClr val="accent6">
                    <a:lumMod val="50000"/>
                  </a:schemeClr>
                </a:solidFill>
                <a:latin typeface="+mj-lt"/>
              </a:rPr>
              <a:t/>
            </a:r>
            <a:br>
              <a:rPr lang="en-US" sz="2800" dirty="0">
                <a:solidFill>
                  <a:schemeClr val="accent6">
                    <a:lumMod val="50000"/>
                  </a:schemeClr>
                </a:solidFill>
                <a:latin typeface="+mj-lt"/>
              </a:rPr>
            </a:br>
            <a:r>
              <a:rPr lang="en-US" sz="2800" dirty="0" smtClean="0">
                <a:solidFill>
                  <a:schemeClr val="accent6">
                    <a:lumMod val="50000"/>
                  </a:schemeClr>
                </a:solidFill>
                <a:latin typeface="+mj-lt"/>
              </a:rPr>
              <a:t>UPDATE</a:t>
            </a:r>
            <a:endParaRPr lang="en-US" sz="2800" dirty="0">
              <a:solidFill>
                <a:schemeClr val="accent6">
                  <a:lumMod val="50000"/>
                </a:schemeClr>
              </a:solidFill>
              <a:effectLst>
                <a:outerShdw blurRad="38100" dist="38100" dir="2700000" algn="tl">
                  <a:srgbClr val="FFFFFF"/>
                </a:outerShdw>
              </a:effectLst>
              <a:latin typeface="+mj-lt"/>
              <a:ea typeface="Arial" charset="0"/>
            </a:endParaRPr>
          </a:p>
        </p:txBody>
      </p:sp>
      <p:sp>
        <p:nvSpPr>
          <p:cNvPr id="8" name="Content Placeholder 7"/>
          <p:cNvSpPr>
            <a:spLocks noGrp="1"/>
          </p:cNvSpPr>
          <p:nvPr>
            <p:ph idx="1"/>
          </p:nvPr>
        </p:nvSpPr>
        <p:spPr>
          <a:xfrm>
            <a:off x="457200" y="1447800"/>
            <a:ext cx="8229600" cy="4525963"/>
          </a:xfrm>
        </p:spPr>
        <p:txBody>
          <a:bodyPr>
            <a:normAutofit/>
          </a:bodyPr>
          <a:lstStyle/>
          <a:p>
            <a:pPr algn="ctr">
              <a:lnSpc>
                <a:spcPct val="114000"/>
              </a:lnSpc>
              <a:buFont typeface="Wingdings" pitchFamily="2" charset="2"/>
              <a:buNone/>
            </a:pPr>
            <a:r>
              <a:rPr lang="en-US" sz="2400" b="1" dirty="0" smtClean="0">
                <a:latin typeface="+mn-lt"/>
                <a:cs typeface="Helvetica" pitchFamily="34" charset="0"/>
              </a:rPr>
              <a:t>SITREP, 0208 Hours, September 13, 2008:</a:t>
            </a:r>
          </a:p>
          <a:p>
            <a:pPr algn="ctr">
              <a:lnSpc>
                <a:spcPct val="114000"/>
              </a:lnSpc>
              <a:spcBef>
                <a:spcPct val="0"/>
              </a:spcBef>
              <a:buFont typeface="Wingdings" pitchFamily="2" charset="2"/>
              <a:buNone/>
            </a:pPr>
            <a:r>
              <a:rPr lang="en-US" sz="2400" dirty="0" smtClean="0">
                <a:latin typeface="+mn-lt"/>
                <a:cs typeface="Helvetica" pitchFamily="34" charset="0"/>
              </a:rPr>
              <a:t>Landfall Hurricane Ike, Galveston Island, Texas </a:t>
            </a:r>
          </a:p>
          <a:p>
            <a:pPr algn="ctr">
              <a:lnSpc>
                <a:spcPct val="114000"/>
              </a:lnSpc>
              <a:spcBef>
                <a:spcPct val="0"/>
              </a:spcBef>
              <a:buFont typeface="Wingdings" pitchFamily="2" charset="2"/>
              <a:buNone/>
            </a:pPr>
            <a:r>
              <a:rPr lang="en-US" sz="2400" dirty="0" smtClean="0">
                <a:latin typeface="+mn-lt"/>
                <a:cs typeface="Helvetica" pitchFamily="34" charset="0"/>
              </a:rPr>
              <a:t>Category 2 with winds of 110 mph</a:t>
            </a:r>
          </a:p>
          <a:p>
            <a:pPr algn="ctr">
              <a:lnSpc>
                <a:spcPct val="114000"/>
              </a:lnSpc>
              <a:spcBef>
                <a:spcPct val="0"/>
              </a:spcBef>
              <a:buFont typeface="Wingdings" pitchFamily="2" charset="2"/>
              <a:buNone/>
            </a:pPr>
            <a:r>
              <a:rPr lang="en-US" sz="2400" dirty="0" smtClean="0">
                <a:latin typeface="+mn-lt"/>
                <a:cs typeface="Helvetica" pitchFamily="34" charset="0"/>
              </a:rPr>
              <a:t>Hurricane-force winds exceeding 120 miles wide</a:t>
            </a:r>
          </a:p>
          <a:p>
            <a:pPr algn="ctr">
              <a:lnSpc>
                <a:spcPct val="114000"/>
              </a:lnSpc>
              <a:spcBef>
                <a:spcPct val="0"/>
              </a:spcBef>
              <a:buFont typeface="Wingdings" pitchFamily="2" charset="2"/>
              <a:buNone/>
            </a:pPr>
            <a:r>
              <a:rPr lang="en-US" sz="2400" dirty="0" smtClean="0">
                <a:latin typeface="+mn-lt"/>
                <a:cs typeface="Helvetica" pitchFamily="34" charset="0"/>
              </a:rPr>
              <a:t>Tropical-force winds exceeding 275 miles wide</a:t>
            </a:r>
          </a:p>
          <a:p>
            <a:pPr>
              <a:buFont typeface="Wingdings" pitchFamily="2" charset="2"/>
              <a:buNone/>
            </a:pPr>
            <a:endParaRPr lang="en-US" dirty="0" smtClean="0">
              <a:cs typeface="Helvetica" pitchFamily="34" charset="0"/>
            </a:endParaRPr>
          </a:p>
        </p:txBody>
      </p:sp>
      <p:sp>
        <p:nvSpPr>
          <p:cNvPr id="25603" name="Slide Number Placeholder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DAD42FE1-87FB-4565-93BA-9B47745ECF2D}" type="slidenum">
              <a:rPr lang="en-US" sz="1400">
                <a:solidFill>
                  <a:schemeClr val="bg1"/>
                </a:solidFill>
                <a:latin typeface="Arial" charset="0"/>
                <a:ea typeface="ＭＳ Ｐゴシック" pitchFamily="34" charset="-128"/>
                <a:cs typeface="Arial" charset="0"/>
              </a:rPr>
              <a:pPr fontAlgn="base">
                <a:spcBef>
                  <a:spcPct val="0"/>
                </a:spcBef>
                <a:spcAft>
                  <a:spcPct val="0"/>
                </a:spcAft>
              </a:pPr>
              <a:t>8</a:t>
            </a:fld>
            <a:endParaRPr lang="en-US" sz="1400" dirty="0">
              <a:solidFill>
                <a:schemeClr val="bg1"/>
              </a:solidFill>
              <a:latin typeface="Arial" charset="0"/>
              <a:ea typeface="ＭＳ Ｐゴシック" pitchFamily="34" charset="-128"/>
              <a:cs typeface="Arial" charset="0"/>
            </a:endParaRPr>
          </a:p>
        </p:txBody>
      </p:sp>
      <p:pic>
        <p:nvPicPr>
          <p:cNvPr id="21508" name="Picture 6" descr="IMG_2265.JPG"/>
          <p:cNvPicPr>
            <a:picLocks noChangeAspect="1"/>
          </p:cNvPicPr>
          <p:nvPr/>
        </p:nvPicPr>
        <p:blipFill>
          <a:blip r:embed="rId3" cstate="print"/>
          <a:srcRect/>
          <a:stretch>
            <a:fillRect/>
          </a:stretch>
        </p:blipFill>
        <p:spPr bwMode="auto">
          <a:xfrm>
            <a:off x="381000" y="3810000"/>
            <a:ext cx="2540000" cy="1905000"/>
          </a:xfrm>
          <a:prstGeom prst="rect">
            <a:avLst/>
          </a:prstGeom>
          <a:ln>
            <a:noFill/>
          </a:ln>
          <a:effectLst>
            <a:outerShdw blurRad="292100" dist="139700" dir="2700000" algn="tl" rotWithShape="0">
              <a:srgbClr val="333333">
                <a:alpha val="65000"/>
              </a:srgbClr>
            </a:outerShdw>
          </a:effectLst>
          <a:extLst/>
        </p:spPr>
      </p:pic>
      <p:pic>
        <p:nvPicPr>
          <p:cNvPr id="21509" name="Picture 7" descr="IMG_2283.JPG"/>
          <p:cNvPicPr>
            <a:picLocks noChangeAspect="1"/>
          </p:cNvPicPr>
          <p:nvPr/>
        </p:nvPicPr>
        <p:blipFill>
          <a:blip r:embed="rId4" cstate="print"/>
          <a:srcRect/>
          <a:stretch>
            <a:fillRect/>
          </a:stretch>
        </p:blipFill>
        <p:spPr bwMode="auto">
          <a:xfrm>
            <a:off x="3276600" y="3810000"/>
            <a:ext cx="2590800" cy="1943100"/>
          </a:xfrm>
          <a:prstGeom prst="rect">
            <a:avLst/>
          </a:prstGeom>
          <a:ln>
            <a:noFill/>
          </a:ln>
          <a:effectLst>
            <a:outerShdw blurRad="292100" dist="139700" dir="2700000" algn="tl" rotWithShape="0">
              <a:srgbClr val="333333">
                <a:alpha val="65000"/>
              </a:srgbClr>
            </a:outerShdw>
          </a:effectLst>
          <a:extLst/>
        </p:spPr>
      </p:pic>
      <p:pic>
        <p:nvPicPr>
          <p:cNvPr id="21512" name="Picture 15" descr="IMG_2426.JPG"/>
          <p:cNvPicPr>
            <a:picLocks noChangeAspect="1"/>
          </p:cNvPicPr>
          <p:nvPr/>
        </p:nvPicPr>
        <p:blipFill>
          <a:blip r:embed="rId5" cstate="print"/>
          <a:srcRect/>
          <a:stretch>
            <a:fillRect/>
          </a:stretch>
        </p:blipFill>
        <p:spPr bwMode="auto">
          <a:xfrm>
            <a:off x="6172200" y="3810000"/>
            <a:ext cx="2540000" cy="1905000"/>
          </a:xfrm>
          <a:prstGeom prst="rect">
            <a:avLst/>
          </a:prstGeom>
          <a:ln>
            <a:noFill/>
          </a:ln>
          <a:effectLst>
            <a:outerShdw blurRad="292100" dist="139700" dir="2700000" algn="tl" rotWithShape="0">
              <a:srgbClr val="333333">
                <a:alpha val="65000"/>
              </a:srgbClr>
            </a:outerShdw>
          </a:effectLst>
          <a:extLst/>
        </p:spPr>
      </p:pic>
      <p:sp>
        <p:nvSpPr>
          <p:cNvPr id="9" name="TextBox 8"/>
          <p:cNvSpPr txBox="1"/>
          <p:nvPr/>
        </p:nvSpPr>
        <p:spPr>
          <a:xfrm>
            <a:off x="381000" y="5715000"/>
            <a:ext cx="2286000" cy="261610"/>
          </a:xfrm>
          <a:prstGeom prst="rect">
            <a:avLst/>
          </a:prstGeom>
          <a:noFill/>
        </p:spPr>
        <p:txBody>
          <a:bodyPr wrap="square" rtlCol="0">
            <a:spAutoFit/>
          </a:bodyPr>
          <a:lstStyle/>
          <a:p>
            <a:r>
              <a:rPr lang="en-US" sz="1100" b="1" dirty="0" smtClean="0"/>
              <a:t>Ray E. Swienton, MD</a:t>
            </a:r>
            <a:endParaRPr lang="en-US" sz="11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normAutofit/>
          </a:bodyPr>
          <a:lstStyle/>
          <a:p>
            <a:pPr algn="ctr"/>
            <a:r>
              <a:rPr lang="en-US" sz="2800" dirty="0" smtClean="0">
                <a:latin typeface="+mn-lt"/>
                <a:cs typeface="Helvetica" pitchFamily="34" charset="0"/>
              </a:rPr>
              <a:t>The DISASTER Paradigm</a:t>
            </a:r>
            <a:r>
              <a:rPr lang="en-US" sz="2800" dirty="0" smtClean="0">
                <a:latin typeface="+mn-lt"/>
              </a:rPr>
              <a:t>™</a:t>
            </a:r>
            <a:r>
              <a:rPr lang="en-US" sz="2800" dirty="0" smtClean="0">
                <a:latin typeface="+mn-lt"/>
                <a:cs typeface="Helvetica" pitchFamily="34" charset="0"/>
              </a:rPr>
              <a:t/>
            </a:r>
            <a:br>
              <a:rPr lang="en-US" sz="2800" dirty="0" smtClean="0">
                <a:latin typeface="+mn-lt"/>
                <a:cs typeface="Helvetica" pitchFamily="34" charset="0"/>
              </a:rPr>
            </a:br>
            <a:r>
              <a:rPr lang="en-US" sz="2800" dirty="0" smtClean="0">
                <a:solidFill>
                  <a:schemeClr val="accent6">
                    <a:lumMod val="50000"/>
                  </a:schemeClr>
                </a:solidFill>
                <a:latin typeface="+mn-lt"/>
                <a:cs typeface="Helvetica" pitchFamily="34" charset="0"/>
              </a:rPr>
              <a:t>Detection</a:t>
            </a:r>
          </a:p>
        </p:txBody>
      </p:sp>
      <p:sp>
        <p:nvSpPr>
          <p:cNvPr id="3" name="Content Placeholder 2"/>
          <p:cNvSpPr>
            <a:spLocks noGrp="1"/>
          </p:cNvSpPr>
          <p:nvPr>
            <p:ph idx="1"/>
          </p:nvPr>
        </p:nvSpPr>
        <p:spPr>
          <a:xfrm>
            <a:off x="457200" y="2383355"/>
            <a:ext cx="8229600" cy="4525963"/>
          </a:xfrm>
        </p:spPr>
        <p:txBody>
          <a:bodyPr rtlCol="0">
            <a:normAutofit/>
          </a:bodyPr>
          <a:lstStyle/>
          <a:p>
            <a:pPr marL="457200" indent="-457200" fontAlgn="auto">
              <a:lnSpc>
                <a:spcPct val="114000"/>
              </a:lnSpc>
              <a:spcBef>
                <a:spcPts val="800"/>
              </a:spcBef>
              <a:spcAft>
                <a:spcPts val="0"/>
              </a:spcAft>
              <a:buSzPct val="85000"/>
              <a:buFont typeface="Wingdings" pitchFamily="2" charset="2"/>
              <a:buChar char="§"/>
              <a:defRPr/>
            </a:pPr>
            <a:r>
              <a:rPr lang="en-US" sz="2600" dirty="0" smtClean="0">
                <a:latin typeface="+mn-lt"/>
              </a:rPr>
              <a:t>How would you gain early situational awareness immediately following landfall?</a:t>
            </a:r>
          </a:p>
          <a:p>
            <a:pPr marL="914400" lvl="1" indent="-457200" fontAlgn="auto">
              <a:lnSpc>
                <a:spcPct val="114000"/>
              </a:lnSpc>
              <a:spcBef>
                <a:spcPts val="800"/>
              </a:spcBef>
              <a:spcAft>
                <a:spcPts val="0"/>
              </a:spcAft>
              <a:buSzPct val="85000"/>
              <a:buFont typeface="Arial"/>
              <a:buChar char="–"/>
              <a:defRPr/>
            </a:pPr>
            <a:r>
              <a:rPr lang="en-US" sz="2600" dirty="0" smtClean="0">
                <a:solidFill>
                  <a:prstClr val="black"/>
                </a:solidFill>
                <a:latin typeface="+mn-lt"/>
              </a:rPr>
              <a:t>Is </a:t>
            </a:r>
            <a:r>
              <a:rPr lang="en-US" sz="2600" dirty="0">
                <a:solidFill>
                  <a:prstClr val="black"/>
                </a:solidFill>
                <a:latin typeface="+mn-lt"/>
              </a:rPr>
              <a:t>a disaster present?</a:t>
            </a:r>
          </a:p>
          <a:p>
            <a:pPr marL="914400" lvl="1" indent="-457200" fontAlgn="auto">
              <a:lnSpc>
                <a:spcPct val="114000"/>
              </a:lnSpc>
              <a:spcBef>
                <a:spcPts val="800"/>
              </a:spcBef>
              <a:spcAft>
                <a:spcPts val="0"/>
              </a:spcAft>
              <a:buSzPct val="85000"/>
              <a:buFont typeface="Arial"/>
              <a:buChar char="–"/>
              <a:defRPr/>
            </a:pPr>
            <a:r>
              <a:rPr lang="en-US" sz="2600" dirty="0">
                <a:solidFill>
                  <a:prstClr val="black"/>
                </a:solidFill>
                <a:latin typeface="+mn-lt"/>
              </a:rPr>
              <a:t>What has happened?</a:t>
            </a:r>
          </a:p>
          <a:p>
            <a:pPr marL="914400" lvl="1" indent="-457200" fontAlgn="auto">
              <a:lnSpc>
                <a:spcPct val="114000"/>
              </a:lnSpc>
              <a:spcBef>
                <a:spcPts val="800"/>
              </a:spcBef>
              <a:spcAft>
                <a:spcPts val="0"/>
              </a:spcAft>
              <a:buSzPct val="85000"/>
              <a:buFont typeface="Arial"/>
              <a:buChar char="–"/>
              <a:defRPr/>
            </a:pPr>
            <a:r>
              <a:rPr lang="en-US" sz="2600" dirty="0">
                <a:solidFill>
                  <a:prstClr val="black"/>
                </a:solidFill>
                <a:latin typeface="+mn-lt"/>
              </a:rPr>
              <a:t>What is needed now?</a:t>
            </a:r>
          </a:p>
          <a:p>
            <a:pPr marL="914400" lvl="1" indent="-457200" fontAlgn="auto">
              <a:lnSpc>
                <a:spcPct val="114000"/>
              </a:lnSpc>
              <a:spcBef>
                <a:spcPts val="800"/>
              </a:spcBef>
              <a:spcAft>
                <a:spcPts val="0"/>
              </a:spcAft>
              <a:buSzPct val="85000"/>
              <a:buFont typeface="Arial"/>
              <a:buChar char="–"/>
              <a:defRPr/>
            </a:pPr>
            <a:r>
              <a:rPr lang="en-US" sz="2600" dirty="0">
                <a:solidFill>
                  <a:prstClr val="black"/>
                </a:solidFill>
                <a:latin typeface="+mn-lt"/>
              </a:rPr>
              <a:t>Who should I call?</a:t>
            </a:r>
          </a:p>
          <a:p>
            <a:pPr marL="342900" lvl="1" indent="-342900" fontAlgn="auto">
              <a:spcAft>
                <a:spcPts val="0"/>
              </a:spcAft>
              <a:buFont typeface="Arial"/>
              <a:buChar char="•"/>
              <a:defRPr/>
            </a:pPr>
            <a:endParaRPr lang="en-US" dirty="0"/>
          </a:p>
        </p:txBody>
      </p:sp>
      <p:sp>
        <p:nvSpPr>
          <p:cNvPr id="5" name="TextBox 4"/>
          <p:cNvSpPr txBox="1"/>
          <p:nvPr/>
        </p:nvSpPr>
        <p:spPr>
          <a:xfrm>
            <a:off x="3377682" y="1411091"/>
            <a:ext cx="2202024"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GROUP 2</a:t>
            </a:r>
            <a:endParaRPr lang="en-US" sz="3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DLS 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706</TotalTime>
  <Words>3986</Words>
  <Application>Microsoft Office PowerPoint</Application>
  <PresentationFormat>On-screen Show (4:3)</PresentationFormat>
  <Paragraphs>342</Paragraphs>
  <Slides>21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MS PGothic</vt:lpstr>
      <vt:lpstr>Arial</vt:lpstr>
      <vt:lpstr>Calibri</vt:lpstr>
      <vt:lpstr>Helvetica</vt:lpstr>
      <vt:lpstr>Times New Roman</vt:lpstr>
      <vt:lpstr>Wingdings</vt:lpstr>
      <vt:lpstr>ADLS body</vt:lpstr>
      <vt:lpstr>PowerPoint Presentation</vt:lpstr>
      <vt:lpstr>GROUP ASSIGNMENTS</vt:lpstr>
      <vt:lpstr>PowerPoint Presentation</vt:lpstr>
      <vt:lpstr>Natural Disasters Scenario</vt:lpstr>
      <vt:lpstr>PRE-DISASTER Paradigm™ Planning and Practice</vt:lpstr>
      <vt:lpstr>PRE-DISASTER Paradigm™ Resilience </vt:lpstr>
      <vt:lpstr>PRE-DISASTER Paradigm™ Education and Training</vt:lpstr>
      <vt:lpstr>Natural Disaster Scenario UPDATE</vt:lpstr>
      <vt:lpstr>The DISASTER Paradigm™ Detection</vt:lpstr>
      <vt:lpstr>Natural Disasters Scenario UPDATE </vt:lpstr>
      <vt:lpstr>The DISASTER Paradigm™ Incident Management</vt:lpstr>
      <vt:lpstr>Natural Disaster Scenario UPDATE</vt:lpstr>
      <vt:lpstr>The DISASTER Paradigm™ Safety and Security</vt:lpstr>
      <vt:lpstr>The DISASTER Paradigm™  Assess Hazards</vt:lpstr>
      <vt:lpstr>The DISASTER Paradigm™   Support</vt:lpstr>
      <vt:lpstr>Natural Disaster Scenario  UPDATE </vt:lpstr>
      <vt:lpstr>The DISASTER Paradigm™  Triage and Treatment</vt:lpstr>
      <vt:lpstr>The DISASTER Paradigm™  Evacuation</vt:lpstr>
      <vt:lpstr>The DISASTER Paradigm™  Recovery</vt:lpstr>
      <vt:lpstr>Natural Disasters After-Action Review</vt:lpstr>
      <vt:lpstr>PowerPoint Presentation</vt:lpstr>
    </vt:vector>
  </TitlesOfParts>
  <Company>American Medical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Fox</dc:creator>
  <cp:lastModifiedBy>DAngelo, Anne</cp:lastModifiedBy>
  <cp:revision>77</cp:revision>
  <dcterms:created xsi:type="dcterms:W3CDTF">2010-03-22T20:35:52Z</dcterms:created>
  <dcterms:modified xsi:type="dcterms:W3CDTF">2020-11-24T17:28:47Z</dcterms:modified>
</cp:coreProperties>
</file>