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</p:sldMasterIdLst>
  <p:notesMasterIdLst>
    <p:notesMasterId r:id="rId6"/>
  </p:notesMasterIdLst>
  <p:sldIdLst>
    <p:sldId id="257" r:id="rId5"/>
  </p:sldIdLst>
  <p:sldSz cx="9372600" cy="6858000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6pPr>
    <a:lvl7pPr marL="2743200" algn="l" defTabSz="457200" rtl="0" eaLnBrk="1" latinLnBrk="0" hangingPunct="1"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7pPr>
    <a:lvl8pPr marL="3200400" algn="l" defTabSz="457200" rtl="0" eaLnBrk="1" latinLnBrk="0" hangingPunct="1"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8pPr>
    <a:lvl9pPr marL="3657600" algn="l" defTabSz="457200" rtl="0" eaLnBrk="1" latinLnBrk="0" hangingPunct="1">
      <a:defRPr sz="800" kern="1200">
        <a:solidFill>
          <a:schemeClr val="tx1"/>
        </a:solidFill>
        <a:latin typeface="Verdan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3366"/>
    <a:srgbClr val="0099CC"/>
    <a:srgbClr val="006699"/>
    <a:srgbClr val="80A1B7"/>
    <a:srgbClr val="CFD0D2"/>
    <a:srgbClr val="333092"/>
    <a:srgbClr val="B32317"/>
    <a:srgbClr val="B2730E"/>
    <a:srgbClr val="BDD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 autoAdjust="0"/>
    <p:restoredTop sz="92117" autoAdjust="0"/>
  </p:normalViewPr>
  <p:slideViewPr>
    <p:cSldViewPr snapToGrid="0">
      <p:cViewPr>
        <p:scale>
          <a:sx n="130" d="100"/>
          <a:sy n="130" d="100"/>
        </p:scale>
        <p:origin x="64" y="64"/>
      </p:cViewPr>
      <p:guideLst>
        <p:guide orient="horz" pos="2160"/>
        <p:guide pos="29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20725"/>
            <a:ext cx="492125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fld id="{7DF0B35D-206A-B145-9786-40C6F56606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46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355270-F3A0-DA4F-82CF-B26E5E18E707}" type="slidenum">
              <a:rPr lang="en-US"/>
              <a:pPr/>
              <a:t>1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1900"/>
              <a:t>This slide has the Slide Design template </a:t>
            </a:r>
            <a:r>
              <a:rPr lang="ja-JP" altLang="en-US" sz="1900">
                <a:latin typeface="Arial"/>
              </a:rPr>
              <a:t>“</a:t>
            </a:r>
            <a:r>
              <a:rPr lang="en-US" sz="1900"/>
              <a:t>content</a:t>
            </a:r>
            <a:r>
              <a:rPr lang="ja-JP" altLang="en-US" sz="1900">
                <a:latin typeface="Arial"/>
              </a:rPr>
              <a:t>”</a:t>
            </a:r>
            <a:r>
              <a:rPr lang="en-US" sz="1900"/>
              <a:t> applied.</a:t>
            </a:r>
          </a:p>
          <a:p>
            <a:pPr>
              <a:spcBef>
                <a:spcPct val="50000"/>
              </a:spcBef>
            </a:pPr>
            <a:r>
              <a:rPr lang="en-US" sz="1900"/>
              <a:t>The first level bullet has been set up with a </a:t>
            </a:r>
            <a:r>
              <a:rPr lang="ja-JP" altLang="en-US" sz="1900">
                <a:latin typeface="Arial"/>
              </a:rPr>
              <a:t>“</a:t>
            </a:r>
            <a:r>
              <a:rPr lang="en-US" sz="1900"/>
              <a:t>null</a:t>
            </a:r>
            <a:r>
              <a:rPr lang="ja-JP" altLang="en-US" sz="1900">
                <a:latin typeface="Arial"/>
              </a:rPr>
              <a:t>”</a:t>
            </a:r>
            <a:r>
              <a:rPr lang="en-US" sz="1900"/>
              <a:t> character to make it appear unbulleted and still allow automatic bullets for subsequent levels. The second through fifth levels have bullets: from the left margin, tab once (or click the </a:t>
            </a:r>
            <a:r>
              <a:rPr lang="ja-JP" altLang="en-US" sz="1900">
                <a:latin typeface="Arial"/>
              </a:rPr>
              <a:t>“</a:t>
            </a:r>
            <a:r>
              <a:rPr lang="en-US" sz="1900"/>
              <a:t>increase indent</a:t>
            </a:r>
            <a:r>
              <a:rPr lang="ja-JP" altLang="en-US" sz="1900">
                <a:latin typeface="Arial"/>
              </a:rPr>
              <a:t>”</a:t>
            </a:r>
            <a:r>
              <a:rPr lang="en-US" sz="1900"/>
              <a:t> button) and the second level bullet will appear; further tabbing increases the indent and produces the corresponding bullet.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 Slide URM_PPT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1143000"/>
          </a:xfrm>
        </p:spPr>
        <p:txBody>
          <a:bodyPr/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>
            <a:lvl1pPr marL="0" indent="0" algn="ctr">
              <a:buFont typeface="Verdana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994D5F-419E-8B4C-B622-22A9B24F36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3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613" y="244475"/>
            <a:ext cx="2046287" cy="564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3750" y="244475"/>
            <a:ext cx="5986463" cy="564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939DD4-BCFC-6C4E-BE54-29F3D43E3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0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3C694-92E8-0F42-991B-4111D8F974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4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4406900"/>
            <a:ext cx="79676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906713"/>
            <a:ext cx="79676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783923-C795-2140-95F2-786CD87C26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8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750" y="1230313"/>
            <a:ext cx="4016375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30313"/>
            <a:ext cx="4016375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597AD2-507E-F248-84EB-2208A1ABB5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359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535113"/>
            <a:ext cx="4141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2174875"/>
            <a:ext cx="41417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0913" y="1535113"/>
            <a:ext cx="4143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3" y="2174875"/>
            <a:ext cx="4143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ABDA34-9138-E34E-B0F7-6E5E32203A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9C6DDD-84E0-BB4B-B3AB-2BB10F493C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9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8C38D-9603-E44D-977B-5C3F7B42B5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5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8451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950" y="273050"/>
            <a:ext cx="5240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435100"/>
            <a:ext cx="30845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3C97D7-9432-114B-9303-C6D792DA83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1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8" y="4800600"/>
            <a:ext cx="5624512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6738" y="612775"/>
            <a:ext cx="56245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6738" y="5367338"/>
            <a:ext cx="5624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E7E5EB-94D6-B44E-A9EC-31F50E86AB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5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 4 URM_PPT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2650" y="244475"/>
            <a:ext cx="808672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0" y="1230313"/>
            <a:ext cx="8185150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1688" y="5973763"/>
            <a:ext cx="3849687" cy="1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928688">
              <a:lnSpc>
                <a:spcPct val="110000"/>
              </a:lnSpc>
              <a:spcBef>
                <a:spcPct val="20000"/>
              </a:spcBef>
              <a:defRPr sz="900"/>
            </a:lvl1pPr>
          </a:lstStyle>
          <a:p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5613" y="5942013"/>
            <a:ext cx="2189162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833438">
              <a:lnSpc>
                <a:spcPct val="110000"/>
              </a:lnSpc>
              <a:defRPr sz="1100"/>
            </a:lvl1pPr>
          </a:lstStyle>
          <a:p>
            <a:fld id="{1BB0AAD7-BAE3-084D-AF84-F1EC638259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hdr="0" ftr="0" dt="0"/>
  <p:txStyles>
    <p:titleStyle>
      <a:lvl1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+mj-lt"/>
          <a:ea typeface="+mj-ea"/>
          <a:cs typeface="+mj-cs"/>
        </a:defRPr>
      </a:lvl1pPr>
      <a:lvl2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2pPr>
      <a:lvl3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3pPr>
      <a:lvl4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4pPr>
      <a:lvl5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5pPr>
      <a:lvl6pPr marL="4572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6pPr>
      <a:lvl7pPr marL="9144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7pPr>
      <a:lvl8pPr marL="13716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8pPr>
      <a:lvl9pPr marL="18288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9pPr>
    </p:titleStyle>
    <p:bodyStyle>
      <a:lvl1pPr marL="107950" indent="-107950" algn="l" defTabSz="928688" rtl="0" eaLnBrk="1" fontAlgn="base" hangingPunct="1">
        <a:lnSpc>
          <a:spcPct val="140000"/>
        </a:lnSpc>
        <a:spcBef>
          <a:spcPct val="50000"/>
        </a:spcBef>
        <a:spcAft>
          <a:spcPct val="0"/>
        </a:spcAft>
        <a:buFont typeface="Verdana" charset="0"/>
        <a:buChar char=" 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373063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2pPr>
      <a:lvl3pPr marL="636588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3pPr>
      <a:lvl4pPr marL="890588" indent="-149225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4pPr>
      <a:lvl5pPr marL="11557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5pPr>
      <a:lvl6pPr marL="16129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6pPr>
      <a:lvl7pPr marL="20701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7pPr>
      <a:lvl8pPr marL="25273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8pPr>
      <a:lvl9pPr marL="29845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s://urmc.zoom.us/meeting/register/tJUpc-ysrTkjGtP_pq97LhD2In068P2JGjFS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rmc.zoom.us/meeting/register/tJUrfuqhrj4sE9LAMz-dyu1g7NdbuKhFPDmP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1628434"/>
            <a:ext cx="9372600" cy="45719"/>
          </a:xfrm>
          <a:prstGeom prst="rect">
            <a:avLst/>
          </a:prstGeom>
          <a:solidFill>
            <a:schemeClr val="tx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9000" contrast="21000"/>
                    </a14:imgEffect>
                  </a14:imgLayer>
                </a14:imgProps>
              </a:ext>
            </a:extLst>
          </a:blip>
          <a:srcRect l="3210" r="11847"/>
          <a:stretch/>
        </p:blipFill>
        <p:spPr>
          <a:xfrm>
            <a:off x="148123" y="144373"/>
            <a:ext cx="9936206" cy="68990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137251"/>
            <a:ext cx="9372600" cy="491183"/>
          </a:xfrm>
          <a:prstGeom prst="rect">
            <a:avLst/>
          </a:prstGeom>
          <a:solidFill>
            <a:srgbClr val="80A1B7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400" dirty="0"/>
              <a:t>   </a:t>
            </a:r>
            <a:r>
              <a:rPr lang="en-US" sz="2000" b="1" dirty="0">
                <a:solidFill>
                  <a:schemeClr val="bg1"/>
                </a:solidFill>
              </a:rPr>
              <a:t>Two dates to choose from: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207" y="3005607"/>
            <a:ext cx="1591519" cy="9387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0099CC"/>
                </a:solidFill>
              </a:rPr>
              <a:t>CONTENT: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Program Highlights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Meet our Program   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     Leadership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Meet a few of our   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     Residents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0675" y="3006259"/>
            <a:ext cx="1710725" cy="9387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00" b="1" dirty="0">
                <a:solidFill>
                  <a:srgbClr val="0099CC"/>
                </a:solidFill>
              </a:rPr>
              <a:t>LEARN ABOUT: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Curriculum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Research Opportunities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Living in Rochester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Wellness Programs</a:t>
            </a:r>
          </a:p>
          <a:p>
            <a:pPr algn="l"/>
            <a:r>
              <a:rPr lang="en-US" sz="900" b="1" dirty="0">
                <a:solidFill>
                  <a:srgbClr val="003366"/>
                </a:solidFill>
              </a:rPr>
              <a:t>Resident Life 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29332" y="144373"/>
            <a:ext cx="9064625" cy="850681"/>
          </a:xfrm>
        </p:spPr>
        <p:txBody>
          <a:bodyPr/>
          <a:lstStyle/>
          <a:p>
            <a:r>
              <a:rPr lang="en-US" b="0" dirty="0">
                <a:solidFill>
                  <a:srgbClr val="003366"/>
                </a:solidFill>
                <a:latin typeface="Calibri Light" panose="020F0302020204030204" pitchFamily="34" charset="0"/>
                <a:ea typeface="Microsoft Sans Serif" panose="020B0604020202020204" pitchFamily="34" charset="0"/>
                <a:cs typeface="Calibri Light" panose="020F0302020204030204" pitchFamily="34" charset="0"/>
              </a:rPr>
              <a:t>OPEN HOUSE </a:t>
            </a:r>
            <a:br>
              <a:rPr lang="en-US" sz="14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3366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Pathology Residency Program</a:t>
            </a:r>
            <a:endParaRPr lang="en-US" sz="3200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9912" y="5540204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Linda Schiffhauer, MD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Program Director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Residency Program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80862" y="5714870"/>
            <a:ext cx="158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Helena McMurray, PhD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PhD Program Director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Pathology &amp; Laboratory Medicine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9399" y="5564448"/>
            <a:ext cx="1677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Christa Whitney-Miller, MD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Endowed Chair, Pathology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Frieda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Robscheit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-Robbins Professor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Pathology &amp; Laboratory Medicine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38656" y="5529713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Jennifer Findeis-Hosey, MD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Vice Chair of Education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Interim, Surgical Pathology Director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Pathology &amp; Laboratory Medicine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66613" y="5705270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Anna-Karoline Israel, MD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Assistant Professor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2289"/>
          <a:stretch/>
        </p:blipFill>
        <p:spPr>
          <a:xfrm>
            <a:off x="975135" y="4266473"/>
            <a:ext cx="960154" cy="126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3996" y="1777792"/>
            <a:ext cx="452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September 16, 2024 6:00 p.m. 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118" y="2391756"/>
            <a:ext cx="397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October 7</a:t>
            </a:r>
            <a:r>
              <a:rPr lang="en-US" sz="1800" b="1"/>
              <a:t>, 2024 </a:t>
            </a:r>
            <a:r>
              <a:rPr lang="en-US" sz="1800" b="1" dirty="0"/>
              <a:t>6:00 p.m. 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839" y="2106660"/>
            <a:ext cx="1455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hlinkClick r:id="rId6"/>
              </a:rPr>
              <a:t>REGISTER HERE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6839" y="2708307"/>
            <a:ext cx="1455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hlinkClick r:id="rId7"/>
              </a:rPr>
              <a:t>REGISTER HERE</a:t>
            </a:r>
            <a:endParaRPr lang="en-US" sz="1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5921" t="9581" r="3196"/>
          <a:stretch/>
        </p:blipFill>
        <p:spPr>
          <a:xfrm>
            <a:off x="6089991" y="725720"/>
            <a:ext cx="3702938" cy="3605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/>
          <p:cNvGrpSpPr/>
          <p:nvPr/>
        </p:nvGrpSpPr>
        <p:grpSpPr>
          <a:xfrm>
            <a:off x="4541771" y="2329163"/>
            <a:ext cx="2127001" cy="1952004"/>
            <a:chOff x="3952477" y="1818416"/>
            <a:chExt cx="2127001" cy="1952004"/>
          </a:xfrm>
        </p:grpSpPr>
        <p:sp>
          <p:nvSpPr>
            <p:cNvPr id="14" name="Oval 13"/>
            <p:cNvSpPr/>
            <p:nvPr/>
          </p:nvSpPr>
          <p:spPr bwMode="auto">
            <a:xfrm>
              <a:off x="4028511" y="1818416"/>
              <a:ext cx="1938180" cy="1952004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52477" y="1977636"/>
              <a:ext cx="2127001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28688"/>
              <a:r>
                <a:rPr lang="en-US" sz="1600" dirty="0">
                  <a:solidFill>
                    <a:srgbClr val="0070C0"/>
                  </a:solidFill>
                </a:rPr>
                <a:t>What would</a:t>
              </a:r>
              <a:r>
                <a:rPr lang="en-US" sz="2400" dirty="0">
                  <a:solidFill>
                    <a:srgbClr val="0070C0"/>
                  </a:solidFill>
                </a:rPr>
                <a:t> </a:t>
              </a:r>
            </a:p>
            <a:p>
              <a:pPr algn="ctr" defTabSz="928688"/>
              <a:r>
                <a:rPr lang="en-US" sz="3600" b="1" dirty="0">
                  <a:solidFill>
                    <a:srgbClr val="0070C0"/>
                  </a:solidFill>
                </a:rPr>
                <a:t>YOU</a:t>
              </a:r>
            </a:p>
            <a:p>
              <a:pPr algn="ctr" defTabSz="928688"/>
              <a:r>
                <a:rPr lang="en-US" sz="1600" dirty="0">
                  <a:solidFill>
                    <a:srgbClr val="0070C0"/>
                  </a:solidFill>
                </a:rPr>
                <a:t>Like to know?</a:t>
              </a:r>
            </a:p>
            <a:p>
              <a:pPr algn="ctr" defTabSz="928688"/>
              <a:r>
                <a:rPr lang="en-US" dirty="0">
                  <a:solidFill>
                    <a:srgbClr val="0070C0"/>
                  </a:solidFill>
                </a:rPr>
                <a:t>Get the chance to ask </a:t>
              </a:r>
            </a:p>
            <a:p>
              <a:pPr algn="ctr" defTabSz="928688"/>
              <a:r>
                <a:rPr lang="en-US" dirty="0">
                  <a:solidFill>
                    <a:srgbClr val="0070C0"/>
                  </a:solidFill>
                </a:rPr>
                <a:t>questions during session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2336" r="4636"/>
          <a:stretch/>
        </p:blipFill>
        <p:spPr>
          <a:xfrm>
            <a:off x="7416457" y="4469515"/>
            <a:ext cx="955784" cy="121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8179" t="382" r="3785"/>
          <a:stretch/>
        </p:blipFill>
        <p:spPr>
          <a:xfrm>
            <a:off x="4088115" y="4233121"/>
            <a:ext cx="951167" cy="126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8628" r="14198" b="11448"/>
          <a:stretch/>
        </p:blipFill>
        <p:spPr>
          <a:xfrm>
            <a:off x="2567473" y="4231579"/>
            <a:ext cx="935086" cy="128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15839" t="6234" r="17175" b="38697"/>
          <a:stretch/>
        </p:blipFill>
        <p:spPr>
          <a:xfrm>
            <a:off x="5756403" y="4466858"/>
            <a:ext cx="983772" cy="121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RMC_Template4">
  <a:themeElements>
    <a:clrScheme name="Office Theme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Office Them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B7698B535E484693BD8949ECA84292" ma:contentTypeVersion="2" ma:contentTypeDescription="Create a new document." ma:contentTypeScope="" ma:versionID="6b16a347a769396d3654c8a5e1cfbc4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dcc10a156eb2aa295318eab019ded2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C67D84-E689-4A30-A979-4219D6FC6FF3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EE8A96-1319-4AF5-89C7-8D4493AF72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4F90DC-E26B-4E40-90E2-BE8251EBAD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URMC_Template4.pot</Template>
  <TotalTime>15962</TotalTime>
  <Words>223</Words>
  <Application>Microsoft Office PowerPoint</Application>
  <PresentationFormat>Custom</PresentationFormat>
  <Paragraphs>42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Verdana</vt:lpstr>
      <vt:lpstr>URMC_Template4</vt:lpstr>
      <vt:lpstr>OPEN HOUSE  Pathology Residency Program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Carrie Duncan</dc:creator>
  <cp:lastModifiedBy>Bognanno, Katherine</cp:lastModifiedBy>
  <cp:revision>207</cp:revision>
  <cp:lastPrinted>2024-08-28T12:18:02Z</cp:lastPrinted>
  <dcterms:created xsi:type="dcterms:W3CDTF">2008-01-23T20:51:27Z</dcterms:created>
  <dcterms:modified xsi:type="dcterms:W3CDTF">2024-08-29T14:50:04Z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0x0101007AB7698B535E484693BD8949ECA84292</vt:lpwstr>
  </property>
</Properties>
</file>