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649" r:id="rId6"/>
    <p:sldMasterId id="2147483653" r:id="rId7"/>
    <p:sldMasterId id="2147483654" r:id="rId8"/>
  </p:sldMasterIdLst>
  <p:notesMasterIdLst>
    <p:notesMasterId r:id="rId25"/>
  </p:notesMasterIdLst>
  <p:sldIdLst>
    <p:sldId id="256" r:id="rId9"/>
    <p:sldId id="308" r:id="rId10"/>
    <p:sldId id="287" r:id="rId11"/>
    <p:sldId id="306" r:id="rId12"/>
    <p:sldId id="275" r:id="rId13"/>
    <p:sldId id="289" r:id="rId14"/>
    <p:sldId id="257" r:id="rId15"/>
    <p:sldId id="307" r:id="rId16"/>
    <p:sldId id="260" r:id="rId17"/>
    <p:sldId id="284" r:id="rId18"/>
    <p:sldId id="278" r:id="rId19"/>
    <p:sldId id="309" r:id="rId20"/>
    <p:sldId id="277" r:id="rId21"/>
    <p:sldId id="301" r:id="rId22"/>
    <p:sldId id="312" r:id="rId23"/>
    <p:sldId id="310" r:id="rId2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C7"/>
    <a:srgbClr val="7D4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6" d="100"/>
          <a:sy n="66" d="100"/>
        </p:scale>
        <p:origin x="-678" y="-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F16127-CDA7-488B-AF04-D88C63C806A5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55E21A-D283-4D34-BF83-AA38F937F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5E21A-D283-4D34-BF83-AA38F937F2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5E21A-D283-4D34-BF83-AA38F937F2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1636440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800" y="4228728"/>
            <a:ext cx="9102725" cy="249237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3ADE2-4D4D-400E-A110-28D6697A6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2887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7DF9-E226-46DF-9633-4D33EE07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086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2B6FB-4011-416F-9C7C-A8298FA3C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88917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476500"/>
            <a:ext cx="55499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476500"/>
            <a:ext cx="55499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4AAE-BE6A-431D-B8F0-5457DA099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5717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52857-D465-47DC-882B-B1CAF885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3496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96C9F-BAE2-42B5-9810-516F1414D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10778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E851-5A86-4A8A-937D-FB635A829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9590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9"/>
            <a:ext cx="4278313" cy="11754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2716560"/>
            <a:ext cx="7269162" cy="59956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716560"/>
            <a:ext cx="4278313" cy="59956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B44A-44E9-47CD-8B45-9850F1436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873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Ubuntu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2FF9E-45E4-4FBF-8BC3-3D800114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9290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BE8C0-AB6C-4449-93AB-A0DDD5218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9158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3378200"/>
            <a:ext cx="554990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3378200"/>
            <a:ext cx="5549900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017C-A110-4DDB-A536-886E7A325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451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2A06-5CB3-4A44-B90D-15BF3FD9A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13047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833E-EE8E-4E82-AFC5-49BD4AC48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28977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2ACC-933D-4CDB-87D6-47DAA1702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4679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7F6F-D13B-4804-AC2E-D823FF042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448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4E22-0E5E-480A-8A1F-D32821F43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0996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C836-A2E6-4E5D-95A1-6FF89AD6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32797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4286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3698032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1564432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56AD-2BCA-4964-82CE-F1FFBDCC5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458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3378200"/>
            <a:ext cx="5549900" cy="264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3378200"/>
            <a:ext cx="5549900" cy="264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9788-E315-488E-95B9-96B8A1FE8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218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319456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410420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32242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41338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45A4-E841-4791-BB62-B3BD16CCA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545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5319-11D8-431B-9916-088D390C3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842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10F4-A8C3-4DE6-8E32-563BD7E59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0328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4370-4CEA-47FC-B258-A863876E2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547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39A5B-E2FC-4C0B-AFF4-E5372F84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084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3378200"/>
            <a:ext cx="112522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Ubuntu Light" charset="0"/>
              </a:rPr>
              <a:t>Click to edit Master text styles</a:t>
            </a:r>
          </a:p>
          <a:p>
            <a:pPr lvl="1"/>
            <a:r>
              <a:rPr lang="en-US">
                <a:sym typeface="Ubuntu Light" charset="0"/>
              </a:rPr>
              <a:t>Second level</a:t>
            </a:r>
          </a:p>
          <a:p>
            <a:pPr lvl="2"/>
            <a:r>
              <a:rPr lang="en-US">
                <a:sym typeface="Ubuntu Light" charset="0"/>
              </a:rPr>
              <a:t>Third level</a:t>
            </a:r>
          </a:p>
          <a:p>
            <a:pPr lvl="3"/>
            <a:r>
              <a:rPr lang="en-US">
                <a:sym typeface="Ubuntu Light" charset="0"/>
              </a:rPr>
              <a:t>Fourth level</a:t>
            </a:r>
          </a:p>
          <a:p>
            <a:pPr lvl="4"/>
            <a:r>
              <a:rPr lang="en-US">
                <a:sym typeface="Ubuntu Light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685800"/>
            <a:ext cx="112395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Ubuntu Light" charset="0"/>
              </a:rPr>
              <a:t>Click to edit Master title style</a:t>
            </a: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7400" y="93599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Ubuntu" pitchFamily="34" charset="0"/>
                <a:ea typeface="MS PGothic" pitchFamily="34" charset="-128"/>
                <a:sym typeface="Ubuntu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defRPr/>
            </a:pPr>
            <a:fld id="{FE0EA823-04C2-464E-AFA9-7FAADBBB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1122363" y="9410700"/>
            <a:ext cx="11699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200">
                <a:solidFill>
                  <a:srgbClr val="9A9A9A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t>Special Olympics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ransition spd="slow">
    <p:pull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+mj-lt"/>
          <a:ea typeface="+mj-ea"/>
          <a:cs typeface="+mj-cs"/>
          <a:sym typeface="Ubuntu Ligh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pitchFamily="34" charset="0"/>
        </a:defRPr>
      </a:lvl5pPr>
      <a:lvl6pPr marL="4572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9144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13716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8288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2476500"/>
            <a:ext cx="11252200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Ubuntu" charset="0"/>
              </a:rPr>
              <a:t>Click to edit Master text styles</a:t>
            </a:r>
          </a:p>
          <a:p>
            <a:pPr lvl="1"/>
            <a:r>
              <a:rPr lang="en-US">
                <a:sym typeface="Ubuntu Light" charset="0"/>
              </a:rPr>
              <a:t>Second level</a:t>
            </a:r>
          </a:p>
          <a:p>
            <a:pPr lvl="2"/>
            <a:r>
              <a:rPr lang="en-US">
                <a:sym typeface="Ubuntu Light" charset="0"/>
              </a:rPr>
              <a:t>Third level</a:t>
            </a:r>
          </a:p>
          <a:p>
            <a:pPr lvl="3"/>
            <a:r>
              <a:rPr lang="en-US">
                <a:sym typeface="Ubuntu Light" charset="0"/>
              </a:rPr>
              <a:t>Fourth level</a:t>
            </a:r>
          </a:p>
          <a:p>
            <a:pPr lvl="4"/>
            <a:r>
              <a:rPr lang="en-US">
                <a:sym typeface="Ubuntu Light" charset="0"/>
              </a:rPr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520700"/>
            <a:ext cx="112395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Ubuntu Light" charset="0"/>
              </a:rPr>
              <a:t>Click to edit Master title style</a:t>
            </a: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7400" y="93599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Ubuntu" pitchFamily="34" charset="0"/>
                <a:ea typeface="MS PGothic" pitchFamily="34" charset="-128"/>
                <a:sym typeface="Ubuntu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defRPr/>
            </a:pPr>
            <a:fld id="{A33A24BB-C78A-469D-B3CF-B2FAC1F02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1122363" y="9410700"/>
            <a:ext cx="11699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200">
                <a:solidFill>
                  <a:srgbClr val="4F5146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t>Special Olympics</a:t>
            </a: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798513" y="9271000"/>
            <a:ext cx="11220450" cy="0"/>
          </a:xfrm>
          <a:prstGeom prst="line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transition spd="slow">
    <p:pull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Ubuntu Ligh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Ubuntu" pitchFamily="34" charset="0"/>
        </a:defRPr>
      </a:lvl1pPr>
      <a:lvl2pPr marL="406400" indent="-4064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4F5146"/>
        </a:buClr>
        <a:buSzPct val="80000"/>
        <a:buFont typeface="Ubuntu Light" pitchFamily="34" charset="0"/>
        <a:buChar char="‣"/>
        <a:defRPr sz="3600">
          <a:solidFill>
            <a:srgbClr val="4F5146"/>
          </a:solidFill>
          <a:latin typeface="+mj-lt"/>
          <a:ea typeface="+mn-ea"/>
          <a:cs typeface="+mn-cs"/>
          <a:sym typeface="Ubuntu Light" pitchFamily="34" charset="0"/>
        </a:defRPr>
      </a:lvl2pPr>
      <a:lvl3pPr marL="762000" indent="-4064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pitchFamily="34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pitchFamily="34" charset="0"/>
        </a:defRPr>
      </a:lvl3pPr>
      <a:lvl4pPr marL="762000" indent="-4064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pitchFamily="34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pitchFamily="34" charset="0"/>
        </a:defRPr>
      </a:lvl4pPr>
      <a:lvl5pPr marL="762000" indent="-4064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pitchFamily="34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pitchFamily="34" charset="0"/>
        </a:defRPr>
      </a:lvl5pPr>
      <a:lvl6pPr marL="12192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6764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21336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2590800" indent="-406400" algn="l" rtl="0" fontAlgn="base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2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3378200"/>
            <a:ext cx="112522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Ubuntu Light" charset="0"/>
              </a:rPr>
              <a:t>Click to edit Master text styles</a:t>
            </a:r>
          </a:p>
          <a:p>
            <a:pPr lvl="1"/>
            <a:r>
              <a:rPr lang="en-US">
                <a:sym typeface="Ubuntu Light" charset="0"/>
              </a:rPr>
              <a:t>Second level</a:t>
            </a:r>
          </a:p>
          <a:p>
            <a:pPr lvl="2"/>
            <a:r>
              <a:rPr lang="en-US">
                <a:sym typeface="Ubuntu Light" charset="0"/>
              </a:rPr>
              <a:t>Third level</a:t>
            </a:r>
          </a:p>
          <a:p>
            <a:pPr lvl="3"/>
            <a:r>
              <a:rPr lang="en-US">
                <a:sym typeface="Ubuntu Light" charset="0"/>
              </a:rPr>
              <a:t>Fourth level</a:t>
            </a:r>
          </a:p>
          <a:p>
            <a:pPr lvl="4"/>
            <a:r>
              <a:rPr lang="en-US">
                <a:sym typeface="Ubuntu Light" charset="0"/>
              </a:rPr>
              <a:t>Fifth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520700"/>
            <a:ext cx="112395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Ubuntu Light" charset="0"/>
              </a:rPr>
              <a:t>Click to edit Master title style</a:t>
            </a:r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7400" y="93599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Ubuntu" pitchFamily="34" charset="0"/>
                <a:ea typeface="MS PGothic" pitchFamily="34" charset="-128"/>
                <a:sym typeface="Ubuntu" pitchFamily="3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defRPr/>
            </a:pPr>
            <a:fld id="{04D0F733-2B80-4CAF-808E-78330B4C7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5"/>
          <p:cNvSpPr>
            <a:spLocks/>
          </p:cNvSpPr>
          <p:nvPr/>
        </p:nvSpPr>
        <p:spPr bwMode="auto">
          <a:xfrm>
            <a:off x="1122363" y="9410700"/>
            <a:ext cx="11699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200">
                <a:solidFill>
                  <a:srgbClr val="4F5146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t>Special Olympics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transition spd="slow">
    <p:pull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Ubuntu Light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Ubuntu Light" pitchFamily="34" charset="0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Ubuntu Light" pitchFamily="34" charset="0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pitchFamily="34" charset="0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pitchFamily="34" charset="0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pitchFamily="34" charset="0"/>
        </a:defRPr>
      </a:lvl5pPr>
      <a:lvl6pPr marL="4572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charset="0"/>
        </a:defRPr>
      </a:lvl6pPr>
      <a:lvl7pPr marL="9144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charset="0"/>
        </a:defRPr>
      </a:lvl7pPr>
      <a:lvl8pPr marL="13716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charset="0"/>
        </a:defRPr>
      </a:lvl8pPr>
      <a:lvl9pPr marL="1828800" algn="l" rtl="0" fontAlgn="base">
        <a:lnSpc>
          <a:spcPct val="140000"/>
        </a:lnSpc>
        <a:spcBef>
          <a:spcPct val="0"/>
        </a:spcBef>
        <a:spcAft>
          <a:spcPct val="0"/>
        </a:spcAft>
        <a:defRPr sz="3600">
          <a:solidFill>
            <a:srgbClr val="2B4714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jwaV0awGTI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fcKPpalUKM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877E438B-A608-4D4F-BA4C-77F84A48B796}" type="slidenum">
              <a:rPr lang="en-US" sz="1200" smtClean="0">
                <a:solidFill>
                  <a:schemeClr val="tx1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pPr eaLnBrk="1" hangingPunct="1">
                <a:defRPr/>
              </a:pPr>
              <a:t>1</a:t>
            </a:fld>
            <a:endParaRPr lang="en-US" sz="1200" smtClean="0">
              <a:solidFill>
                <a:schemeClr val="tx1"/>
              </a:solidFill>
              <a:latin typeface="Ubuntu" pitchFamily="34" charset="0"/>
              <a:ea typeface="MS PGothic" pitchFamily="34" charset="-128"/>
              <a:sym typeface="Ubuntu" pitchFamily="34" charset="0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74700" y="685800"/>
            <a:ext cx="11239500" cy="42291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dirty="0" smtClean="0">
                <a:sym typeface="Ubuntu Light" charset="0"/>
              </a:rPr>
              <a:t>Healthy Communities</a:t>
            </a:r>
            <a:br>
              <a:rPr lang="en-US" dirty="0" smtClean="0">
                <a:sym typeface="Ubuntu Light" charset="0"/>
              </a:rPr>
            </a:br>
            <a:r>
              <a:rPr lang="en-US" sz="4400" dirty="0" smtClean="0">
                <a:solidFill>
                  <a:srgbClr val="FEDF98"/>
                </a:solidFill>
                <a:sym typeface="Ubuntu Light" charset="0"/>
              </a:rPr>
              <a:t>Reducing Health Disparities for People with Intellectual Disability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4700" y="5130800"/>
            <a:ext cx="8928100" cy="1498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3200" dirty="0" smtClean="0">
                <a:sym typeface="Ubuntu Light" charset="0"/>
              </a:rPr>
              <a:t/>
            </a:r>
            <a:br>
              <a:rPr lang="en-US" sz="3200" dirty="0" smtClean="0">
                <a:sym typeface="Ubuntu Light" charset="0"/>
              </a:rPr>
            </a:br>
            <a:r>
              <a:rPr lang="en-US" sz="3200" dirty="0" smtClean="0">
                <a:latin typeface="Ubuntu Light Italic" charset="0"/>
                <a:sym typeface="Ubuntu Light Italic" charset="0"/>
              </a:rPr>
              <a:t>October 2,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5000" dirty="0" smtClean="0">
              <a:solidFill>
                <a:srgbClr val="FF0000"/>
              </a:solidFill>
              <a:latin typeface="Corbel" pitchFamily="34" charset="0"/>
            </a:endParaRPr>
          </a:p>
          <a:p>
            <a:pPr algn="ctr"/>
            <a: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  <a:t>New York’s </a:t>
            </a:r>
          </a:p>
          <a:p>
            <a:pPr algn="ctr"/>
            <a: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  <a:t>Healthy Communities Initiative </a:t>
            </a:r>
            <a:endParaRPr lang="en-US" sz="5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2B6FB-4011-416F-9C7C-A8298FA3C0D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88" y="5087936"/>
            <a:ext cx="4162028" cy="4109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73113"/>
            <a:ext cx="11239500" cy="1193800"/>
          </a:xfrm>
        </p:spPr>
        <p:txBody>
          <a:bodyPr/>
          <a:lstStyle/>
          <a:p>
            <a:pPr>
              <a:defRPr/>
            </a:pPr>
            <a: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  <a:t>NY Healthy Communities</a:t>
            </a:r>
            <a:endParaRPr lang="en-US" sz="5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Oral Health 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Physical Activity &amp; Nutrition 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Technology 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Sustainability </a:t>
            </a:r>
            <a:endParaRPr lang="en-US" dirty="0"/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409A2-004B-461A-8925-23D1BD5F23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28" y="4228728"/>
            <a:ext cx="6598411" cy="49488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73113"/>
            <a:ext cx="11239500" cy="1193800"/>
          </a:xfrm>
        </p:spPr>
        <p:txBody>
          <a:bodyPr/>
          <a:lstStyle/>
          <a:p>
            <a:pPr>
              <a:defRPr/>
            </a:pPr>
            <a: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  <a:t>NY Healthy Communities</a:t>
            </a:r>
            <a:endParaRPr lang="en-US" sz="5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60" y="1924472"/>
            <a:ext cx="11252200" cy="6984776"/>
          </a:xfrm>
        </p:spPr>
        <p:txBody>
          <a:bodyPr/>
          <a:lstStyle/>
          <a:p>
            <a:pPr marL="0" indent="0">
              <a:spcAft>
                <a:spcPts val="1200"/>
              </a:spcAft>
              <a:defRPr/>
            </a:pPr>
            <a:r>
              <a:rPr lang="en-US" sz="4000" u="sng" dirty="0" smtClean="0"/>
              <a:t>Oral Health</a:t>
            </a:r>
            <a:endParaRPr lang="en-US" sz="4000" dirty="0" smtClean="0"/>
          </a:p>
          <a:p>
            <a:pPr marL="0" indent="0">
              <a:spcAft>
                <a:spcPts val="1200"/>
              </a:spcAft>
              <a:defRPr/>
            </a:pPr>
            <a:endParaRPr lang="en-US" sz="1000" dirty="0" smtClean="0"/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Increased </a:t>
            </a:r>
            <a:r>
              <a:rPr lang="en-US" dirty="0"/>
              <a:t>referral </a:t>
            </a:r>
            <a:r>
              <a:rPr lang="en-US" dirty="0" smtClean="0"/>
              <a:t>sites – RochesterHealth.com</a:t>
            </a:r>
            <a:endParaRPr lang="en-US" dirty="0"/>
          </a:p>
          <a:p>
            <a:pPr marL="0" indent="0">
              <a:spcAft>
                <a:spcPts val="1200"/>
              </a:spcAft>
              <a:defRPr/>
            </a:pPr>
            <a:endParaRPr lang="en-US" sz="1000" dirty="0" smtClean="0"/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Electronic Records</a:t>
            </a:r>
          </a:p>
          <a:p>
            <a:pPr marL="0" indent="0">
              <a:spcAft>
                <a:spcPts val="1200"/>
              </a:spcAft>
              <a:defRPr/>
            </a:pPr>
            <a:endParaRPr lang="en-US" sz="1000" dirty="0"/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SMS Text Messaging</a:t>
            </a:r>
          </a:p>
          <a:p>
            <a:pPr marL="990600" lvl="2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Follow Up</a:t>
            </a:r>
          </a:p>
          <a:p>
            <a:pPr marL="990600" lvl="2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Oral Hygiene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409A2-004B-461A-8925-23D1BD5F23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73113"/>
            <a:ext cx="11239500" cy="1193800"/>
          </a:xfrm>
        </p:spPr>
        <p:txBody>
          <a:bodyPr/>
          <a:lstStyle/>
          <a:p>
            <a:pPr>
              <a:defRPr/>
            </a:pPr>
            <a: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  <a:t>NY Healthy Communities</a:t>
            </a:r>
            <a:endParaRPr lang="en-US" sz="5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60" y="1924472"/>
            <a:ext cx="11252200" cy="6984776"/>
          </a:xfrm>
        </p:spPr>
        <p:txBody>
          <a:bodyPr/>
          <a:lstStyle/>
          <a:p>
            <a:pPr marL="0" indent="0">
              <a:spcAft>
                <a:spcPts val="1200"/>
              </a:spcAft>
              <a:defRPr/>
            </a:pPr>
            <a:r>
              <a:rPr lang="en-US" sz="4000" u="sng" dirty="0" smtClean="0"/>
              <a:t>Oral Health</a:t>
            </a:r>
            <a:endParaRPr lang="en-US" sz="4000" dirty="0" smtClean="0"/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</a:t>
            </a:r>
            <a:r>
              <a:rPr lang="en-US" dirty="0"/>
              <a:t>c</a:t>
            </a:r>
            <a:r>
              <a:rPr lang="en-US" dirty="0" smtClean="0"/>
              <a:t>urricula in </a:t>
            </a:r>
            <a:r>
              <a:rPr lang="en-US" dirty="0"/>
              <a:t>d</a:t>
            </a:r>
            <a:r>
              <a:rPr lang="en-US" dirty="0" smtClean="0"/>
              <a:t>ental professionals’ training programs</a:t>
            </a:r>
          </a:p>
          <a:p>
            <a:pPr marL="990600" lvl="2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Eastman Institute for Oral Health</a:t>
            </a:r>
          </a:p>
          <a:p>
            <a:pPr marL="990600" lvl="2" indent="-5715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Monroe Community College</a:t>
            </a:r>
          </a:p>
          <a:p>
            <a:pPr marL="990600" lvl="2" indent="-5715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University at Buffalo </a:t>
            </a:r>
          </a:p>
          <a:p>
            <a:pPr marL="419100" lvl="2" indent="0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School of Dental Medicine</a:t>
            </a:r>
          </a:p>
          <a:p>
            <a:pPr marL="571500" indent="-5715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Training for practicing dental </a:t>
            </a:r>
          </a:p>
          <a:p>
            <a:pPr marL="0" indent="0">
              <a:spcAft>
                <a:spcPts val="0"/>
              </a:spcAft>
              <a:defRPr/>
            </a:pPr>
            <a:r>
              <a:rPr lang="en-US" dirty="0" smtClean="0"/>
              <a:t>     providers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409A2-004B-461A-8925-23D1BD5F23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5" y="3796680"/>
            <a:ext cx="4014446" cy="53525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2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20700"/>
            <a:ext cx="11239500" cy="1835820"/>
          </a:xfrm>
        </p:spPr>
        <p:txBody>
          <a:bodyPr/>
          <a:lstStyle/>
          <a:p>
            <a: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  <a:t>Special Olympics and </a:t>
            </a:r>
            <a:b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</a:br>
            <a: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  <a:t>Monroe Community College</a:t>
            </a:r>
            <a:endParaRPr lang="en-US" sz="5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60" y="2140496"/>
            <a:ext cx="11252200" cy="6624736"/>
          </a:xfrm>
        </p:spPr>
        <p:txBody>
          <a:bodyPr/>
          <a:lstStyle/>
          <a:p>
            <a:r>
              <a:rPr lang="en-US" b="1" u="sng" dirty="0" smtClean="0"/>
              <a:t>Strengthen </a:t>
            </a:r>
            <a:r>
              <a:rPr lang="en-US" b="1" u="sng" dirty="0"/>
              <a:t>Curriculum </a:t>
            </a:r>
          </a:p>
          <a:p>
            <a:r>
              <a:rPr lang="en-US" dirty="0"/>
              <a:t>Dental Hygiene Program</a:t>
            </a:r>
          </a:p>
          <a:p>
            <a:r>
              <a:rPr lang="en-US" dirty="0" smtClean="0"/>
              <a:t>Dental </a:t>
            </a:r>
            <a:r>
              <a:rPr lang="en-US" dirty="0"/>
              <a:t>Assisting </a:t>
            </a:r>
            <a:r>
              <a:rPr lang="en-US" dirty="0" smtClean="0"/>
              <a:t>Program</a:t>
            </a:r>
          </a:p>
          <a:p>
            <a:r>
              <a:rPr lang="en-US" b="1" u="sng" dirty="0"/>
              <a:t>Continuing Education </a:t>
            </a:r>
          </a:p>
          <a:p>
            <a:r>
              <a:rPr lang="en-US" dirty="0"/>
              <a:t>A focus on treating patients with </a:t>
            </a:r>
            <a:r>
              <a:rPr lang="en-US" dirty="0" smtClean="0"/>
              <a:t>IDD </a:t>
            </a:r>
            <a:endParaRPr lang="en-US" dirty="0"/>
          </a:p>
          <a:p>
            <a:r>
              <a:rPr lang="en-US" b="1" u="sng" dirty="0"/>
              <a:t>Special Smiles</a:t>
            </a:r>
          </a:p>
          <a:p>
            <a:r>
              <a:rPr lang="en-US" dirty="0"/>
              <a:t>Volunteer Opportunities for Students</a:t>
            </a:r>
          </a:p>
          <a:p>
            <a:r>
              <a:rPr lang="en-US" dirty="0"/>
              <a:t>Leadership Opportunities for Professors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2B6FB-4011-416F-9C7C-A8298FA3C0D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 descr="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76" y="556319"/>
            <a:ext cx="936104" cy="12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20700"/>
            <a:ext cx="11239500" cy="1835820"/>
          </a:xfrm>
        </p:spPr>
        <p:txBody>
          <a:bodyPr/>
          <a:lstStyle/>
          <a:p>
            <a:r>
              <a:rPr lang="en-US" sz="5000" dirty="0" smtClean="0">
                <a:solidFill>
                  <a:srgbClr val="FF0000"/>
                </a:solidFill>
                <a:latin typeface="Corbel" pitchFamily="34" charset="0"/>
              </a:rPr>
              <a:t>Oral Health Pilot Program</a:t>
            </a:r>
            <a:endParaRPr lang="en-US" sz="5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60" y="2140496"/>
            <a:ext cx="11252200" cy="6624736"/>
          </a:xfrm>
        </p:spPr>
        <p:txBody>
          <a:bodyPr/>
          <a:lstStyle/>
          <a:p>
            <a:r>
              <a:rPr lang="en-US" dirty="0" smtClean="0"/>
              <a:t>Based on recommendations from Eastman Oral Health Taskforce:</a:t>
            </a:r>
          </a:p>
          <a:p>
            <a:r>
              <a:rPr lang="en-US" dirty="0" smtClean="0"/>
              <a:t>Dental Hygienists in Group Home Settings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dirty="0" smtClean="0"/>
              <a:t>Deliver preventative Care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dirty="0" smtClean="0"/>
              <a:t>Screen for Oral Cancer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dirty="0" smtClean="0"/>
              <a:t>Provide Oral Hygiene Instruction (Residents, Staff &amp; Family Members)</a:t>
            </a:r>
          </a:p>
          <a:p>
            <a:pPr marL="63500" lvl="1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Dental Care Coordinator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Make Appointments for Treatment 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Schedule general anesthesia services</a:t>
            </a:r>
          </a:p>
          <a:p>
            <a:pPr marL="990600" lvl="2" indent="-5715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Ensure group home residents have a Dental Home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2B6FB-4011-416F-9C7C-A8298FA3C0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1204392"/>
            <a:ext cx="11239500" cy="3830960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36" y="7563792"/>
            <a:ext cx="4824536" cy="2641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Onolee Stephan, MPH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585-586-7400 x 104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Ostephan@specialolympics.org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2B6FB-4011-416F-9C7C-A8298FA3C0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3382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Corbel" pitchFamily="34" charset="0"/>
              </a:rPr>
              <a:t>Special Olympics</a:t>
            </a:r>
            <a:endParaRPr lang="en-US" sz="6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139950"/>
            <a:ext cx="11252200" cy="698532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Eunice Kennedy Shriver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First Special Olympics Games - July 20, 1968 – Chicago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More than 4 Million Athletes in over 170 countries</a:t>
            </a:r>
          </a:p>
          <a:p>
            <a:pPr>
              <a:defRPr/>
            </a:pPr>
            <a:endParaRPr lang="en-US" dirty="0"/>
          </a:p>
          <a:p>
            <a:pPr marL="342900" lvl="1" indent="-342900">
              <a:buClrTx/>
              <a:buSzTx/>
              <a:buNone/>
              <a:defRPr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http://www.youtube.com/watch?v=fjwaV0awGTI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30FE4-CA18-417A-A1AB-682B15EDA4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Corbel" pitchFamily="34" charset="0"/>
              </a:rPr>
              <a:t>Health Programs at SONY</a:t>
            </a:r>
            <a:endParaRPr lang="en-US" sz="6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139950"/>
            <a:ext cx="11252200" cy="6985322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Special Olympics New York is working to </a:t>
            </a:r>
            <a:r>
              <a:rPr lang="en-US" dirty="0"/>
              <a:t>strengthen the training and competitive experience of each Special Olympics athlete by promoting </a:t>
            </a:r>
            <a:r>
              <a:rPr lang="en-US" b="1" i="1" dirty="0"/>
              <a:t>inclusive and healthy communities</a:t>
            </a:r>
            <a:r>
              <a:rPr lang="en-US" dirty="0"/>
              <a:t> that create an environment of dignity and support the athlete’s health, fitness and quality of life.</a:t>
            </a:r>
          </a:p>
          <a:p>
            <a:pPr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30FE4-CA18-417A-A1AB-682B15EDA4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Corbel" pitchFamily="34" charset="0"/>
              </a:rPr>
              <a:t>Healthy Athletes</a:t>
            </a:r>
            <a:endParaRPr lang="en-US" sz="6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139950"/>
            <a:ext cx="11252200" cy="6985322"/>
          </a:xfrm>
        </p:spPr>
        <p:txBody>
          <a:bodyPr/>
          <a:lstStyle/>
          <a:p>
            <a:pPr marL="635000" lvl="1" indent="-57150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635000" lvl="1" indent="-5715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Fit Feet</a:t>
            </a:r>
          </a:p>
          <a:p>
            <a:pPr marL="635000" lvl="1" indent="-5715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chemeClr val="tx1"/>
                </a:solidFill>
                <a:latin typeface="+mn-lt"/>
              </a:rPr>
              <a:t>FUNfitness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635000" lvl="1" indent="-5715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Health Promotion</a:t>
            </a:r>
          </a:p>
          <a:p>
            <a:pPr marL="635000" lvl="1" indent="-5715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Healthy Hearing</a:t>
            </a:r>
          </a:p>
          <a:p>
            <a:pPr marL="635000" lvl="1" indent="-5715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MedFest</a:t>
            </a:r>
          </a:p>
          <a:p>
            <a:pPr marL="635000" lvl="1" indent="-5715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Opening Eyes</a:t>
            </a:r>
          </a:p>
          <a:p>
            <a:pPr marL="635000" lvl="1" indent="-5715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Special Smiles</a:t>
            </a:r>
          </a:p>
          <a:p>
            <a:pPr marL="63500" lvl="1" indent="0"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635000" lvl="1" indent="-571500"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30FE4-CA18-417A-A1AB-682B15EDA4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714500" y="8824913"/>
            <a:ext cx="11290300" cy="1587"/>
          </a:xfrm>
          <a:prstGeom prst="line">
            <a:avLst/>
          </a:prstGeom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47300" y="8983663"/>
            <a:ext cx="2463800" cy="388937"/>
          </a:xfrm>
          <a:prstGeom prst="rect">
            <a:avLst/>
          </a:prstGeom>
          <a:noFill/>
        </p:spPr>
        <p:txBody>
          <a:bodyPr lIns="126434" tIns="63217" rIns="126434" bIns="63217">
            <a:spAutoFit/>
          </a:bodyPr>
          <a:lstStyle/>
          <a:p>
            <a:pPr algn="r">
              <a:defRPr/>
            </a:pPr>
            <a:fld id="{8A5B5083-0563-4196-8D76-6A8819FF743C}" type="slidenum">
              <a:rPr lang="en-US" sz="170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pPr algn="r">
                <a:defRPr/>
              </a:pPr>
              <a:t>5</a:t>
            </a:fld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1268" name="Picture 2" descr="http://laso.org/Images/Interior/healthy_athlete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845425"/>
            <a:ext cx="17367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2125" y="844550"/>
            <a:ext cx="11526838" cy="1543441"/>
          </a:xfrm>
          <a:prstGeom prst="rect">
            <a:avLst/>
          </a:prstGeom>
          <a:noFill/>
        </p:spPr>
        <p:txBody>
          <a:bodyPr lIns="126434" tIns="63217" rIns="126434" bIns="63217">
            <a:spAutoFit/>
          </a:bodyPr>
          <a:lstStyle/>
          <a:p>
            <a:pPr algn="l">
              <a:defRPr/>
            </a:pPr>
            <a:r>
              <a:rPr lang="en-US" sz="6000" dirty="0">
                <a:solidFill>
                  <a:srgbClr val="FF1D1D"/>
                </a:solidFill>
                <a:latin typeface="Corbel" pitchFamily="34" charset="0"/>
              </a:rPr>
              <a:t>Profound Health Disparities </a:t>
            </a:r>
            <a:r>
              <a:rPr lang="en-US" sz="5500" dirty="0">
                <a:solidFill>
                  <a:srgbClr val="FF1D1D"/>
                </a:solidFill>
              </a:rPr>
              <a:t/>
            </a:r>
            <a:br>
              <a:rPr lang="en-US" sz="5500" dirty="0">
                <a:solidFill>
                  <a:srgbClr val="FF1D1D"/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Findings from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SONY Healthy Athletes Screenings 2007-2012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55943"/>
              </p:ext>
            </p:extLst>
          </p:nvPr>
        </p:nvGraphicFramePr>
        <p:xfrm>
          <a:off x="590550" y="2941638"/>
          <a:ext cx="11922125" cy="399738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064756"/>
                <a:gridCol w="2857369"/>
              </a:tblGrid>
              <a:tr h="557411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HEALTH PROBLEM</a:t>
                      </a:r>
                      <a:endParaRPr lang="en-US" sz="2700" dirty="0"/>
                    </a:p>
                  </a:txBody>
                  <a:tcPr marL="118235" marR="118235" marT="69677" marB="69677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PERCENT (%)</a:t>
                      </a:r>
                    </a:p>
                  </a:txBody>
                  <a:tcPr marL="118235" marR="118235" marT="69677" marB="69677"/>
                </a:tc>
              </a:tr>
              <a:tr h="5574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/>
                        <a:t>Need Urgent Dental Care </a:t>
                      </a:r>
                    </a:p>
                  </a:txBody>
                  <a:tcPr marL="118235" marR="118235" marT="69677" marB="6967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7%</a:t>
                      </a:r>
                    </a:p>
                  </a:txBody>
                  <a:tcPr marL="118235" marR="118235" marT="69677" marB="69677"/>
                </a:tc>
              </a:tr>
              <a:tr h="5574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Untreated Tooth Decay</a:t>
                      </a:r>
                      <a:endParaRPr lang="en-US" sz="3600" dirty="0"/>
                    </a:p>
                  </a:txBody>
                  <a:tcPr marL="118235" marR="118235" marT="69677" marB="6967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22%</a:t>
                      </a:r>
                    </a:p>
                  </a:txBody>
                  <a:tcPr marL="118235" marR="118235" marT="69677" marB="69677"/>
                </a:tc>
              </a:tr>
              <a:tr h="5574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/>
                        <a:t>Failed</a:t>
                      </a:r>
                      <a:r>
                        <a:rPr lang="en-US" sz="3600" baseline="0" dirty="0" smtClean="0"/>
                        <a:t> Hearing Tests</a:t>
                      </a:r>
                      <a:endParaRPr lang="en-US" sz="3600" dirty="0"/>
                    </a:p>
                  </a:txBody>
                  <a:tcPr marL="118235" marR="118235" marT="69677" marB="6967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/>
                        <a:t>34%</a:t>
                      </a:r>
                      <a:endParaRPr lang="en-US" sz="3600" dirty="0"/>
                    </a:p>
                  </a:txBody>
                  <a:tcPr marL="118235" marR="118235" marT="69677" marB="69677"/>
                </a:tc>
              </a:tr>
              <a:tr h="5574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/>
                        <a:t>Needed New Rx for Eye Glasses</a:t>
                      </a:r>
                      <a:endParaRPr lang="en-US" sz="3600" dirty="0"/>
                    </a:p>
                  </a:txBody>
                  <a:tcPr marL="118235" marR="118235" marT="69677" marB="6967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/>
                        <a:t>44%</a:t>
                      </a:r>
                      <a:endParaRPr lang="en-US" sz="3600" dirty="0"/>
                    </a:p>
                  </a:txBody>
                  <a:tcPr marL="118235" marR="118235" marT="69677" marB="69677"/>
                </a:tc>
              </a:tr>
              <a:tr h="5574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/>
                        <a:t>Overweight or Obese (Adult)</a:t>
                      </a:r>
                      <a:endParaRPr lang="en-US" sz="3600" dirty="0"/>
                    </a:p>
                  </a:txBody>
                  <a:tcPr marL="118235" marR="118235" marT="69677" marB="6967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smtClean="0"/>
                        <a:t>82%</a:t>
                      </a:r>
                      <a:endParaRPr lang="en-US" sz="3600" dirty="0"/>
                    </a:p>
                  </a:txBody>
                  <a:tcPr marL="118235" marR="118235" marT="69677" marB="69677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Corbel" pitchFamily="34" charset="0"/>
              </a:rPr>
              <a:t>Partnership</a:t>
            </a:r>
            <a:endParaRPr lang="en-US" sz="6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139950"/>
            <a:ext cx="11252200" cy="6985322"/>
          </a:xfrm>
        </p:spPr>
        <p:txBody>
          <a:bodyPr/>
          <a:lstStyle/>
          <a:p>
            <a:pPr marL="63500" lvl="1" indent="0"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Golisano Foundation </a:t>
            </a:r>
          </a:p>
          <a:p>
            <a:pPr marL="63500" lvl="1" indent="0">
              <a:buNone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one of the largest private foundations in the nation devoted exclusively to supporting programs for people with intellectual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disabilities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Partner with SO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$12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30FE4-CA18-417A-A1AB-682B15EDA4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52" y="487680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9DD13402-FEC1-4651-A1D5-A34A330D6782}" type="slidenum">
              <a:rPr lang="en-US" sz="1200" smtClean="0">
                <a:solidFill>
                  <a:schemeClr val="tx1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pPr eaLnBrk="1" hangingPunct="1">
                <a:defRPr/>
              </a:pPr>
              <a:t>7</a:t>
            </a:fld>
            <a:endParaRPr lang="en-US" sz="1200" smtClean="0">
              <a:solidFill>
                <a:schemeClr val="tx1"/>
              </a:solidFill>
              <a:latin typeface="Ubuntu" pitchFamily="34" charset="0"/>
              <a:ea typeface="MS PGothic" pitchFamily="34" charset="-128"/>
              <a:sym typeface="Ubuntu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74700" y="730250"/>
            <a:ext cx="11239500" cy="1193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Corbel" pitchFamily="34" charset="0"/>
                <a:sym typeface="Ubuntu Light" charset="0"/>
              </a:rPr>
              <a:t>Healthy Communities Vision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6400" indent="-406400" eaLnBrk="1" hangingPunct="1">
              <a:defRPr/>
            </a:pPr>
            <a:r>
              <a:rPr lang="en-US" dirty="0">
                <a:hlinkClick r:id="rId2"/>
              </a:rPr>
              <a:t>http://www.youtube.com/watch?v=qfcKPpalUKM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9DD13402-FEC1-4651-A1D5-A34A330D6782}" type="slidenum">
              <a:rPr lang="en-US" sz="1200" smtClean="0">
                <a:solidFill>
                  <a:schemeClr val="tx1"/>
                </a:solidFill>
                <a:latin typeface="Ubuntu" pitchFamily="34" charset="0"/>
                <a:ea typeface="MS PGothic" pitchFamily="34" charset="-128"/>
                <a:sym typeface="Ubuntu" pitchFamily="34" charset="0"/>
              </a:rPr>
              <a:pPr eaLnBrk="1" hangingPunct="1">
                <a:defRPr/>
              </a:pPr>
              <a:t>8</a:t>
            </a:fld>
            <a:endParaRPr lang="en-US" sz="1200" smtClean="0">
              <a:solidFill>
                <a:schemeClr val="tx1"/>
              </a:solidFill>
              <a:latin typeface="Ubuntu" pitchFamily="34" charset="0"/>
              <a:ea typeface="MS PGothic" pitchFamily="34" charset="-128"/>
              <a:sym typeface="Ubuntu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74700" y="730250"/>
            <a:ext cx="11239500" cy="1193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Corbel" pitchFamily="34" charset="0"/>
                <a:sym typeface="Ubuntu Light" charset="0"/>
              </a:rPr>
              <a:t>Healthy Communities Vision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6400" indent="-406400" eaLnBrk="1" hangingPunct="1">
              <a:defRPr/>
            </a:pPr>
            <a:r>
              <a:rPr lang="en-US" dirty="0" smtClean="0"/>
              <a:t>Communities where Special </a:t>
            </a:r>
            <a:r>
              <a:rPr lang="en-US" dirty="0"/>
              <a:t>Olympics athletes and others with </a:t>
            </a:r>
            <a:r>
              <a:rPr lang="en-US" dirty="0" smtClean="0"/>
              <a:t>ID: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Have </a:t>
            </a:r>
            <a:r>
              <a:rPr lang="en-US" dirty="0"/>
              <a:t>the same access to health and wellness resources </a:t>
            </a:r>
            <a:endParaRPr lang="en-US" dirty="0" smtClean="0"/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Can </a:t>
            </a:r>
            <a:r>
              <a:rPr lang="en-US" dirty="0"/>
              <a:t>attain the same level of good health </a:t>
            </a:r>
            <a:r>
              <a:rPr lang="en-US" dirty="0" smtClean="0"/>
              <a:t>as </a:t>
            </a:r>
            <a:r>
              <a:rPr lang="en-US" dirty="0"/>
              <a:t>all community members </a:t>
            </a:r>
            <a:endParaRPr lang="en-US" dirty="0" smtClean="0"/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Where </a:t>
            </a:r>
            <a:r>
              <a:rPr lang="en-US" dirty="0"/>
              <a:t>there is no “wrong door” for someone with ID to walk through.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63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658813"/>
            <a:ext cx="11239500" cy="11938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rgbClr val="FF0000"/>
                </a:solidFill>
                <a:latin typeface="Corbel" pitchFamily="34" charset="0"/>
              </a:rPr>
              <a:t>Healthy Communities Approach</a:t>
            </a:r>
            <a:endParaRPr lang="en-US" sz="54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8" y="2284413"/>
            <a:ext cx="11252200" cy="6710362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dirty="0" smtClean="0"/>
              <a:t>Through </a:t>
            </a:r>
            <a:r>
              <a:rPr lang="en-US" dirty="0"/>
              <a:t>partnership, provide more health services for athletes, including </a:t>
            </a:r>
            <a:r>
              <a:rPr lang="en-US" dirty="0" smtClean="0"/>
              <a:t>care.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dirty="0"/>
              <a:t>Weave </a:t>
            </a:r>
            <a:r>
              <a:rPr lang="en-US" dirty="0" smtClean="0"/>
              <a:t>expanded health services throughout </a:t>
            </a:r>
            <a:r>
              <a:rPr lang="en-US" dirty="0"/>
              <a:t>all Special Olympics programming. </a:t>
            </a:r>
            <a:endParaRPr lang="en-US" dirty="0" smtClean="0"/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dirty="0"/>
              <a:t>Leverage technology to enhance impact. </a:t>
            </a:r>
            <a:endParaRPr lang="en-US" dirty="0" smtClean="0"/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dirty="0" smtClean="0"/>
              <a:t>Build awareness.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0B563-A59E-43E5-8ADE-2F6BD8C161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ody Slide Green">
  <a:themeElements>
    <a:clrScheme name="">
      <a:dk1>
        <a:srgbClr val="000000"/>
      </a:dk1>
      <a:lt1>
        <a:srgbClr val="4F514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2B3B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Slide Green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Slide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C0D084F9E7214DA8F03A3DF88EB040" ma:contentTypeVersion="0" ma:contentTypeDescription="Create a new document." ma:contentTypeScope="" ma:versionID="1b14482559bd320c057176ad9427f4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10610B-B6F2-437C-80BB-4B6CF0210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14FEF6-71FF-4919-A68F-5C6E2011DC7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1692AFB-F088-4863-B172-15ED52EF70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038A57-A9B6-4E8F-891C-D1F4B6982C5B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48360</TotalTime>
  <Pages>0</Pages>
  <Words>423</Words>
  <Characters>0</Characters>
  <Application>Microsoft Office PowerPoint</Application>
  <PresentationFormat>Custom</PresentationFormat>
  <Lines>0</Lines>
  <Paragraphs>131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Title</vt:lpstr>
      <vt:lpstr>Body White copy</vt:lpstr>
      <vt:lpstr>Body Slide Green</vt:lpstr>
      <vt:lpstr>Blank</vt:lpstr>
      <vt:lpstr>Healthy Communities Reducing Health Disparities for People with Intellectual Disability</vt:lpstr>
      <vt:lpstr>Special Olympics</vt:lpstr>
      <vt:lpstr>Health Programs at SONY</vt:lpstr>
      <vt:lpstr>Healthy Athletes</vt:lpstr>
      <vt:lpstr>PowerPoint Presentation</vt:lpstr>
      <vt:lpstr>Partnership</vt:lpstr>
      <vt:lpstr>Healthy Communities Vision</vt:lpstr>
      <vt:lpstr>Healthy Communities Vision</vt:lpstr>
      <vt:lpstr>Healthy Communities Approach</vt:lpstr>
      <vt:lpstr>PowerPoint Presentation</vt:lpstr>
      <vt:lpstr>NY Healthy Communities</vt:lpstr>
      <vt:lpstr>NY Healthy Communities</vt:lpstr>
      <vt:lpstr>NY Healthy Communities</vt:lpstr>
      <vt:lpstr>Special Olympics and  Monroe Community College</vt:lpstr>
      <vt:lpstr>Oral Health Pilot Program</vt:lpstr>
      <vt:lpstr>Questions?   Thank You!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Ignite Brand Visual Identity</dc:title>
  <dc:creator>Drew Boshell</dc:creator>
  <cp:lastModifiedBy>OBock</cp:lastModifiedBy>
  <cp:revision>91</cp:revision>
  <dcterms:modified xsi:type="dcterms:W3CDTF">2013-10-02T21:09:37Z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