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Medium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hWndMOid3LLqJ8TCbqTF1nB7Xl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Medium-regular.fntdata"/><Relationship Id="rId14" Type="http://schemas.openxmlformats.org/officeDocument/2006/relationships/slide" Target="slides/slide9.xml"/><Relationship Id="rId17" Type="http://schemas.openxmlformats.org/officeDocument/2006/relationships/font" Target="fonts/RobotoMedium-italic.fntdata"/><Relationship Id="rId16" Type="http://schemas.openxmlformats.org/officeDocument/2006/relationships/font" Target="fonts/Roboto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8" name="Google Shape;5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9" name="Google Shape;59;p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0" name="Google Shape;60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UR CMTI Needs Review Template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dd6729139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dd672913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Over 9.5 million blue links between counties</a:t>
            </a:r>
            <a:endParaRPr sz="100"/>
          </a:p>
        </p:txBody>
      </p:sp>
      <p:sp>
        <p:nvSpPr>
          <p:cNvPr id="67" name="Google Shape;67;g1dd6729139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0db9f5eba_1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0db9f5eb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10db9f5eba_1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11456fcf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11456fc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111456fcf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140a0983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140a098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1140a0983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d6729139e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dd6729139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dd6729139e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d5a065040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dd5a06504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dd5a065040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d6729139e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dd6729139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dd6729139e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01926233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10192623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101926233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rgbClr val="0C2D55"/>
          </a:solidFill>
          <a:ln cap="flat" cmpd="sng" w="9525">
            <a:solidFill>
              <a:srgbClr val="99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29"/>
          <p:cNvSpPr txBox="1"/>
          <p:nvPr>
            <p:ph type="ctrTitle"/>
          </p:nvPr>
        </p:nvSpPr>
        <p:spPr>
          <a:xfrm>
            <a:off x="685800" y="154305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subTitle"/>
          </p:nvPr>
        </p:nvSpPr>
        <p:spPr>
          <a:xfrm>
            <a:off x="685800" y="2628900"/>
            <a:ext cx="7772400" cy="131445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pic>
        <p:nvPicPr>
          <p:cNvPr descr="UR.4col.v3.rev.eps" id="20" name="Google Shape;2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35" y="4747028"/>
            <a:ext cx="3049270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 txBox="1"/>
          <p:nvPr/>
        </p:nvSpPr>
        <p:spPr>
          <a:xfrm>
            <a:off x="6508376" y="4686301"/>
            <a:ext cx="263562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 </a:t>
            </a:r>
            <a:r>
              <a:rPr b="0" i="1" lang="en-US" sz="9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5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edical </a:t>
            </a:r>
            <a:r>
              <a:rPr b="0" i="0" lang="en-US" sz="15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echnology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</a:t>
            </a:r>
            <a:r>
              <a:rPr b="0" i="0" lang="en-US" sz="15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 txBox="1"/>
          <p:nvPr>
            <p:ph type="title"/>
          </p:nvPr>
        </p:nvSpPr>
        <p:spPr>
          <a:xfrm>
            <a:off x="685800" y="7193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" type="body"/>
          </p:nvPr>
        </p:nvSpPr>
        <p:spPr>
          <a:xfrm rot="5400000">
            <a:off x="2878288" y="-1007908"/>
            <a:ext cx="3387425" cy="777240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/>
          <p:nvPr>
            <p:ph type="title"/>
          </p:nvPr>
        </p:nvSpPr>
        <p:spPr>
          <a:xfrm rot="5400000">
            <a:off x="5429250" y="1543050"/>
            <a:ext cx="4114800" cy="194310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9"/>
          <p:cNvSpPr txBox="1"/>
          <p:nvPr>
            <p:ph idx="1" type="body"/>
          </p:nvPr>
        </p:nvSpPr>
        <p:spPr>
          <a:xfrm rot="5400000">
            <a:off x="1466850" y="-323850"/>
            <a:ext cx="4114800" cy="567690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/>
          <p:nvPr>
            <p:ph type="title"/>
          </p:nvPr>
        </p:nvSpPr>
        <p:spPr>
          <a:xfrm>
            <a:off x="685800" y="7193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" type="body"/>
          </p:nvPr>
        </p:nvSpPr>
        <p:spPr>
          <a:xfrm>
            <a:off x="685800" y="1184579"/>
            <a:ext cx="7772400" cy="3387425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685800" y="7193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9pPr>
          </a:lstStyle>
          <a:p/>
        </p:txBody>
      </p:sp>
      <p:sp>
        <p:nvSpPr>
          <p:cNvPr id="28" name="Google Shape;28;p31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3pPr>
            <a:lvl4pPr indent="-314325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" type="body"/>
          </p:nvPr>
        </p:nvSpPr>
        <p:spPr>
          <a:xfrm>
            <a:off x="457200" y="1151336"/>
            <a:ext cx="4040188" cy="479822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5" name="Google Shape;35;p33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9pPr>
          </a:lstStyle>
          <a:p/>
        </p:txBody>
      </p:sp>
      <p:sp>
        <p:nvSpPr>
          <p:cNvPr id="36" name="Google Shape;36;p33"/>
          <p:cNvSpPr txBox="1"/>
          <p:nvPr>
            <p:ph idx="3" type="body"/>
          </p:nvPr>
        </p:nvSpPr>
        <p:spPr>
          <a:xfrm>
            <a:off x="4645030" y="1151336"/>
            <a:ext cx="4041775" cy="479822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" name="Google Shape;37;p33"/>
          <p:cNvSpPr txBox="1"/>
          <p:nvPr>
            <p:ph idx="4" type="body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/>
          <p:nvPr>
            <p:ph type="title"/>
          </p:nvPr>
        </p:nvSpPr>
        <p:spPr>
          <a:xfrm>
            <a:off x="685800" y="7193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type="title"/>
          </p:nvPr>
        </p:nvSpPr>
        <p:spPr>
          <a:xfrm>
            <a:off x="457205" y="204788"/>
            <a:ext cx="3008313" cy="871538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" type="body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▪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9pPr>
          </a:lstStyle>
          <a:p/>
        </p:txBody>
      </p:sp>
      <p:sp>
        <p:nvSpPr>
          <p:cNvPr id="44" name="Google Shape;44;p36"/>
          <p:cNvSpPr txBox="1"/>
          <p:nvPr>
            <p:ph idx="2" type="body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/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</p:sp>
      <p:sp>
        <p:nvSpPr>
          <p:cNvPr id="48" name="Google Shape;48;p37"/>
          <p:cNvSpPr txBox="1"/>
          <p:nvPr>
            <p:ph idx="1" type="body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rgbClr val="0F2D54"/>
          </a:solidFill>
          <a:ln cap="flat" cmpd="sng" w="9525">
            <a:solidFill>
              <a:srgbClr val="99C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 txBox="1"/>
          <p:nvPr>
            <p:ph type="title"/>
          </p:nvPr>
        </p:nvSpPr>
        <p:spPr>
          <a:xfrm>
            <a:off x="685800" y="7193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" type="body"/>
          </p:nvPr>
        </p:nvSpPr>
        <p:spPr>
          <a:xfrm>
            <a:off x="685800" y="1184579"/>
            <a:ext cx="7772400" cy="3387425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1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13" name="Google Shape;13;p28"/>
          <p:cNvCxnSpPr/>
          <p:nvPr/>
        </p:nvCxnSpPr>
        <p:spPr>
          <a:xfrm>
            <a:off x="0" y="889270"/>
            <a:ext cx="9144000" cy="1191"/>
          </a:xfrm>
          <a:prstGeom prst="straightConnector1">
            <a:avLst/>
          </a:prstGeom>
          <a:noFill/>
          <a:ln cap="flat" cmpd="thickThin" w="57150">
            <a:solidFill>
              <a:srgbClr val="F2D48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descr="UR.4col.v3.rev.eps" id="14" name="Google Shape;14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135" y="4747028"/>
            <a:ext cx="3049270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8"/>
          <p:cNvSpPr txBox="1"/>
          <p:nvPr/>
        </p:nvSpPr>
        <p:spPr>
          <a:xfrm>
            <a:off x="6508376" y="4686301"/>
            <a:ext cx="263562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 </a:t>
            </a:r>
            <a:r>
              <a:rPr b="0" i="1" lang="en-US" sz="9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15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edical </a:t>
            </a:r>
            <a:r>
              <a:rPr b="0" i="0" lang="en-US" sz="15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echnology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</a:t>
            </a:r>
            <a:r>
              <a:rPr b="0" i="0" lang="en-US" sz="15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1200" u="none" cap="small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685800" y="1543050"/>
            <a:ext cx="7772400" cy="85740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2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/>
              <a:t>FoodWarn A.I.</a:t>
            </a:r>
            <a:endParaRPr sz="4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2400"/>
              <a:t>America’s Got Regulatory Science Talent</a:t>
            </a:r>
            <a:endParaRPr i="1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Competition 2023</a:t>
            </a:r>
            <a:endParaRPr sz="2400"/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685800" y="3162300"/>
            <a:ext cx="7772400" cy="1314600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12700">
              <a:srgbClr val="FFFFFF">
                <a:alpha val="7412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>
                <a:solidFill>
                  <a:schemeClr val="lt2"/>
                </a:solidFill>
              </a:rPr>
              <a:t>Justin Jablonski, Dan Farchione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d6729139e_0_0"/>
          <p:cNvSpPr txBox="1"/>
          <p:nvPr>
            <p:ph type="title"/>
          </p:nvPr>
        </p:nvSpPr>
        <p:spPr>
          <a:xfrm>
            <a:off x="736400" y="-7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Shortcomings of the Food Supply Chain</a:t>
            </a:r>
            <a:endParaRPr/>
          </a:p>
        </p:txBody>
      </p:sp>
      <p:sp>
        <p:nvSpPr>
          <p:cNvPr id="70" name="Google Shape;70;g1dd6729139e_0_0"/>
          <p:cNvSpPr txBox="1"/>
          <p:nvPr/>
        </p:nvSpPr>
        <p:spPr>
          <a:xfrm>
            <a:off x="7216323" y="4259475"/>
            <a:ext cx="2118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AutoNum type="arabicPeriod"/>
            </a:pPr>
            <a:r>
              <a:rPr i="1" lang="en-US" sz="900">
                <a:latin typeface="Times New Roman"/>
                <a:ea typeface="Times New Roman"/>
                <a:cs typeface="Times New Roman"/>
                <a:sym typeface="Times New Roman"/>
              </a:rPr>
              <a:t>HBR.org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AutoNum type="arabicPeriod"/>
            </a:pPr>
            <a:r>
              <a:rPr i="1"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 et al., IOPScience, 2019</a:t>
            </a:r>
            <a:endParaRPr i="1"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1" name="Google Shape;71;g1dd6729139e_0_0"/>
          <p:cNvGrpSpPr/>
          <p:nvPr/>
        </p:nvGrpSpPr>
        <p:grpSpPr>
          <a:xfrm>
            <a:off x="149980" y="1064874"/>
            <a:ext cx="1662625" cy="3390750"/>
            <a:chOff x="1118224" y="283725"/>
            <a:chExt cx="2090826" cy="4076400"/>
          </a:xfrm>
        </p:grpSpPr>
        <p:sp>
          <p:nvSpPr>
            <p:cNvPr id="72" name="Google Shape;72;g1dd6729139e_0_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rgbClr val="99CC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g1dd6729139e_0_0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99CC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g1dd6729139e_0_0"/>
            <p:cNvSpPr/>
            <p:nvPr/>
          </p:nvSpPr>
          <p:spPr>
            <a:xfrm>
              <a:off x="1233912" y="752229"/>
              <a:ext cx="1815000" cy="166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41414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Insufficient Traceability Protocols</a:t>
              </a:r>
              <a:endParaRPr sz="1700">
                <a:solidFill>
                  <a:srgbClr val="41414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5" name="Google Shape;75;g1dd6729139e_0_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1dd6729139e_0_0"/>
            <p:cNvSpPr/>
            <p:nvPr/>
          </p:nvSpPr>
          <p:spPr>
            <a:xfrm>
              <a:off x="1233922" y="3172455"/>
              <a:ext cx="1914900" cy="1085400"/>
            </a:xfrm>
            <a:prstGeom prst="rect">
              <a:avLst/>
            </a:prstGeom>
            <a:noFill/>
            <a:ln cap="flat" cmpd="sng" w="9525">
              <a:solidFill>
                <a:srgbClr val="99CC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Creates blind spots and </a:t>
              </a:r>
              <a:r>
                <a:rPr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unnecessary</a:t>
              </a:r>
              <a:r>
                <a:rPr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risks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" name="Google Shape;77;g1dd6729139e_0_0"/>
          <p:cNvGrpSpPr/>
          <p:nvPr/>
        </p:nvGrpSpPr>
        <p:grpSpPr>
          <a:xfrm>
            <a:off x="1854199" y="1064874"/>
            <a:ext cx="1662625" cy="3390750"/>
            <a:chOff x="1118224" y="283725"/>
            <a:chExt cx="2090826" cy="4076400"/>
          </a:xfrm>
        </p:grpSpPr>
        <p:sp>
          <p:nvSpPr>
            <p:cNvPr id="78" name="Google Shape;78;g1dd6729139e_0_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g1dd6729139e_0_0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g1dd6729139e_0_0"/>
            <p:cNvSpPr/>
            <p:nvPr/>
          </p:nvSpPr>
          <p:spPr>
            <a:xfrm>
              <a:off x="1233915" y="698333"/>
              <a:ext cx="1815000" cy="17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41414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Pressure to Produce</a:t>
              </a:r>
              <a:endParaRPr sz="1700">
                <a:solidFill>
                  <a:srgbClr val="41414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1" name="Google Shape;81;g1dd6729139e_0_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g1dd6729139e_0_0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Decreases the quality and safety of food products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oogle Shape;83;g1dd6729139e_0_0"/>
          <p:cNvGrpSpPr/>
          <p:nvPr/>
        </p:nvGrpSpPr>
        <p:grpSpPr>
          <a:xfrm>
            <a:off x="3499972" y="1064874"/>
            <a:ext cx="1745544" cy="3390750"/>
            <a:chOff x="1044725" y="283725"/>
            <a:chExt cx="2195100" cy="4076400"/>
          </a:xfrm>
        </p:grpSpPr>
        <p:sp>
          <p:nvSpPr>
            <p:cNvPr id="84" name="Google Shape;84;g1dd6729139e_0_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0F2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g1dd6729139e_0_0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F2D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g1dd6729139e_0_0"/>
            <p:cNvSpPr/>
            <p:nvPr/>
          </p:nvSpPr>
          <p:spPr>
            <a:xfrm>
              <a:off x="1044725" y="674730"/>
              <a:ext cx="2195100" cy="18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41414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Lack of Communication</a:t>
              </a:r>
              <a:endParaRPr sz="1700">
                <a:solidFill>
                  <a:srgbClr val="41414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7" name="Google Shape;87;g1dd6729139e_0_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g1dd6729139e_0_0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Leads to food waste and mishandling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9" name="Google Shape;89;g1dd6729139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900" y="1457125"/>
            <a:ext cx="3813100" cy="26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0db9f5eba_1_4"/>
          <p:cNvSpPr txBox="1"/>
          <p:nvPr>
            <p:ph type="title"/>
          </p:nvPr>
        </p:nvSpPr>
        <p:spPr>
          <a:xfrm>
            <a:off x="685800" y="7193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Does the FDA Manage?</a:t>
            </a:r>
            <a:endParaRPr/>
          </a:p>
        </p:txBody>
      </p:sp>
      <p:sp>
        <p:nvSpPr>
          <p:cNvPr id="96" name="Google Shape;96;g210db9f5eba_1_4"/>
          <p:cNvSpPr txBox="1"/>
          <p:nvPr>
            <p:ph idx="1" type="body"/>
          </p:nvPr>
        </p:nvSpPr>
        <p:spPr>
          <a:xfrm>
            <a:off x="685800" y="1184579"/>
            <a:ext cx="7772400" cy="338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FDA can track reports via</a:t>
            </a:r>
            <a:r>
              <a:rPr baseline="30000" lang="en-US"/>
              <a:t>1</a:t>
            </a:r>
            <a:endParaRPr baseline="30000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CAERS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Reportable Food Registry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Safety Reporting Portal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PulseNet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FDA CORE team investigates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outbreaks</a:t>
            </a:r>
            <a:r>
              <a:rPr baseline="30000" lang="en-US"/>
              <a:t>2</a:t>
            </a:r>
            <a:endParaRPr i="1" sz="1700"/>
          </a:p>
        </p:txBody>
      </p:sp>
      <p:sp>
        <p:nvSpPr>
          <p:cNvPr id="97" name="Google Shape;97;g210db9f5eba_1_4"/>
          <p:cNvSpPr txBox="1"/>
          <p:nvPr/>
        </p:nvSpPr>
        <p:spPr>
          <a:xfrm>
            <a:off x="7008800" y="4269025"/>
            <a:ext cx="225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AutoNum type="arabicPeriod"/>
            </a:pPr>
            <a:r>
              <a:rPr i="1" lang="en-US" sz="900">
                <a:latin typeface="Times New Roman"/>
                <a:ea typeface="Times New Roman"/>
                <a:cs typeface="Times New Roman"/>
                <a:sym typeface="Times New Roman"/>
              </a:rPr>
              <a:t>FDA 2022 FARS Report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AutoNum type="arabicPeriod"/>
            </a:pPr>
            <a:r>
              <a:rPr i="1" lang="en-US" sz="900">
                <a:latin typeface="Times New Roman"/>
                <a:ea typeface="Times New Roman"/>
                <a:cs typeface="Times New Roman"/>
                <a:sym typeface="Times New Roman"/>
              </a:rPr>
              <a:t>FDA ‘About the CORE Network’ 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g210db9f5eba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745" y="1026800"/>
            <a:ext cx="4322949" cy="32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11456fcf0_0_0"/>
          <p:cNvSpPr txBox="1"/>
          <p:nvPr>
            <p:ph type="title"/>
          </p:nvPr>
        </p:nvSpPr>
        <p:spPr>
          <a:xfrm>
            <a:off x="685800" y="7193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This Sufficient?</a:t>
            </a:r>
            <a:endParaRPr/>
          </a:p>
        </p:txBody>
      </p:sp>
      <p:sp>
        <p:nvSpPr>
          <p:cNvPr id="105" name="Google Shape;105;g2111456fcf0_0_0"/>
          <p:cNvSpPr txBox="1"/>
          <p:nvPr>
            <p:ph idx="1" type="body"/>
          </p:nvPr>
        </p:nvSpPr>
        <p:spPr>
          <a:xfrm>
            <a:off x="685800" y="1184575"/>
            <a:ext cx="8016300" cy="338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FDA’s CORE team reports identification of </a:t>
            </a:r>
            <a:r>
              <a:rPr b="1" lang="en-US"/>
              <a:t>959</a:t>
            </a:r>
            <a:r>
              <a:rPr lang="en-US"/>
              <a:t> outbreaks </a:t>
            </a:r>
            <a:r>
              <a:rPr b="1" lang="en-US"/>
              <a:t>since 2011</a:t>
            </a:r>
            <a:r>
              <a:rPr b="1" baseline="30000" lang="en-US"/>
              <a:t>1</a:t>
            </a:r>
            <a:endParaRPr b="1" baseline="300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However, the CDC estimates an average of </a:t>
            </a:r>
            <a:r>
              <a:rPr b="1" lang="en-US"/>
              <a:t>800</a:t>
            </a:r>
            <a:r>
              <a:rPr lang="en-US"/>
              <a:t> foodborne disease outbreaks </a:t>
            </a:r>
            <a:r>
              <a:rPr b="1" lang="en-US"/>
              <a:t>yearly</a:t>
            </a:r>
            <a:r>
              <a:rPr b="1" baseline="30000" lang="en-US"/>
              <a:t>2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i="1" sz="1700"/>
          </a:p>
        </p:txBody>
      </p:sp>
      <p:sp>
        <p:nvSpPr>
          <p:cNvPr id="106" name="Google Shape;106;g2111456fcf0_0_0"/>
          <p:cNvSpPr txBox="1"/>
          <p:nvPr/>
        </p:nvSpPr>
        <p:spPr>
          <a:xfrm>
            <a:off x="7008800" y="4269025"/>
            <a:ext cx="225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AutoNum type="arabicPeriod"/>
            </a:pPr>
            <a:r>
              <a:rPr i="1"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FDA ‘About the CORE Network’</a:t>
            </a:r>
            <a:endParaRPr i="1"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AutoNum type="arabicPeriod"/>
            </a:pPr>
            <a:r>
              <a:rPr i="1"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CDC Surveillance Summaries 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140a0983e_0_0"/>
          <p:cNvSpPr txBox="1"/>
          <p:nvPr>
            <p:ph type="title"/>
          </p:nvPr>
        </p:nvSpPr>
        <p:spPr>
          <a:xfrm>
            <a:off x="685800" y="7193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Management Difficulties</a:t>
            </a:r>
            <a:endParaRPr/>
          </a:p>
        </p:txBody>
      </p:sp>
      <p:sp>
        <p:nvSpPr>
          <p:cNvPr id="113" name="Google Shape;113;g21140a0983e_0_0"/>
          <p:cNvSpPr txBox="1"/>
          <p:nvPr>
            <p:ph idx="1" type="body"/>
          </p:nvPr>
        </p:nvSpPr>
        <p:spPr>
          <a:xfrm>
            <a:off x="685800" y="1184579"/>
            <a:ext cx="7772400" cy="338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Addressing outbreaks requires: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1140a0983e_0_0"/>
          <p:cNvSpPr txBox="1"/>
          <p:nvPr/>
        </p:nvSpPr>
        <p:spPr>
          <a:xfrm>
            <a:off x="7389800" y="4421425"/>
            <a:ext cx="2254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AutoNum type="arabicPeriod"/>
            </a:pPr>
            <a:r>
              <a:rPr i="1" lang="en-US" sz="900">
                <a:latin typeface="Times New Roman"/>
                <a:ea typeface="Times New Roman"/>
                <a:cs typeface="Times New Roman"/>
                <a:sym typeface="Times New Roman"/>
              </a:rPr>
              <a:t>FDA 2022 CAERS Excel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g21140a0983e_0_0"/>
          <p:cNvSpPr/>
          <p:nvPr/>
        </p:nvSpPr>
        <p:spPr>
          <a:xfrm>
            <a:off x="5682475" y="1799375"/>
            <a:ext cx="3001200" cy="1152900"/>
          </a:xfrm>
          <a:prstGeom prst="chevron">
            <a:avLst>
              <a:gd fmla="val 50000" name="adj"/>
            </a:avLst>
          </a:prstGeom>
          <a:solidFill>
            <a:srgbClr val="00294E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Tracing of the Contaminated Food</a:t>
            </a:r>
            <a:endParaRPr b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g21140a0983e_0_0"/>
          <p:cNvSpPr/>
          <p:nvPr/>
        </p:nvSpPr>
        <p:spPr>
          <a:xfrm>
            <a:off x="784625" y="1799744"/>
            <a:ext cx="3084300" cy="1152900"/>
          </a:xfrm>
          <a:prstGeom prst="homePlate">
            <a:avLst>
              <a:gd fmla="val 50000" name="adj"/>
            </a:avLst>
          </a:prstGeom>
          <a:solidFill>
            <a:srgbClr val="0253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Identification of the Outbreak</a:t>
            </a:r>
            <a:endParaRPr b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g21140a0983e_0_0"/>
          <p:cNvSpPr/>
          <p:nvPr/>
        </p:nvSpPr>
        <p:spPr>
          <a:xfrm>
            <a:off x="3344901" y="1799375"/>
            <a:ext cx="2874600" cy="1152900"/>
          </a:xfrm>
          <a:prstGeom prst="chevron">
            <a:avLst>
              <a:gd fmla="val 50000" name="adj"/>
            </a:avLst>
          </a:prstGeom>
          <a:solidFill>
            <a:srgbClr val="003B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Confirmation of the Food Source</a:t>
            </a:r>
            <a:endParaRPr b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g21140a0983e_0_0"/>
          <p:cNvSpPr txBox="1"/>
          <p:nvPr/>
        </p:nvSpPr>
        <p:spPr>
          <a:xfrm>
            <a:off x="629375" y="2891075"/>
            <a:ext cx="26910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confirm and correlate reports to localize outbreak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g21140a0983e_0_0"/>
          <p:cNvSpPr txBox="1"/>
          <p:nvPr/>
        </p:nvSpPr>
        <p:spPr>
          <a:xfrm>
            <a:off x="3071525" y="2891075"/>
            <a:ext cx="30843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contact consumers, distributors, and food manufacturers to identify possible sources of the outbreak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g21140a0983e_0_0"/>
          <p:cNvSpPr txBox="1"/>
          <p:nvPr/>
        </p:nvSpPr>
        <p:spPr>
          <a:xfrm>
            <a:off x="5843400" y="2876075"/>
            <a:ext cx="2874600" cy="1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obtain and correlate distribution reports to identify spread of contamination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d6729139e_0_6"/>
          <p:cNvSpPr txBox="1"/>
          <p:nvPr>
            <p:ph type="title"/>
          </p:nvPr>
        </p:nvSpPr>
        <p:spPr>
          <a:xfrm>
            <a:off x="685800" y="7193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FDA Regulatory Science Focus Areas</a:t>
            </a:r>
            <a:endParaRPr/>
          </a:p>
        </p:txBody>
      </p:sp>
      <p:sp>
        <p:nvSpPr>
          <p:cNvPr id="127" name="Google Shape;127;g1dd6729139e_0_6"/>
          <p:cNvSpPr txBox="1"/>
          <p:nvPr>
            <p:ph idx="1" type="body"/>
          </p:nvPr>
        </p:nvSpPr>
        <p:spPr>
          <a:xfrm>
            <a:off x="685800" y="1184575"/>
            <a:ext cx="8255100" cy="338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Public Health Preparedness and Response: </a:t>
            </a:r>
            <a:endParaRPr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Char char="▪"/>
            </a:pPr>
            <a:r>
              <a:rPr lang="en-US" sz="2000"/>
              <a:t>“FDA faces unique challenges in the oversight of human and animal food safety… . This oversight involves continuous surveillance of the human and animal food supply for ongoing and emerging threats…”</a:t>
            </a:r>
            <a:endParaRPr sz="2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Unleashing the Power of Data: </a:t>
            </a:r>
            <a:endParaRPr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Char char="▪"/>
            </a:pPr>
            <a:r>
              <a:rPr lang="en-US" sz="2000"/>
              <a:t>“FDA is working to improve ways to identify new safety signals with increased precision in decreased time. Some of the approaches being evaluated for feasibility rely on incorporating [AI, RWE, surveillance]”</a:t>
            </a:r>
            <a:endParaRPr sz="2300"/>
          </a:p>
        </p:txBody>
      </p:sp>
      <p:sp>
        <p:nvSpPr>
          <p:cNvPr id="128" name="Google Shape;128;g1dd6729139e_0_6"/>
          <p:cNvSpPr txBox="1"/>
          <p:nvPr/>
        </p:nvSpPr>
        <p:spPr>
          <a:xfrm>
            <a:off x="7389800" y="4421425"/>
            <a:ext cx="2254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Times New Roman"/>
              <a:buAutoNum type="arabicPeriod"/>
            </a:pPr>
            <a:r>
              <a:rPr i="1" lang="en-US" sz="900">
                <a:latin typeface="Times New Roman"/>
                <a:ea typeface="Times New Roman"/>
                <a:cs typeface="Times New Roman"/>
                <a:sym typeface="Times New Roman"/>
              </a:rPr>
              <a:t>FDA 2022 FARS Report</a:t>
            </a:r>
            <a:endParaRPr i="1"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d5a065040_1_6"/>
          <p:cNvSpPr txBox="1"/>
          <p:nvPr>
            <p:ph type="title"/>
          </p:nvPr>
        </p:nvSpPr>
        <p:spPr>
          <a:xfrm>
            <a:off x="685800" y="7193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FoodWarn AI: The Solution</a:t>
            </a:r>
            <a:endParaRPr/>
          </a:p>
        </p:txBody>
      </p:sp>
      <p:sp>
        <p:nvSpPr>
          <p:cNvPr id="135" name="Google Shape;135;g1dd5a065040_1_6"/>
          <p:cNvSpPr txBox="1"/>
          <p:nvPr>
            <p:ph idx="1" type="body"/>
          </p:nvPr>
        </p:nvSpPr>
        <p:spPr>
          <a:xfrm>
            <a:off x="68275" y="1184575"/>
            <a:ext cx="9030600" cy="50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An AI developed to identify and predict outbreaks in our food supply</a:t>
            </a:r>
            <a:endParaRPr u="sng"/>
          </a:p>
        </p:txBody>
      </p:sp>
      <p:sp>
        <p:nvSpPr>
          <p:cNvPr id="136" name="Google Shape;136;g1dd5a065040_1_6"/>
          <p:cNvSpPr/>
          <p:nvPr/>
        </p:nvSpPr>
        <p:spPr>
          <a:xfrm>
            <a:off x="2164950" y="2374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0C2D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g1dd5a065040_1_6"/>
          <p:cNvGrpSpPr/>
          <p:nvPr/>
        </p:nvGrpSpPr>
        <p:grpSpPr>
          <a:xfrm>
            <a:off x="571525" y="2083625"/>
            <a:ext cx="1755000" cy="2564875"/>
            <a:chOff x="571538" y="1957150"/>
            <a:chExt cx="1755000" cy="2564875"/>
          </a:xfrm>
        </p:grpSpPr>
        <p:sp>
          <p:nvSpPr>
            <p:cNvPr id="138" name="Google Shape;138;g1dd5a065040_1_6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C2D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g1dd5a065040_1_6"/>
            <p:cNvSpPr txBox="1"/>
            <p:nvPr/>
          </p:nvSpPr>
          <p:spPr>
            <a:xfrm>
              <a:off x="1230638" y="2051950"/>
              <a:ext cx="4368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US" sz="16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600">
                <a:solidFill>
                  <a:srgbClr val="0C2D5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g1dd5a065040_1_6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Input of Unstructured Data</a:t>
              </a:r>
              <a:endParaRPr b="1" sz="1100">
                <a:solidFill>
                  <a:srgbClr val="0C2D5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g1dd5a065040_1_6"/>
            <p:cNvSpPr txBox="1"/>
            <p:nvPr/>
          </p:nvSpPr>
          <p:spPr>
            <a:xfrm>
              <a:off x="571538" y="3117725"/>
              <a:ext cx="1755000" cy="140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Can come in the form of:</a:t>
              </a:r>
              <a:endParaRPr sz="1100">
                <a:solidFill>
                  <a:srgbClr val="0C2D5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C2D55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Videos</a:t>
              </a:r>
              <a:endParaRPr sz="1100">
                <a:solidFill>
                  <a:srgbClr val="0C2D5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2D55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News articles</a:t>
              </a:r>
              <a:endParaRPr sz="1100">
                <a:solidFill>
                  <a:srgbClr val="0C2D5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984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2D55"/>
                </a:buClr>
                <a:buSzPts val="1100"/>
                <a:buFont typeface="Roboto"/>
                <a:buChar char="●"/>
              </a:pPr>
              <a:r>
                <a:rPr lang="en-US" sz="11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Social media posts</a:t>
              </a:r>
              <a:endParaRPr sz="1100">
                <a:solidFill>
                  <a:srgbClr val="0C2D5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g1dd5a065040_1_6"/>
          <p:cNvGrpSpPr/>
          <p:nvPr/>
        </p:nvGrpSpPr>
        <p:grpSpPr>
          <a:xfrm>
            <a:off x="2699410" y="2083625"/>
            <a:ext cx="1709103" cy="1897977"/>
            <a:chOff x="2699423" y="1957150"/>
            <a:chExt cx="1709103" cy="1897977"/>
          </a:xfrm>
        </p:grpSpPr>
        <p:sp>
          <p:nvSpPr>
            <p:cNvPr id="143" name="Google Shape;143;g1dd5a065040_1_6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C2D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C2D55"/>
                </a:solidFill>
              </a:endParaRPr>
            </a:p>
          </p:txBody>
        </p:sp>
        <p:sp>
          <p:nvSpPr>
            <p:cNvPr id="144" name="Google Shape;144;g1dd5a065040_1_6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Implementation of Deep Learning </a:t>
              </a:r>
              <a:r>
                <a:rPr b="1" lang="en-US" sz="11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Algorithm</a:t>
              </a:r>
              <a:endParaRPr b="1" sz="1100">
                <a:solidFill>
                  <a:srgbClr val="0C2D5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g1dd5a065040_1_6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1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Training the AI to recognize certain patterns, keywords, etc. from unstructured data</a:t>
              </a:r>
              <a:endParaRPr sz="1100">
                <a:solidFill>
                  <a:srgbClr val="0C2D5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g1dd5a065040_1_6"/>
            <p:cNvSpPr txBox="1"/>
            <p:nvPr/>
          </p:nvSpPr>
          <p:spPr>
            <a:xfrm>
              <a:off x="3329813" y="2043375"/>
              <a:ext cx="436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US" sz="1600">
                  <a:solidFill>
                    <a:srgbClr val="0C2D55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600">
                <a:solidFill>
                  <a:srgbClr val="0C2D5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g1dd5a065040_1_6"/>
          <p:cNvGrpSpPr/>
          <p:nvPr/>
        </p:nvGrpSpPr>
        <p:grpSpPr>
          <a:xfrm>
            <a:off x="4781395" y="2083625"/>
            <a:ext cx="1709106" cy="1897975"/>
            <a:chOff x="4781408" y="1957150"/>
            <a:chExt cx="1709106" cy="1897975"/>
          </a:xfrm>
        </p:grpSpPr>
        <p:sp>
          <p:nvSpPr>
            <p:cNvPr id="148" name="Google Shape;148;g1dd5a065040_1_6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g1dd5a065040_1_6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AI Analysis of Data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g1dd5a065040_1_6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Creation of an iterative process that is then used on actual datasets</a:t>
              </a:r>
              <a:endParaRPr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g1dd5a065040_1_6"/>
            <p:cNvSpPr txBox="1"/>
            <p:nvPr/>
          </p:nvSpPr>
          <p:spPr>
            <a:xfrm>
              <a:off x="5417563" y="2036875"/>
              <a:ext cx="4368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US" sz="16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" name="Google Shape;152;g1dd5a065040_1_6"/>
          <p:cNvGrpSpPr/>
          <p:nvPr/>
        </p:nvGrpSpPr>
        <p:grpSpPr>
          <a:xfrm>
            <a:off x="6863373" y="2083625"/>
            <a:ext cx="1709102" cy="1897977"/>
            <a:chOff x="6863386" y="1957150"/>
            <a:chExt cx="1709102" cy="1897977"/>
          </a:xfrm>
        </p:grpSpPr>
        <p:sp>
          <p:nvSpPr>
            <p:cNvPr id="153" name="Google Shape;153;g1dd5a065040_1_6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g1dd5a065040_1_6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Output of Prediction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g1dd5a065040_1_6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Results that can be used as preventative or reactive measures</a:t>
              </a:r>
              <a:endParaRPr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g1dd5a065040_1_6"/>
            <p:cNvSpPr txBox="1"/>
            <p:nvPr/>
          </p:nvSpPr>
          <p:spPr>
            <a:xfrm>
              <a:off x="7499536" y="2026349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US" sz="16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sz="16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7" name="Google Shape;157;g1dd5a065040_1_6"/>
          <p:cNvSpPr/>
          <p:nvPr/>
        </p:nvSpPr>
        <p:spPr>
          <a:xfrm>
            <a:off x="4337163" y="2374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dd5a065040_1_6"/>
          <p:cNvSpPr/>
          <p:nvPr/>
        </p:nvSpPr>
        <p:spPr>
          <a:xfrm>
            <a:off x="6419138" y="2374588"/>
            <a:ext cx="594300" cy="369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d6729139e_0_18"/>
          <p:cNvSpPr txBox="1"/>
          <p:nvPr>
            <p:ph type="title"/>
          </p:nvPr>
        </p:nvSpPr>
        <p:spPr>
          <a:xfrm>
            <a:off x="685800" y="7193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FoodWarn Brings</a:t>
            </a:r>
            <a:endParaRPr/>
          </a:p>
        </p:txBody>
      </p:sp>
      <p:grpSp>
        <p:nvGrpSpPr>
          <p:cNvPr id="165" name="Google Shape;165;g1dd6729139e_0_18"/>
          <p:cNvGrpSpPr/>
          <p:nvPr/>
        </p:nvGrpSpPr>
        <p:grpSpPr>
          <a:xfrm>
            <a:off x="5632317" y="1189775"/>
            <a:ext cx="3305700" cy="3305900"/>
            <a:chOff x="5632317" y="1189775"/>
            <a:chExt cx="3305700" cy="3305900"/>
          </a:xfrm>
        </p:grpSpPr>
        <p:sp>
          <p:nvSpPr>
            <p:cNvPr id="166" name="Google Shape;166;g1dd6729139e_0_1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00294E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0" i="0" sz="3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g1dd6729139e_0_18"/>
            <p:cNvSpPr txBox="1"/>
            <p:nvPr/>
          </p:nvSpPr>
          <p:spPr>
            <a:xfrm>
              <a:off x="6021300" y="1879975"/>
              <a:ext cx="2818800" cy="26157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rtl="0" algn="l">
                <a:spcBef>
                  <a:spcPts val="360"/>
                </a:spcBef>
                <a:spcAft>
                  <a:spcPts val="0"/>
                </a:spcAft>
                <a:buSzPts val="11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Predictive modeling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Times New Roman"/>
                <a:buChar char="○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Distribution patterns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298450" lvl="1" marL="9144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Times New Roman"/>
                <a:buChar char="○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Contamination patterns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8" name="Google Shape;168;g1dd6729139e_0_18"/>
          <p:cNvGrpSpPr/>
          <p:nvPr/>
        </p:nvGrpSpPr>
        <p:grpSpPr>
          <a:xfrm>
            <a:off x="0" y="1189989"/>
            <a:ext cx="3546900" cy="3305686"/>
            <a:chOff x="0" y="1189989"/>
            <a:chExt cx="3546900" cy="3305686"/>
          </a:xfrm>
        </p:grpSpPr>
        <p:sp>
          <p:nvSpPr>
            <p:cNvPr id="169" name="Google Shape;169;g1dd6729139e_0_1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0253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0" i="0" sz="3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g1dd6729139e_0_18"/>
            <p:cNvSpPr txBox="1"/>
            <p:nvPr/>
          </p:nvSpPr>
          <p:spPr>
            <a:xfrm>
              <a:off x="332748" y="1879975"/>
              <a:ext cx="2691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Faster analysis and correlation of: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Char char="○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Reports 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Char char="○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PulseNet data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17500" lvl="1" marL="9144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Char char="○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Distribution information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1" name="Google Shape;171;g1dd6729139e_0_18"/>
          <p:cNvGrpSpPr/>
          <p:nvPr/>
        </p:nvGrpSpPr>
        <p:grpSpPr>
          <a:xfrm>
            <a:off x="2944204" y="1189775"/>
            <a:ext cx="3305700" cy="3305900"/>
            <a:chOff x="2944204" y="1189775"/>
            <a:chExt cx="3305700" cy="3305900"/>
          </a:xfrm>
        </p:grpSpPr>
        <p:sp>
          <p:nvSpPr>
            <p:cNvPr id="172" name="Google Shape;172;g1dd6729139e_0_1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003B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3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0" i="0" sz="3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g1dd6729139e_0_18"/>
            <p:cNvSpPr txBox="1"/>
            <p:nvPr/>
          </p:nvSpPr>
          <p:spPr>
            <a:xfrm>
              <a:off x="3089700" y="1879975"/>
              <a:ext cx="29019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360"/>
                </a:spcBef>
                <a:spcAft>
                  <a:spcPts val="0"/>
                </a:spcAft>
                <a:buSzPts val="1200"/>
                <a:buFont typeface="Times New Roman"/>
                <a:buChar char="●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Ability to contact distributors, manufacturers, and customers: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04800" lvl="1" marL="914400" rtl="0" algn="l">
                <a:spcBef>
                  <a:spcPts val="0"/>
                </a:spcBef>
                <a:spcAft>
                  <a:spcPts val="0"/>
                </a:spcAft>
                <a:buSzPts val="1200"/>
                <a:buFont typeface="Times New Roman"/>
                <a:buChar char="○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Faster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04800" lvl="1" marL="914400" rtl="0" algn="l">
                <a:spcBef>
                  <a:spcPts val="0"/>
                </a:spcBef>
                <a:spcAft>
                  <a:spcPts val="0"/>
                </a:spcAft>
                <a:buSzPts val="1200"/>
                <a:buFont typeface="Times New Roman"/>
                <a:buChar char="○"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More</a:t>
              </a:r>
              <a:endParaRPr b="0" i="0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174" name="Google Shape;174;g1dd6729139e_0_18"/>
          <p:cNvCxnSpPr/>
          <p:nvPr/>
        </p:nvCxnSpPr>
        <p:spPr>
          <a:xfrm rot="10800000">
            <a:off x="3119925" y="1981950"/>
            <a:ext cx="0" cy="264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g1dd6729139e_0_18"/>
          <p:cNvCxnSpPr/>
          <p:nvPr/>
        </p:nvCxnSpPr>
        <p:spPr>
          <a:xfrm rot="10800000">
            <a:off x="6063325" y="1981950"/>
            <a:ext cx="0" cy="264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" name="Google Shape;176;g1dd6729139e_0_18"/>
          <p:cNvSpPr/>
          <p:nvPr/>
        </p:nvSpPr>
        <p:spPr>
          <a:xfrm>
            <a:off x="0" y="1190000"/>
            <a:ext cx="498000" cy="66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019262339_0_0"/>
          <p:cNvSpPr txBox="1"/>
          <p:nvPr>
            <p:ph type="title"/>
          </p:nvPr>
        </p:nvSpPr>
        <p:spPr>
          <a:xfrm>
            <a:off x="685800" y="7193"/>
            <a:ext cx="7772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83" name="Google Shape;183;g21019262339_0_0"/>
          <p:cNvSpPr txBox="1"/>
          <p:nvPr>
            <p:ph idx="1" type="body"/>
          </p:nvPr>
        </p:nvSpPr>
        <p:spPr>
          <a:xfrm>
            <a:off x="685800" y="1184579"/>
            <a:ext cx="7772400" cy="338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/>
              <a:t>Lin, Xiaowen et al (2019) Environ. Res. Lett. 14 084011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/>
              <a:t>Konar, Megan (2019). We Mapped How Food Gets from Farms to Your Home. </a:t>
            </a:r>
            <a:r>
              <a:rPr i="1" lang="en-US" sz="1200"/>
              <a:t>The Conversation</a:t>
            </a:r>
            <a:r>
              <a:rPr lang="en-US" sz="1200"/>
              <a:t>, Accessed Feb. 2023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/>
              <a:t>Bateman, Alexis, and Leonardo Bonanni (2019). What Supply Chain Transparency Really Means. </a:t>
            </a:r>
            <a:r>
              <a:rPr i="1" lang="en-US" sz="1200"/>
              <a:t>Harvard Business Review</a:t>
            </a:r>
            <a:r>
              <a:rPr lang="en-US" sz="1200"/>
              <a:t>, </a:t>
            </a:r>
            <a:r>
              <a:rPr lang="en-US" sz="1200"/>
              <a:t>Accessed Feb. 2023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/>
              <a:t>FDA (2022). Advancing Regulatory Science at FDA: Focus Areas of Regulatory Science (FARS) 2022 Report. </a:t>
            </a:r>
            <a:r>
              <a:rPr i="1" lang="en-US" sz="1200"/>
              <a:t>FDA.gov</a:t>
            </a:r>
            <a:r>
              <a:rPr lang="en-US" sz="1200"/>
              <a:t>, </a:t>
            </a:r>
            <a:r>
              <a:rPr lang="en-US" sz="1200"/>
              <a:t>Accessed Feb. 2023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/>
              <a:t>FDA (2022). About the CORE Network. </a:t>
            </a:r>
            <a:r>
              <a:rPr i="1" lang="en-US" sz="1200"/>
              <a:t>FDA.gov</a:t>
            </a:r>
            <a:r>
              <a:rPr lang="en-US" sz="1200"/>
              <a:t>, Accessed Feb. 2023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/>
              <a:t>Dewey-Mattia et. al. (2018). Surveillance for Foodborne Disease Outbreaks — United States, 2009–2015. </a:t>
            </a:r>
            <a:r>
              <a:rPr i="1" lang="en-US" sz="1200"/>
              <a:t>CDC.gov/Morbidity and Mortality Weekly Report</a:t>
            </a:r>
            <a:r>
              <a:rPr lang="en-US" sz="1200"/>
              <a:t>, Accessed Feb. 2023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/>
              <a:t>FDA (2022). CFSAN Adverse Event Reporting System (CAERS). </a:t>
            </a:r>
            <a:r>
              <a:rPr i="1" lang="en-US" sz="1200"/>
              <a:t>FDA.gov</a:t>
            </a:r>
            <a:r>
              <a:rPr lang="en-US" sz="1200"/>
              <a:t>, Accessed Feb. 2023</a:t>
            </a:r>
            <a:endParaRPr sz="12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 white template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2013-05-23T02:48:14Z</dcterms:created>
  <dc:creator>Amy Lerner</dc:creator>
</cp:coreProperties>
</file>