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64" r:id="rId5"/>
    <p:sldId id="257" r:id="rId6"/>
    <p:sldId id="259" r:id="rId7"/>
    <p:sldId id="265" r:id="rId8"/>
    <p:sldId id="260" r:id="rId9"/>
    <p:sldId id="267"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377402-D6AA-4E37-9562-E790D4072FB9}" v="47" dt="2023-02-27T22:59:11.522"/>
    <p1510:client id="{437ADDFD-98ED-AC44-0D06-E6DF97C85E36}" v="1017" dt="2023-02-28T04:36:44.472"/>
    <p1510:client id="{60FA1B4D-DDC0-3CC6-A69C-7956726BFCDB}" v="31" dt="2023-02-28T03:50:48.602"/>
    <p1510:client id="{C4E436C8-0247-6526-B562-2EF99A585BF0}" v="857" dt="2023-02-28T04:40:15.381"/>
    <p1510:client id="{D921FE49-9E11-ADC4-A42B-D4BDE1BB51FD}" v="325" dt="2023-02-28T03:08:14.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1B660F-1026-4DD7-B27E-609DCC7AF22E}" type="datetimeFigureOut">
              <a:t>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177EA-F240-4C88-AAFC-3F818589FA20}" type="slidenum">
              <a:t>‹#›</a:t>
            </a:fld>
            <a:endParaRPr lang="en-US"/>
          </a:p>
        </p:txBody>
      </p:sp>
    </p:spTree>
    <p:extLst>
      <p:ext uri="{BB962C8B-B14F-4D97-AF65-F5344CB8AC3E}">
        <p14:creationId xmlns:p14="http://schemas.microsoft.com/office/powerpoint/2010/main" val="728431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da.gov/science-research/focus-areas-regulatory-science-report/focus-area-digital-health-technologi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cs typeface="Calibri"/>
              </a:rPr>
              <a:t>FDA Digital Health Center: </a:t>
            </a:r>
            <a:r>
              <a:rPr lang="en-US">
                <a:hlinkClick r:id="rId3"/>
              </a:rPr>
              <a:t>https://www.fda.gov/science-research/focus-areas-regulatory-science-report/focus-area-digital-health-technologies</a:t>
            </a:r>
            <a:endParaRPr lang="en-US"/>
          </a:p>
          <a:p>
            <a:pPr>
              <a:lnSpc>
                <a:spcPct val="90000"/>
              </a:lnSpc>
              <a:spcBef>
                <a:spcPts val="1000"/>
              </a:spcBef>
            </a:pPr>
            <a:endParaRPr lang="en-US">
              <a:cs typeface="Calibri"/>
            </a:endParaRPr>
          </a:p>
          <a:p>
            <a:pPr>
              <a:lnSpc>
                <a:spcPct val="90000"/>
              </a:lnSpc>
              <a:spcBef>
                <a:spcPts val="1000"/>
              </a:spcBef>
            </a:pPr>
            <a:endParaRPr lang="en-US">
              <a:cs typeface="Calibri"/>
            </a:endParaRPr>
          </a:p>
          <a:p>
            <a:pPr>
              <a:lnSpc>
                <a:spcPct val="90000"/>
              </a:lnSpc>
              <a:spcBef>
                <a:spcPts val="1000"/>
              </a:spcBef>
            </a:pPr>
            <a:endParaRPr lang="en-US"/>
          </a:p>
          <a:p>
            <a:pPr>
              <a:lnSpc>
                <a:spcPct val="90000"/>
              </a:lnSpc>
              <a:spcBef>
                <a:spcPts val="1000"/>
              </a:spcBef>
            </a:pPr>
            <a:r>
              <a:rPr lang="en-US"/>
              <a:t>We are saying we are going to combine two existing technology platforms</a:t>
            </a:r>
            <a:endParaRPr lang="en-US">
              <a:cs typeface="Calibri"/>
            </a:endParaRPr>
          </a:p>
          <a:p>
            <a:pPr marL="285750" indent="-285750">
              <a:lnSpc>
                <a:spcPct val="90000"/>
              </a:lnSpc>
              <a:spcBef>
                <a:spcPts val="1000"/>
              </a:spcBef>
              <a:buFont typeface="Arial"/>
              <a:buChar char="•"/>
            </a:pPr>
            <a:r>
              <a:rPr lang="en-US"/>
              <a:t>1 FDA digital</a:t>
            </a:r>
          </a:p>
          <a:p>
            <a:pPr marL="285750" indent="-285750">
              <a:lnSpc>
                <a:spcPct val="90000"/>
              </a:lnSpc>
              <a:spcBef>
                <a:spcPts val="1000"/>
              </a:spcBef>
              <a:buFont typeface="Arial"/>
              <a:buChar char="•"/>
            </a:pPr>
            <a:r>
              <a:rPr lang="en-US"/>
              <a:t>2 Medical Cabinets</a:t>
            </a:r>
          </a:p>
          <a:p>
            <a:pPr marL="285750" indent="-285750">
              <a:lnSpc>
                <a:spcPct val="90000"/>
              </a:lnSpc>
              <a:spcBef>
                <a:spcPts val="1000"/>
              </a:spcBef>
              <a:buFont typeface="Arial"/>
              <a:buChar char="•"/>
            </a:pPr>
            <a:endParaRPr lang="en-US"/>
          </a:p>
          <a:p>
            <a:pPr marL="285750" indent="-285750">
              <a:lnSpc>
                <a:spcPct val="90000"/>
              </a:lnSpc>
              <a:spcBef>
                <a:spcPts val="1000"/>
              </a:spcBef>
              <a:buFont typeface="Arial"/>
              <a:buChar char="•"/>
            </a:pPr>
            <a:r>
              <a:rPr lang="en-US"/>
              <a:t>Innovative point is that this is for commercial use by patients themselves thus attacked the root cause of this issue</a:t>
            </a:r>
            <a:endParaRPr lang="en-US">
              <a:cs typeface="Calibri"/>
            </a:endParaRPr>
          </a:p>
        </p:txBody>
      </p:sp>
      <p:sp>
        <p:nvSpPr>
          <p:cNvPr id="4" name="Slide Number Placeholder 3"/>
          <p:cNvSpPr>
            <a:spLocks noGrp="1"/>
          </p:cNvSpPr>
          <p:nvPr>
            <p:ph type="sldNum" sz="quarter" idx="5"/>
          </p:nvPr>
        </p:nvSpPr>
        <p:spPr/>
        <p:txBody>
          <a:bodyPr/>
          <a:lstStyle/>
          <a:p>
            <a:fld id="{2BD177EA-F240-4C88-AAFC-3F818589FA20}" type="slidenum">
              <a:t>5</a:t>
            </a:fld>
            <a:endParaRPr lang="en-US"/>
          </a:p>
        </p:txBody>
      </p:sp>
    </p:spTree>
    <p:extLst>
      <p:ext uri="{BB962C8B-B14F-4D97-AF65-F5344CB8AC3E}">
        <p14:creationId xmlns:p14="http://schemas.microsoft.com/office/powerpoint/2010/main" val="3201253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 name="Rectangle 55">
            <a:extLst>
              <a:ext uri="{FF2B5EF4-FFF2-40B4-BE49-F238E27FC236}">
                <a16:creationId xmlns:a16="http://schemas.microsoft.com/office/drawing/2014/main" id="{C83F9D7D-8B7D-49DF-AA94-0A9A8D671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57">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838596" y="1327668"/>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Freeform: Shape 59">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274246"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DDFFD2D3-883E-9156-06A3-BE2A6970656C}"/>
              </a:ext>
            </a:extLst>
          </p:cNvPr>
          <p:cNvSpPr>
            <a:spLocks noGrp="1"/>
          </p:cNvSpPr>
          <p:nvPr>
            <p:ph type="subTitle" idx="1"/>
          </p:nvPr>
        </p:nvSpPr>
        <p:spPr>
          <a:xfrm>
            <a:off x="6152212" y="2574778"/>
            <a:ext cx="5473624" cy="1871296"/>
          </a:xfrm>
          <a:noFill/>
        </p:spPr>
        <p:txBody>
          <a:bodyPr vert="horz" lIns="91440" tIns="45720" rIns="91440" bIns="45720" rtlCol="0" anchor="t">
            <a:noAutofit/>
          </a:bodyPr>
          <a:lstStyle/>
          <a:p>
            <a:r>
              <a:rPr lang="en-US" sz="2000" u="sng">
                <a:solidFill>
                  <a:srgbClr val="080808"/>
                </a:solidFill>
                <a:ea typeface="Calibri"/>
                <a:cs typeface="Calibri"/>
              </a:rPr>
              <a:t>AMERICA'S GOT REGULATORY SCIENCE COMPETITION</a:t>
            </a:r>
          </a:p>
          <a:p>
            <a:r>
              <a:rPr lang="en-US" sz="2000" b="1">
                <a:solidFill>
                  <a:srgbClr val="080808"/>
                </a:solidFill>
                <a:cs typeface="Calibri"/>
              </a:rPr>
              <a:t>RESHUL NARHARI &amp; STELLA NANTALE</a:t>
            </a:r>
            <a:br>
              <a:rPr lang="en-US" sz="2000" b="1">
                <a:solidFill>
                  <a:srgbClr val="080808"/>
                </a:solidFill>
                <a:cs typeface="Calibri"/>
              </a:rPr>
            </a:br>
            <a:r>
              <a:rPr lang="en-US" sz="1600" i="1">
                <a:solidFill>
                  <a:srgbClr val="080808"/>
                </a:solidFill>
                <a:cs typeface="Calibri"/>
              </a:rPr>
              <a:t>UNIVERSITY</a:t>
            </a:r>
            <a:r>
              <a:rPr lang="en-US" sz="1600" i="1">
                <a:solidFill>
                  <a:srgbClr val="080808"/>
                </a:solidFill>
                <a:ea typeface="Calibri"/>
                <a:cs typeface="Calibri"/>
              </a:rPr>
              <a:t> OF ROCHESTER - BIOMEDICAL ENGINEERING</a:t>
            </a:r>
            <a:endParaRPr lang="en-US" sz="2000" b="1">
              <a:solidFill>
                <a:srgbClr val="080808"/>
              </a:solidFill>
              <a:ea typeface="Calibri"/>
              <a:cs typeface="Calibri"/>
            </a:endParaRPr>
          </a:p>
          <a:p>
            <a:r>
              <a:rPr lang="en-US" sz="1600">
                <a:solidFill>
                  <a:srgbClr val="080808"/>
                </a:solidFill>
                <a:ea typeface="Calibri"/>
                <a:cs typeface="Calibri"/>
              </a:rPr>
              <a:t>MARCH 1ST, 2023</a:t>
            </a:r>
          </a:p>
        </p:txBody>
      </p:sp>
      <p:sp>
        <p:nvSpPr>
          <p:cNvPr id="62" name="Freeform: Shape 61">
            <a:extLst>
              <a:ext uri="{FF2B5EF4-FFF2-40B4-BE49-F238E27FC236}">
                <a16:creationId xmlns:a16="http://schemas.microsoft.com/office/drawing/2014/main" id="{6D6E3EFD-925A-40CD-8E14-FDD4E6DDC6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7170340" cy="5062213"/>
          </a:xfrm>
          <a:custGeom>
            <a:avLst/>
            <a:gdLst>
              <a:gd name="connsiteX0" fmla="*/ 7170340 w 7170340"/>
              <a:gd name="connsiteY0" fmla="*/ 0 h 5062213"/>
              <a:gd name="connsiteX1" fmla="*/ 7170340 w 7170340"/>
              <a:gd name="connsiteY1" fmla="*/ 2954084 h 5062213"/>
              <a:gd name="connsiteX2" fmla="*/ 5062211 w 7170340"/>
              <a:gd name="connsiteY2" fmla="*/ 5062213 h 5062213"/>
              <a:gd name="connsiteX3" fmla="*/ 0 w 7170340"/>
              <a:gd name="connsiteY3" fmla="*/ 2 h 5062213"/>
            </a:gdLst>
            <a:ahLst/>
            <a:cxnLst>
              <a:cxn ang="0">
                <a:pos x="connsiteX0" y="connsiteY0"/>
              </a:cxn>
              <a:cxn ang="0">
                <a:pos x="connsiteX1" y="connsiteY1"/>
              </a:cxn>
              <a:cxn ang="0">
                <a:pos x="connsiteX2" y="connsiteY2"/>
              </a:cxn>
              <a:cxn ang="0">
                <a:pos x="connsiteX3" y="connsiteY3"/>
              </a:cxn>
            </a:cxnLst>
            <a:rect l="l" t="t" r="r" b="b"/>
            <a:pathLst>
              <a:path w="7170340" h="5062213">
                <a:moveTo>
                  <a:pt x="7170340" y="0"/>
                </a:moveTo>
                <a:lnTo>
                  <a:pt x="7170340" y="2954084"/>
                </a:lnTo>
                <a:lnTo>
                  <a:pt x="5062211" y="5062213"/>
                </a:lnTo>
                <a:lnTo>
                  <a:pt x="0" y="2"/>
                </a:lnTo>
                <a:close/>
              </a:path>
            </a:pathLst>
          </a:cu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a:extLst>
              <a:ext uri="{FF2B5EF4-FFF2-40B4-BE49-F238E27FC236}">
                <a16:creationId xmlns:a16="http://schemas.microsoft.com/office/drawing/2014/main" id="{DF63118F-CC12-CD42-8032-BB8F31F486BA}"/>
              </a:ext>
            </a:extLst>
          </p:cNvPr>
          <p:cNvPicPr>
            <a:picLocks noChangeAspect="1"/>
          </p:cNvPicPr>
          <p:nvPr/>
        </p:nvPicPr>
        <p:blipFill rotWithShape="1">
          <a:blip r:embed="rId2"/>
          <a:srcRect l="10283" t="19905" r="5398" b="7583"/>
          <a:stretch/>
        </p:blipFill>
        <p:spPr>
          <a:xfrm>
            <a:off x="643169" y="638108"/>
            <a:ext cx="3747479" cy="1768586"/>
          </a:xfrm>
          <a:prstGeom prst="rect">
            <a:avLst/>
          </a:prstGeom>
        </p:spPr>
      </p:pic>
      <p:sp>
        <p:nvSpPr>
          <p:cNvPr id="64" name="Rectangle 63">
            <a:extLst>
              <a:ext uri="{FF2B5EF4-FFF2-40B4-BE49-F238E27FC236}">
                <a16:creationId xmlns:a16="http://schemas.microsoft.com/office/drawing/2014/main" id="{3A91C067-F707-44D1-A9C2-9913E6ADC6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11832" y="4010957"/>
            <a:ext cx="870888" cy="87088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52329D9A-3D48-4B69-939D-2A480F14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61203" y="5394406"/>
            <a:ext cx="856138" cy="85613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D5CC4CB-7B78-480A-A0AE-A8A35C08E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314455" y="5398229"/>
            <a:ext cx="381459" cy="38145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DC580C66-5435-4F00-873E-679D3D504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675779" y="5848285"/>
            <a:ext cx="714978" cy="71497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a:extLst>
              <a:ext uri="{FF2B5EF4-FFF2-40B4-BE49-F238E27FC236}">
                <a16:creationId xmlns:a16="http://schemas.microsoft.com/office/drawing/2014/main" id="{B4AFD177-1A38-4FAE-87D4-840AE22C86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2600" y="5474491"/>
            <a:ext cx="2767017" cy="138350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761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descr="A picture containing metalware, decorated, chain&#10;&#10;Description automatically generated">
            <a:extLst>
              <a:ext uri="{FF2B5EF4-FFF2-40B4-BE49-F238E27FC236}">
                <a16:creationId xmlns:a16="http://schemas.microsoft.com/office/drawing/2014/main" id="{890BCF87-2C80-C61D-C2ED-CDD4320C99B7}"/>
              </a:ext>
            </a:extLst>
          </p:cNvPr>
          <p:cNvPicPr>
            <a:picLocks noChangeAspect="1"/>
          </p:cNvPicPr>
          <p:nvPr/>
        </p:nvPicPr>
        <p:blipFill rotWithShape="1">
          <a:blip r:embed="rId2"/>
          <a:srcRect t="15094"/>
          <a:stretch/>
        </p:blipFill>
        <p:spPr>
          <a:xfrm>
            <a:off x="-1" y="10"/>
            <a:ext cx="12192000" cy="6857990"/>
          </a:xfrm>
          <a:prstGeom prst="rect">
            <a:avLst/>
          </a:prstGeom>
        </p:spPr>
      </p:pic>
      <p:sp>
        <p:nvSpPr>
          <p:cNvPr id="6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C731518B-0155-2C65-B093-687C146B2033}"/>
              </a:ext>
            </a:extLst>
          </p:cNvPr>
          <p:cNvSpPr>
            <a:spLocks noGrp="1"/>
          </p:cNvSpPr>
          <p:nvPr>
            <p:ph type="title"/>
          </p:nvPr>
        </p:nvSpPr>
        <p:spPr>
          <a:xfrm>
            <a:off x="719344" y="1805093"/>
            <a:ext cx="4204137" cy="1342754"/>
          </a:xfrm>
        </p:spPr>
        <p:txBody>
          <a:bodyPr>
            <a:normAutofit fontScale="90000"/>
          </a:bodyPr>
          <a:lstStyle/>
          <a:p>
            <a:pPr algn="ctr"/>
            <a:r>
              <a:rPr lang="en-US" b="1">
                <a:cs typeface="Calibri Light"/>
              </a:rPr>
              <a:t>Problem</a:t>
            </a:r>
            <a:br>
              <a:rPr lang="en-US" sz="3600" b="1">
                <a:cs typeface="Calibri Light"/>
              </a:rPr>
            </a:br>
            <a:r>
              <a:rPr lang="en-US" sz="3600" i="1">
                <a:cs typeface="Calibri Light"/>
              </a:rPr>
              <a:t>The US Opioid Epidemic</a:t>
            </a:r>
            <a:endParaRPr lang="en-US" sz="3600" i="1">
              <a:ea typeface="Calibri Light"/>
              <a:cs typeface="Calibri Light"/>
            </a:endParaRPr>
          </a:p>
        </p:txBody>
      </p:sp>
      <p:cxnSp>
        <p:nvCxnSpPr>
          <p:cNvPr id="66" name="Straight Connector 56">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0" name="Content Placeholder 27">
            <a:extLst>
              <a:ext uri="{FF2B5EF4-FFF2-40B4-BE49-F238E27FC236}">
                <a16:creationId xmlns:a16="http://schemas.microsoft.com/office/drawing/2014/main" id="{F399D3AE-1C3B-0124-90AE-62B6FE2200F4}"/>
              </a:ext>
            </a:extLst>
          </p:cNvPr>
          <p:cNvSpPr>
            <a:spLocks noGrp="1"/>
          </p:cNvSpPr>
          <p:nvPr>
            <p:ph idx="1"/>
          </p:nvPr>
        </p:nvSpPr>
        <p:spPr>
          <a:xfrm>
            <a:off x="525516" y="3417573"/>
            <a:ext cx="4593021" cy="2619839"/>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0" indent="0" algn="ctr">
              <a:buNone/>
            </a:pPr>
            <a:r>
              <a:rPr lang="en-US" b="1">
                <a:ea typeface="+mn-lt"/>
                <a:cs typeface="+mn-lt"/>
              </a:rPr>
              <a:t>Twenty-four percent of opioid overdose deaths in Americans involve a prescription opioid. </a:t>
            </a:r>
            <a:r>
              <a:rPr lang="en-US" i="1">
                <a:ea typeface="+mn-lt"/>
                <a:cs typeface="+mn-lt"/>
              </a:rPr>
              <a:t>(CMS.gov)</a:t>
            </a:r>
            <a:endParaRPr lang="en-US">
              <a:ea typeface="Calibri"/>
              <a:cs typeface="Calibri"/>
            </a:endParaRPr>
          </a:p>
        </p:txBody>
      </p:sp>
    </p:spTree>
    <p:extLst>
      <p:ext uri="{BB962C8B-B14F-4D97-AF65-F5344CB8AC3E}">
        <p14:creationId xmlns:p14="http://schemas.microsoft.com/office/powerpoint/2010/main" val="33287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2">
            <a:extLst>
              <a:ext uri="{FF2B5EF4-FFF2-40B4-BE49-F238E27FC236}">
                <a16:creationId xmlns:a16="http://schemas.microsoft.com/office/drawing/2014/main" id="{D6FD3B99-32DA-4048-B3C2-EC01E6D0F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34">
            <a:extLst>
              <a:ext uri="{FF2B5EF4-FFF2-40B4-BE49-F238E27FC236}">
                <a16:creationId xmlns:a16="http://schemas.microsoft.com/office/drawing/2014/main" id="{8C74482E-2E7A-40CD-99C9-7892C8AF9E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15165" cy="6858000"/>
          </a:xfrm>
          <a:custGeom>
            <a:avLst/>
            <a:gdLst>
              <a:gd name="connsiteX0" fmla="*/ 0 w 9415165"/>
              <a:gd name="connsiteY0" fmla="*/ 5940102 h 6858000"/>
              <a:gd name="connsiteX1" fmla="*/ 201903 w 9415165"/>
              <a:gd name="connsiteY1" fmla="*/ 5940608 h 6858000"/>
              <a:gd name="connsiteX2" fmla="*/ 1461907 w 9415165"/>
              <a:gd name="connsiteY2" fmla="*/ 5943766 h 6858000"/>
              <a:gd name="connsiteX3" fmla="*/ 1951874 w 9415165"/>
              <a:gd name="connsiteY3" fmla="*/ 6220822 h 6858000"/>
              <a:gd name="connsiteX4" fmla="*/ 2282833 w 9415165"/>
              <a:gd name="connsiteY4" fmla="*/ 6794059 h 6858000"/>
              <a:gd name="connsiteX5" fmla="*/ 2319750 w 9415165"/>
              <a:gd name="connsiteY5" fmla="*/ 6858000 h 6858000"/>
              <a:gd name="connsiteX6" fmla="*/ 0 w 9415165"/>
              <a:gd name="connsiteY6" fmla="*/ 6858000 h 6858000"/>
              <a:gd name="connsiteX7" fmla="*/ 751947 w 9415165"/>
              <a:gd name="connsiteY7" fmla="*/ 3830686 h 6858000"/>
              <a:gd name="connsiteX8" fmla="*/ 1719258 w 9415165"/>
              <a:gd name="connsiteY8" fmla="*/ 3833112 h 6858000"/>
              <a:gd name="connsiteX9" fmla="*/ 1869462 w 9415165"/>
              <a:gd name="connsiteY9" fmla="*/ 3918046 h 6858000"/>
              <a:gd name="connsiteX10" fmla="*/ 2354170 w 9415165"/>
              <a:gd name="connsiteY10" fmla="*/ 4757586 h 6858000"/>
              <a:gd name="connsiteX11" fmla="*/ 2353672 w 9415165"/>
              <a:gd name="connsiteY11" fmla="*/ 4931947 h 6858000"/>
              <a:gd name="connsiteX12" fmla="*/ 1871068 w 9415165"/>
              <a:gd name="connsiteY12" fmla="*/ 5769061 h 6858000"/>
              <a:gd name="connsiteX13" fmla="*/ 1722931 w 9415165"/>
              <a:gd name="connsiteY13" fmla="*/ 5854589 h 6858000"/>
              <a:gd name="connsiteX14" fmla="*/ 756668 w 9415165"/>
              <a:gd name="connsiteY14" fmla="*/ 5853977 h 6858000"/>
              <a:gd name="connsiteX15" fmla="*/ 605416 w 9415165"/>
              <a:gd name="connsiteY15" fmla="*/ 5767228 h 6858000"/>
              <a:gd name="connsiteX16" fmla="*/ 120708 w 9415165"/>
              <a:gd name="connsiteY16" fmla="*/ 4927690 h 6858000"/>
              <a:gd name="connsiteX17" fmla="*/ 122255 w 9415165"/>
              <a:gd name="connsiteY17" fmla="*/ 4755141 h 6858000"/>
              <a:gd name="connsiteX18" fmla="*/ 603810 w 9415165"/>
              <a:gd name="connsiteY18" fmla="*/ 3916214 h 6858000"/>
              <a:gd name="connsiteX19" fmla="*/ 751947 w 9415165"/>
              <a:gd name="connsiteY19" fmla="*/ 3830686 h 6858000"/>
              <a:gd name="connsiteX20" fmla="*/ 2140871 w 9415165"/>
              <a:gd name="connsiteY20" fmla="*/ 3416093 h 6858000"/>
              <a:gd name="connsiteX21" fmla="*/ 2485012 w 9415165"/>
              <a:gd name="connsiteY21" fmla="*/ 3416957 h 6858000"/>
              <a:gd name="connsiteX22" fmla="*/ 2538451 w 9415165"/>
              <a:gd name="connsiteY22" fmla="*/ 3447174 h 6858000"/>
              <a:gd name="connsiteX23" fmla="*/ 2710898 w 9415165"/>
              <a:gd name="connsiteY23" fmla="*/ 3745860 h 6858000"/>
              <a:gd name="connsiteX24" fmla="*/ 2710720 w 9415165"/>
              <a:gd name="connsiteY24" fmla="*/ 3807893 h 6858000"/>
              <a:gd name="connsiteX25" fmla="*/ 2539024 w 9415165"/>
              <a:gd name="connsiteY25" fmla="*/ 4105714 h 6858000"/>
              <a:gd name="connsiteX26" fmla="*/ 2486319 w 9415165"/>
              <a:gd name="connsiteY26" fmla="*/ 4136144 h 6858000"/>
              <a:gd name="connsiteX27" fmla="*/ 2142549 w 9415165"/>
              <a:gd name="connsiteY27" fmla="*/ 4135926 h 6858000"/>
              <a:gd name="connsiteX28" fmla="*/ 2088738 w 9415165"/>
              <a:gd name="connsiteY28" fmla="*/ 4105063 h 6858000"/>
              <a:gd name="connsiteX29" fmla="*/ 1916292 w 9415165"/>
              <a:gd name="connsiteY29" fmla="*/ 3806378 h 6858000"/>
              <a:gd name="connsiteX30" fmla="*/ 1916843 w 9415165"/>
              <a:gd name="connsiteY30" fmla="*/ 3744990 h 6858000"/>
              <a:gd name="connsiteX31" fmla="*/ 2088166 w 9415165"/>
              <a:gd name="connsiteY31" fmla="*/ 3446523 h 6858000"/>
              <a:gd name="connsiteX32" fmla="*/ 2140871 w 9415165"/>
              <a:gd name="connsiteY32" fmla="*/ 3416093 h 6858000"/>
              <a:gd name="connsiteX33" fmla="*/ 2309207 w 9415165"/>
              <a:gd name="connsiteY33" fmla="*/ 2943824 h 6858000"/>
              <a:gd name="connsiteX34" fmla="*/ 2490927 w 9415165"/>
              <a:gd name="connsiteY34" fmla="*/ 2944279 h 6858000"/>
              <a:gd name="connsiteX35" fmla="*/ 2519144 w 9415165"/>
              <a:gd name="connsiteY35" fmla="*/ 2960236 h 6858000"/>
              <a:gd name="connsiteX36" fmla="*/ 2610202 w 9415165"/>
              <a:gd name="connsiteY36" fmla="*/ 3117952 h 6858000"/>
              <a:gd name="connsiteX37" fmla="*/ 2610107 w 9415165"/>
              <a:gd name="connsiteY37" fmla="*/ 3150708 h 6858000"/>
              <a:gd name="connsiteX38" fmla="*/ 2519446 w 9415165"/>
              <a:gd name="connsiteY38" fmla="*/ 3307968 h 6858000"/>
              <a:gd name="connsiteX39" fmla="*/ 2491617 w 9415165"/>
              <a:gd name="connsiteY39" fmla="*/ 3324035 h 6858000"/>
              <a:gd name="connsiteX40" fmla="*/ 2310094 w 9415165"/>
              <a:gd name="connsiteY40" fmla="*/ 3323920 h 6858000"/>
              <a:gd name="connsiteX41" fmla="*/ 2281679 w 9415165"/>
              <a:gd name="connsiteY41" fmla="*/ 3307623 h 6858000"/>
              <a:gd name="connsiteX42" fmla="*/ 2190623 w 9415165"/>
              <a:gd name="connsiteY42" fmla="*/ 3149908 h 6858000"/>
              <a:gd name="connsiteX43" fmla="*/ 2190913 w 9415165"/>
              <a:gd name="connsiteY43" fmla="*/ 3117492 h 6858000"/>
              <a:gd name="connsiteX44" fmla="*/ 2281378 w 9415165"/>
              <a:gd name="connsiteY44" fmla="*/ 2959891 h 6858000"/>
              <a:gd name="connsiteX45" fmla="*/ 2309207 w 9415165"/>
              <a:gd name="connsiteY45" fmla="*/ 2943824 h 6858000"/>
              <a:gd name="connsiteX46" fmla="*/ 4112874 w 9415165"/>
              <a:gd name="connsiteY46" fmla="*/ 2635904 h 6858000"/>
              <a:gd name="connsiteX47" fmla="*/ 7268230 w 9415165"/>
              <a:gd name="connsiteY47" fmla="*/ 2643815 h 6858000"/>
              <a:gd name="connsiteX48" fmla="*/ 7758196 w 9415165"/>
              <a:gd name="connsiteY48" fmla="*/ 2920870 h 6858000"/>
              <a:gd name="connsiteX49" fmla="*/ 9339309 w 9415165"/>
              <a:gd name="connsiteY49" fmla="*/ 5659439 h 6858000"/>
              <a:gd name="connsiteX50" fmla="*/ 9337678 w 9415165"/>
              <a:gd name="connsiteY50" fmla="*/ 6228205 h 6858000"/>
              <a:gd name="connsiteX51" fmla="*/ 9008157 w 9415165"/>
              <a:gd name="connsiteY51" fmla="*/ 6799787 h 6858000"/>
              <a:gd name="connsiteX52" fmla="*/ 8974598 w 9415165"/>
              <a:gd name="connsiteY52" fmla="*/ 6858000 h 6858000"/>
              <a:gd name="connsiteX53" fmla="*/ 2425403 w 9415165"/>
              <a:gd name="connsiteY53" fmla="*/ 6858000 h 6858000"/>
              <a:gd name="connsiteX54" fmla="*/ 2332089 w 9415165"/>
              <a:gd name="connsiteY54" fmla="*/ 6696379 h 6858000"/>
              <a:gd name="connsiteX55" fmla="*/ 2053773 w 9415165"/>
              <a:gd name="connsiteY55" fmla="*/ 6214321 h 6858000"/>
              <a:gd name="connsiteX56" fmla="*/ 2058819 w 9415165"/>
              <a:gd name="connsiteY56" fmla="*/ 5651469 h 6858000"/>
              <a:gd name="connsiteX57" fmla="*/ 3629647 w 9415165"/>
              <a:gd name="connsiteY57" fmla="*/ 2914896 h 6858000"/>
              <a:gd name="connsiteX58" fmla="*/ 4112874 w 9415165"/>
              <a:gd name="connsiteY58" fmla="*/ 2635904 h 6858000"/>
              <a:gd name="connsiteX59" fmla="*/ 688133 w 9415165"/>
              <a:gd name="connsiteY59" fmla="*/ 2474638 h 6858000"/>
              <a:gd name="connsiteX60" fmla="*/ 1287544 w 9415165"/>
              <a:gd name="connsiteY60" fmla="*/ 2476142 h 6858000"/>
              <a:gd name="connsiteX61" fmla="*/ 1380621 w 9415165"/>
              <a:gd name="connsiteY61" fmla="*/ 2528772 h 6858000"/>
              <a:gd name="connsiteX62" fmla="*/ 1680979 w 9415165"/>
              <a:gd name="connsiteY62" fmla="*/ 3049008 h 6858000"/>
              <a:gd name="connsiteX63" fmla="*/ 1680670 w 9415165"/>
              <a:gd name="connsiteY63" fmla="*/ 3157054 h 6858000"/>
              <a:gd name="connsiteX64" fmla="*/ 1381617 w 9415165"/>
              <a:gd name="connsiteY64" fmla="*/ 3675787 h 6858000"/>
              <a:gd name="connsiteX65" fmla="*/ 1289821 w 9415165"/>
              <a:gd name="connsiteY65" fmla="*/ 3728785 h 6858000"/>
              <a:gd name="connsiteX66" fmla="*/ 691058 w 9415165"/>
              <a:gd name="connsiteY66" fmla="*/ 3728407 h 6858000"/>
              <a:gd name="connsiteX67" fmla="*/ 597332 w 9415165"/>
              <a:gd name="connsiteY67" fmla="*/ 3674651 h 6858000"/>
              <a:gd name="connsiteX68" fmla="*/ 296974 w 9415165"/>
              <a:gd name="connsiteY68" fmla="*/ 3154416 h 6858000"/>
              <a:gd name="connsiteX69" fmla="*/ 297933 w 9415165"/>
              <a:gd name="connsiteY69" fmla="*/ 3047494 h 6858000"/>
              <a:gd name="connsiteX70" fmla="*/ 596337 w 9415165"/>
              <a:gd name="connsiteY70" fmla="*/ 2527637 h 6858000"/>
              <a:gd name="connsiteX71" fmla="*/ 688133 w 9415165"/>
              <a:gd name="connsiteY71" fmla="*/ 2474638 h 6858000"/>
              <a:gd name="connsiteX72" fmla="*/ 2732571 w 9415165"/>
              <a:gd name="connsiteY72" fmla="*/ 2020011 h 6858000"/>
              <a:gd name="connsiteX73" fmla="*/ 3236024 w 9415165"/>
              <a:gd name="connsiteY73" fmla="*/ 2021272 h 6858000"/>
              <a:gd name="connsiteX74" fmla="*/ 3314200 w 9415165"/>
              <a:gd name="connsiteY74" fmla="*/ 2065479 h 6858000"/>
              <a:gd name="connsiteX75" fmla="*/ 3566473 w 9415165"/>
              <a:gd name="connsiteY75" fmla="*/ 2502430 h 6858000"/>
              <a:gd name="connsiteX76" fmla="*/ 3566214 w 9415165"/>
              <a:gd name="connsiteY76" fmla="*/ 2593179 h 6858000"/>
              <a:gd name="connsiteX77" fmla="*/ 3315036 w 9415165"/>
              <a:gd name="connsiteY77" fmla="*/ 3028868 h 6858000"/>
              <a:gd name="connsiteX78" fmla="*/ 3237935 w 9415165"/>
              <a:gd name="connsiteY78" fmla="*/ 3073382 h 6858000"/>
              <a:gd name="connsiteX79" fmla="*/ 2735028 w 9415165"/>
              <a:gd name="connsiteY79" fmla="*/ 3073064 h 6858000"/>
              <a:gd name="connsiteX80" fmla="*/ 2656307 w 9415165"/>
              <a:gd name="connsiteY80" fmla="*/ 3027915 h 6858000"/>
              <a:gd name="connsiteX81" fmla="*/ 2404033 w 9415165"/>
              <a:gd name="connsiteY81" fmla="*/ 2590963 h 6858000"/>
              <a:gd name="connsiteX82" fmla="*/ 2404839 w 9415165"/>
              <a:gd name="connsiteY82" fmla="*/ 2501157 h 6858000"/>
              <a:gd name="connsiteX83" fmla="*/ 2655471 w 9415165"/>
              <a:gd name="connsiteY83" fmla="*/ 2064525 h 6858000"/>
              <a:gd name="connsiteX84" fmla="*/ 2732571 w 9415165"/>
              <a:gd name="connsiteY84" fmla="*/ 2020011 h 6858000"/>
              <a:gd name="connsiteX85" fmla="*/ 3662925 w 9415165"/>
              <a:gd name="connsiteY85" fmla="*/ 0 h 6858000"/>
              <a:gd name="connsiteX86" fmla="*/ 5336547 w 9415165"/>
              <a:gd name="connsiteY86" fmla="*/ 0 h 6858000"/>
              <a:gd name="connsiteX87" fmla="*/ 5342959 w 9415165"/>
              <a:gd name="connsiteY87" fmla="*/ 11106 h 6858000"/>
              <a:gd name="connsiteX88" fmla="*/ 5970700 w 9415165"/>
              <a:gd name="connsiteY88" fmla="*/ 1098387 h 6858000"/>
              <a:gd name="connsiteX89" fmla="*/ 5970044 w 9415165"/>
              <a:gd name="connsiteY89" fmla="*/ 1327785 h 6858000"/>
              <a:gd name="connsiteX90" fmla="*/ 5335110 w 9415165"/>
              <a:gd name="connsiteY90" fmla="*/ 2429135 h 6858000"/>
              <a:gd name="connsiteX91" fmla="*/ 5140211 w 9415165"/>
              <a:gd name="connsiteY91" fmla="*/ 2541659 h 6858000"/>
              <a:gd name="connsiteX92" fmla="*/ 3868947 w 9415165"/>
              <a:gd name="connsiteY92" fmla="*/ 2540855 h 6858000"/>
              <a:gd name="connsiteX93" fmla="*/ 3669952 w 9415165"/>
              <a:gd name="connsiteY93" fmla="*/ 2426726 h 6858000"/>
              <a:gd name="connsiteX94" fmla="*/ 3032246 w 9415165"/>
              <a:gd name="connsiteY94" fmla="*/ 1322186 h 6858000"/>
              <a:gd name="connsiteX95" fmla="*/ 3034282 w 9415165"/>
              <a:gd name="connsiteY95" fmla="*/ 1095172 h 6858000"/>
              <a:gd name="connsiteX96" fmla="*/ 3556318 w 9415165"/>
              <a:gd name="connsiteY96" fmla="*/ 1857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15165" h="6858000">
                <a:moveTo>
                  <a:pt x="0" y="5940102"/>
                </a:moveTo>
                <a:lnTo>
                  <a:pt x="201903" y="5940608"/>
                </a:lnTo>
                <a:cubicBezTo>
                  <a:pt x="552894" y="5941488"/>
                  <a:pt x="968883" y="5942531"/>
                  <a:pt x="1461907" y="5943766"/>
                </a:cubicBezTo>
                <a:cubicBezTo>
                  <a:pt x="1662934" y="5938113"/>
                  <a:pt x="1852841" y="6049291"/>
                  <a:pt x="1951874" y="6220822"/>
                </a:cubicBezTo>
                <a:cubicBezTo>
                  <a:pt x="1951874" y="6220822"/>
                  <a:pt x="1951874" y="6220822"/>
                  <a:pt x="2282833" y="6794059"/>
                </a:cubicBezTo>
                <a:lnTo>
                  <a:pt x="2319750" y="6858000"/>
                </a:lnTo>
                <a:lnTo>
                  <a:pt x="0" y="6858000"/>
                </a:lnTo>
                <a:close/>
                <a:moveTo>
                  <a:pt x="751947" y="3830686"/>
                </a:moveTo>
                <a:cubicBezTo>
                  <a:pt x="751947" y="3830686"/>
                  <a:pt x="751947" y="3830686"/>
                  <a:pt x="1719258" y="3833112"/>
                </a:cubicBezTo>
                <a:cubicBezTo>
                  <a:pt x="1780885" y="3831380"/>
                  <a:pt x="1839102" y="3865462"/>
                  <a:pt x="1869462" y="3918046"/>
                </a:cubicBezTo>
                <a:cubicBezTo>
                  <a:pt x="1869462" y="3918046"/>
                  <a:pt x="1869462" y="3918046"/>
                  <a:pt x="2354170" y="4757586"/>
                </a:cubicBezTo>
                <a:cubicBezTo>
                  <a:pt x="2385577" y="4811983"/>
                  <a:pt x="2384937" y="4877630"/>
                  <a:pt x="2353672" y="4931947"/>
                </a:cubicBezTo>
                <a:cubicBezTo>
                  <a:pt x="2353672" y="4931947"/>
                  <a:pt x="2353672" y="4931947"/>
                  <a:pt x="1871068" y="5769061"/>
                </a:cubicBezTo>
                <a:cubicBezTo>
                  <a:pt x="1841608" y="5822336"/>
                  <a:pt x="1783799" y="5855711"/>
                  <a:pt x="1722931" y="5854589"/>
                </a:cubicBezTo>
                <a:cubicBezTo>
                  <a:pt x="1722931" y="5854589"/>
                  <a:pt x="1722931" y="5854589"/>
                  <a:pt x="756668" y="5853977"/>
                </a:cubicBezTo>
                <a:cubicBezTo>
                  <a:pt x="693994" y="5853896"/>
                  <a:pt x="636823" y="5821628"/>
                  <a:pt x="605416" y="5767228"/>
                </a:cubicBezTo>
                <a:cubicBezTo>
                  <a:pt x="605416" y="5767228"/>
                  <a:pt x="605416" y="5767228"/>
                  <a:pt x="120708" y="4927690"/>
                </a:cubicBezTo>
                <a:cubicBezTo>
                  <a:pt x="90348" y="4875106"/>
                  <a:pt x="89942" y="4807646"/>
                  <a:pt x="122255" y="4755141"/>
                </a:cubicBezTo>
                <a:cubicBezTo>
                  <a:pt x="122255" y="4755141"/>
                  <a:pt x="122255" y="4755141"/>
                  <a:pt x="603810" y="3916214"/>
                </a:cubicBezTo>
                <a:cubicBezTo>
                  <a:pt x="633271" y="3862939"/>
                  <a:pt x="691080" y="3829563"/>
                  <a:pt x="751947" y="3830686"/>
                </a:cubicBezTo>
                <a:close/>
                <a:moveTo>
                  <a:pt x="2140871" y="3416093"/>
                </a:moveTo>
                <a:cubicBezTo>
                  <a:pt x="2140871" y="3416093"/>
                  <a:pt x="2140871" y="3416093"/>
                  <a:pt x="2485012" y="3416957"/>
                </a:cubicBezTo>
                <a:cubicBezTo>
                  <a:pt x="2506938" y="3416340"/>
                  <a:pt x="2527650" y="3428466"/>
                  <a:pt x="2538451" y="3447174"/>
                </a:cubicBezTo>
                <a:cubicBezTo>
                  <a:pt x="2538451" y="3447174"/>
                  <a:pt x="2538451" y="3447174"/>
                  <a:pt x="2710898" y="3745860"/>
                </a:cubicBezTo>
                <a:cubicBezTo>
                  <a:pt x="2722072" y="3765213"/>
                  <a:pt x="2721844" y="3788568"/>
                  <a:pt x="2710720" y="3807893"/>
                </a:cubicBezTo>
                <a:cubicBezTo>
                  <a:pt x="2710720" y="3807893"/>
                  <a:pt x="2710720" y="3807893"/>
                  <a:pt x="2539024" y="4105714"/>
                </a:cubicBezTo>
                <a:cubicBezTo>
                  <a:pt x="2528542" y="4124669"/>
                  <a:pt x="2507974" y="4136543"/>
                  <a:pt x="2486319" y="4136144"/>
                </a:cubicBezTo>
                <a:cubicBezTo>
                  <a:pt x="2486319" y="4136144"/>
                  <a:pt x="2486319" y="4136144"/>
                  <a:pt x="2142549" y="4135926"/>
                </a:cubicBezTo>
                <a:cubicBezTo>
                  <a:pt x="2120252" y="4135898"/>
                  <a:pt x="2099911" y="4124417"/>
                  <a:pt x="2088738" y="4105063"/>
                </a:cubicBezTo>
                <a:cubicBezTo>
                  <a:pt x="2088738" y="4105063"/>
                  <a:pt x="2088738" y="4105063"/>
                  <a:pt x="1916292" y="3806378"/>
                </a:cubicBezTo>
                <a:cubicBezTo>
                  <a:pt x="1905490" y="3787669"/>
                  <a:pt x="1905346" y="3763670"/>
                  <a:pt x="1916843" y="3744990"/>
                </a:cubicBezTo>
                <a:cubicBezTo>
                  <a:pt x="1916843" y="3744990"/>
                  <a:pt x="1916843" y="3744990"/>
                  <a:pt x="2088166" y="3446523"/>
                </a:cubicBezTo>
                <a:cubicBezTo>
                  <a:pt x="2098648" y="3427568"/>
                  <a:pt x="2119216" y="3415695"/>
                  <a:pt x="2140871" y="3416093"/>
                </a:cubicBezTo>
                <a:close/>
                <a:moveTo>
                  <a:pt x="2309207" y="2943824"/>
                </a:moveTo>
                <a:cubicBezTo>
                  <a:pt x="2309207" y="2943824"/>
                  <a:pt x="2309207" y="2943824"/>
                  <a:pt x="2490927" y="2944279"/>
                </a:cubicBezTo>
                <a:cubicBezTo>
                  <a:pt x="2502505" y="2943955"/>
                  <a:pt x="2513441" y="2950357"/>
                  <a:pt x="2519144" y="2960236"/>
                </a:cubicBezTo>
                <a:cubicBezTo>
                  <a:pt x="2519144" y="2960236"/>
                  <a:pt x="2519144" y="2960236"/>
                  <a:pt x="2610202" y="3117952"/>
                </a:cubicBezTo>
                <a:cubicBezTo>
                  <a:pt x="2616102" y="3128172"/>
                  <a:pt x="2615982" y="3140504"/>
                  <a:pt x="2610107" y="3150708"/>
                </a:cubicBezTo>
                <a:cubicBezTo>
                  <a:pt x="2610107" y="3150708"/>
                  <a:pt x="2610107" y="3150708"/>
                  <a:pt x="2519446" y="3307968"/>
                </a:cubicBezTo>
                <a:cubicBezTo>
                  <a:pt x="2513912" y="3317976"/>
                  <a:pt x="2503051" y="3324246"/>
                  <a:pt x="2491617" y="3324035"/>
                </a:cubicBezTo>
                <a:cubicBezTo>
                  <a:pt x="2491617" y="3324035"/>
                  <a:pt x="2491617" y="3324035"/>
                  <a:pt x="2310094" y="3323920"/>
                </a:cubicBezTo>
                <a:cubicBezTo>
                  <a:pt x="2298321" y="3323905"/>
                  <a:pt x="2287579" y="3317843"/>
                  <a:pt x="2281679" y="3307623"/>
                </a:cubicBezTo>
                <a:cubicBezTo>
                  <a:pt x="2281679" y="3307623"/>
                  <a:pt x="2281679" y="3307623"/>
                  <a:pt x="2190623" y="3149908"/>
                </a:cubicBezTo>
                <a:cubicBezTo>
                  <a:pt x="2184919" y="3140029"/>
                  <a:pt x="2184843" y="3127357"/>
                  <a:pt x="2190913" y="3117492"/>
                </a:cubicBezTo>
                <a:cubicBezTo>
                  <a:pt x="2190913" y="3117492"/>
                  <a:pt x="2190913" y="3117492"/>
                  <a:pt x="2281378" y="2959891"/>
                </a:cubicBezTo>
                <a:cubicBezTo>
                  <a:pt x="2286913" y="2949884"/>
                  <a:pt x="2297773" y="2943613"/>
                  <a:pt x="2309207" y="2943824"/>
                </a:cubicBezTo>
                <a:close/>
                <a:moveTo>
                  <a:pt x="4112874" y="2635904"/>
                </a:moveTo>
                <a:cubicBezTo>
                  <a:pt x="4112874" y="2635904"/>
                  <a:pt x="4112874" y="2635904"/>
                  <a:pt x="7268230" y="2643815"/>
                </a:cubicBezTo>
                <a:cubicBezTo>
                  <a:pt x="7469258" y="2638162"/>
                  <a:pt x="7659163" y="2749340"/>
                  <a:pt x="7758196" y="2920870"/>
                </a:cubicBezTo>
                <a:cubicBezTo>
                  <a:pt x="7758196" y="2920870"/>
                  <a:pt x="7758196" y="2920870"/>
                  <a:pt x="9339309" y="5659439"/>
                </a:cubicBezTo>
                <a:cubicBezTo>
                  <a:pt x="9441758" y="5836884"/>
                  <a:pt x="9439672" y="6051021"/>
                  <a:pt x="9337678" y="6228205"/>
                </a:cubicBezTo>
                <a:cubicBezTo>
                  <a:pt x="9337678" y="6228205"/>
                  <a:pt x="9337678" y="6228205"/>
                  <a:pt x="9008157" y="6799787"/>
                </a:cubicBezTo>
                <a:lnTo>
                  <a:pt x="8974598" y="6858000"/>
                </a:lnTo>
                <a:lnTo>
                  <a:pt x="2425403" y="6858000"/>
                </a:lnTo>
                <a:lnTo>
                  <a:pt x="2332089" y="6696379"/>
                </a:lnTo>
                <a:cubicBezTo>
                  <a:pt x="2245236" y="6545945"/>
                  <a:pt x="2152593" y="6385482"/>
                  <a:pt x="2053773" y="6214321"/>
                </a:cubicBezTo>
                <a:cubicBezTo>
                  <a:pt x="1954740" y="6042790"/>
                  <a:pt x="1953410" y="5822737"/>
                  <a:pt x="2058819" y="5651469"/>
                </a:cubicBezTo>
                <a:cubicBezTo>
                  <a:pt x="2058819" y="5651469"/>
                  <a:pt x="2058819" y="5651469"/>
                  <a:pt x="3629647" y="2914896"/>
                </a:cubicBezTo>
                <a:cubicBezTo>
                  <a:pt x="3725749" y="2741114"/>
                  <a:pt x="3914325" y="2632240"/>
                  <a:pt x="4112874" y="2635904"/>
                </a:cubicBezTo>
                <a:close/>
                <a:moveTo>
                  <a:pt x="688133" y="2474638"/>
                </a:moveTo>
                <a:cubicBezTo>
                  <a:pt x="688133" y="2474638"/>
                  <a:pt x="688133" y="2474638"/>
                  <a:pt x="1287544" y="2476142"/>
                </a:cubicBezTo>
                <a:cubicBezTo>
                  <a:pt x="1325733" y="2475067"/>
                  <a:pt x="1361809" y="2496187"/>
                  <a:pt x="1380621" y="2528772"/>
                </a:cubicBezTo>
                <a:cubicBezTo>
                  <a:pt x="1380621" y="2528772"/>
                  <a:pt x="1380621" y="2528772"/>
                  <a:pt x="1680979" y="3049008"/>
                </a:cubicBezTo>
                <a:cubicBezTo>
                  <a:pt x="1700441" y="3082716"/>
                  <a:pt x="1700045" y="3123395"/>
                  <a:pt x="1680670" y="3157054"/>
                </a:cubicBezTo>
                <a:cubicBezTo>
                  <a:pt x="1680670" y="3157054"/>
                  <a:pt x="1680670" y="3157054"/>
                  <a:pt x="1381617" y="3675787"/>
                </a:cubicBezTo>
                <a:cubicBezTo>
                  <a:pt x="1363361" y="3708799"/>
                  <a:pt x="1327537" y="3729482"/>
                  <a:pt x="1289821" y="3728785"/>
                </a:cubicBezTo>
                <a:cubicBezTo>
                  <a:pt x="1289821" y="3728785"/>
                  <a:pt x="1289821" y="3728785"/>
                  <a:pt x="691058" y="3728407"/>
                </a:cubicBezTo>
                <a:cubicBezTo>
                  <a:pt x="652221" y="3728357"/>
                  <a:pt x="616793" y="3708360"/>
                  <a:pt x="597332" y="3674651"/>
                </a:cubicBezTo>
                <a:cubicBezTo>
                  <a:pt x="597332" y="3674651"/>
                  <a:pt x="597332" y="3674651"/>
                  <a:pt x="296974" y="3154416"/>
                </a:cubicBezTo>
                <a:cubicBezTo>
                  <a:pt x="278161" y="3121831"/>
                  <a:pt x="277908" y="3080029"/>
                  <a:pt x="297933" y="3047494"/>
                </a:cubicBezTo>
                <a:cubicBezTo>
                  <a:pt x="297933" y="3047494"/>
                  <a:pt x="297933" y="3047494"/>
                  <a:pt x="596337" y="2527637"/>
                </a:cubicBezTo>
                <a:cubicBezTo>
                  <a:pt x="614593" y="2494625"/>
                  <a:pt x="650416" y="2473943"/>
                  <a:pt x="688133" y="2474638"/>
                </a:cubicBezTo>
                <a:close/>
                <a:moveTo>
                  <a:pt x="2732571" y="2020011"/>
                </a:moveTo>
                <a:cubicBezTo>
                  <a:pt x="2732571" y="2020011"/>
                  <a:pt x="2732571" y="2020011"/>
                  <a:pt x="3236024" y="2021272"/>
                </a:cubicBezTo>
                <a:cubicBezTo>
                  <a:pt x="3268098" y="2020370"/>
                  <a:pt x="3298399" y="2038110"/>
                  <a:pt x="3314200" y="2065479"/>
                </a:cubicBezTo>
                <a:cubicBezTo>
                  <a:pt x="3314200" y="2065479"/>
                  <a:pt x="3314200" y="2065479"/>
                  <a:pt x="3566473" y="2502430"/>
                </a:cubicBezTo>
                <a:cubicBezTo>
                  <a:pt x="3582820" y="2530741"/>
                  <a:pt x="3582487" y="2564907"/>
                  <a:pt x="3566214" y="2593179"/>
                </a:cubicBezTo>
                <a:cubicBezTo>
                  <a:pt x="3566214" y="2593179"/>
                  <a:pt x="3566214" y="2593179"/>
                  <a:pt x="3315036" y="3028868"/>
                </a:cubicBezTo>
                <a:cubicBezTo>
                  <a:pt x="3299702" y="3056596"/>
                  <a:pt x="3269615" y="3073966"/>
                  <a:pt x="3237935" y="3073382"/>
                </a:cubicBezTo>
                <a:cubicBezTo>
                  <a:pt x="3237935" y="3073382"/>
                  <a:pt x="3237935" y="3073382"/>
                  <a:pt x="2735028" y="3073064"/>
                </a:cubicBezTo>
                <a:cubicBezTo>
                  <a:pt x="2702409" y="3073021"/>
                  <a:pt x="2672652" y="3056226"/>
                  <a:pt x="2656307" y="3027915"/>
                </a:cubicBezTo>
                <a:cubicBezTo>
                  <a:pt x="2656307" y="3027915"/>
                  <a:pt x="2656307" y="3027915"/>
                  <a:pt x="2404033" y="2590963"/>
                </a:cubicBezTo>
                <a:cubicBezTo>
                  <a:pt x="2388231" y="2563595"/>
                  <a:pt x="2388020" y="2528484"/>
                  <a:pt x="2404839" y="2501157"/>
                </a:cubicBezTo>
                <a:cubicBezTo>
                  <a:pt x="2404839" y="2501157"/>
                  <a:pt x="2404839" y="2501157"/>
                  <a:pt x="2655471" y="2064525"/>
                </a:cubicBezTo>
                <a:cubicBezTo>
                  <a:pt x="2670804" y="2036797"/>
                  <a:pt x="2700892" y="2019426"/>
                  <a:pt x="2732571" y="2020011"/>
                </a:cubicBezTo>
                <a:close/>
                <a:moveTo>
                  <a:pt x="3662925" y="0"/>
                </a:moveTo>
                <a:lnTo>
                  <a:pt x="5336547" y="0"/>
                </a:lnTo>
                <a:lnTo>
                  <a:pt x="5342959" y="11106"/>
                </a:lnTo>
                <a:cubicBezTo>
                  <a:pt x="5372852" y="62881"/>
                  <a:pt x="5492421" y="269982"/>
                  <a:pt x="5970700" y="1098387"/>
                </a:cubicBezTo>
                <a:cubicBezTo>
                  <a:pt x="6012021" y="1169956"/>
                  <a:pt x="6011183" y="1256322"/>
                  <a:pt x="5970044" y="1327785"/>
                </a:cubicBezTo>
                <a:cubicBezTo>
                  <a:pt x="5970044" y="1327785"/>
                  <a:pt x="5970044" y="1327785"/>
                  <a:pt x="5335110" y="2429135"/>
                </a:cubicBezTo>
                <a:cubicBezTo>
                  <a:pt x="5296350" y="2499226"/>
                  <a:pt x="5220291" y="2543137"/>
                  <a:pt x="5140211" y="2541659"/>
                </a:cubicBezTo>
                <a:cubicBezTo>
                  <a:pt x="5140211" y="2541659"/>
                  <a:pt x="5140211" y="2541659"/>
                  <a:pt x="3868947" y="2540855"/>
                </a:cubicBezTo>
                <a:cubicBezTo>
                  <a:pt x="3786490" y="2540750"/>
                  <a:pt x="3711273" y="2498294"/>
                  <a:pt x="3669952" y="2426726"/>
                </a:cubicBezTo>
                <a:cubicBezTo>
                  <a:pt x="3669952" y="2426726"/>
                  <a:pt x="3669952" y="2426726"/>
                  <a:pt x="3032246" y="1322186"/>
                </a:cubicBezTo>
                <a:cubicBezTo>
                  <a:pt x="2992303" y="1253003"/>
                  <a:pt x="2991768" y="1164250"/>
                  <a:pt x="3034282" y="1095172"/>
                </a:cubicBezTo>
                <a:cubicBezTo>
                  <a:pt x="3034282" y="1095172"/>
                  <a:pt x="3034282" y="1095172"/>
                  <a:pt x="3556318" y="185723"/>
                </a:cubicBez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2" name="Group 36">
            <a:extLst>
              <a:ext uri="{FF2B5EF4-FFF2-40B4-BE49-F238E27FC236}">
                <a16:creationId xmlns:a16="http://schemas.microsoft.com/office/drawing/2014/main" id="{FBB1362E-4699-426B-8D02-4F7CE6DA93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9039" y="1090549"/>
            <a:ext cx="5581001" cy="4278755"/>
            <a:chOff x="6169039" y="142050"/>
            <a:chExt cx="5581001" cy="4278755"/>
          </a:xfrm>
        </p:grpSpPr>
        <p:sp>
          <p:nvSpPr>
            <p:cNvPr id="43" name="Freeform: Shape 37">
              <a:extLst>
                <a:ext uri="{FF2B5EF4-FFF2-40B4-BE49-F238E27FC236}">
                  <a16:creationId xmlns:a16="http://schemas.microsoft.com/office/drawing/2014/main" id="{BEFB93E7-8C93-4FE1-953B-9F55FCCE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820162" y="-509073"/>
              <a:ext cx="4278755" cy="5581001"/>
            </a:xfrm>
            <a:custGeom>
              <a:avLst/>
              <a:gdLst>
                <a:gd name="connsiteX0" fmla="*/ 4278755 w 4278755"/>
                <a:gd name="connsiteY0" fmla="*/ 309054 h 5581001"/>
                <a:gd name="connsiteX1" fmla="*/ 4278755 w 4278755"/>
                <a:gd name="connsiteY1" fmla="*/ 1005863 h 5581001"/>
                <a:gd name="connsiteX2" fmla="*/ 4278755 w 4278755"/>
                <a:gd name="connsiteY2" fmla="*/ 4575137 h 5581001"/>
                <a:gd name="connsiteX3" fmla="*/ 4278755 w 4278755"/>
                <a:gd name="connsiteY3" fmla="*/ 5271947 h 5581001"/>
                <a:gd name="connsiteX4" fmla="*/ 3969701 w 4278755"/>
                <a:gd name="connsiteY4" fmla="*/ 5581001 h 5581001"/>
                <a:gd name="connsiteX5" fmla="*/ 309054 w 4278755"/>
                <a:gd name="connsiteY5" fmla="*/ 5581001 h 5581001"/>
                <a:gd name="connsiteX6" fmla="*/ 0 w 4278755"/>
                <a:gd name="connsiteY6" fmla="*/ 5271946 h 5581001"/>
                <a:gd name="connsiteX7" fmla="*/ 0 w 4278755"/>
                <a:gd name="connsiteY7" fmla="*/ 4575136 h 5581001"/>
                <a:gd name="connsiteX8" fmla="*/ 0 w 4278755"/>
                <a:gd name="connsiteY8" fmla="*/ 1005863 h 5581001"/>
                <a:gd name="connsiteX9" fmla="*/ 0 w 4278755"/>
                <a:gd name="connsiteY9" fmla="*/ 309054 h 5581001"/>
                <a:gd name="connsiteX10" fmla="*/ 309054 w 4278755"/>
                <a:gd name="connsiteY10" fmla="*/ 0 h 5581001"/>
                <a:gd name="connsiteX11" fmla="*/ 3969701 w 4278755"/>
                <a:gd name="connsiteY11" fmla="*/ 0 h 558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755" h="5581001">
                  <a:moveTo>
                    <a:pt x="4278755" y="309054"/>
                  </a:moveTo>
                  <a:lnTo>
                    <a:pt x="4278755" y="1005863"/>
                  </a:lnTo>
                  <a:lnTo>
                    <a:pt x="4278755" y="4575137"/>
                  </a:lnTo>
                  <a:lnTo>
                    <a:pt x="4278755" y="5271947"/>
                  </a:lnTo>
                  <a:lnTo>
                    <a:pt x="3969701" y="5581001"/>
                  </a:lnTo>
                  <a:lnTo>
                    <a:pt x="309054" y="5581001"/>
                  </a:lnTo>
                  <a:lnTo>
                    <a:pt x="0" y="5271946"/>
                  </a:lnTo>
                  <a:lnTo>
                    <a:pt x="0" y="4575136"/>
                  </a:lnTo>
                  <a:lnTo>
                    <a:pt x="0" y="1005863"/>
                  </a:lnTo>
                  <a:lnTo>
                    <a:pt x="0" y="309054"/>
                  </a:lnTo>
                  <a:lnTo>
                    <a:pt x="309054" y="0"/>
                  </a:lnTo>
                  <a:lnTo>
                    <a:pt x="396970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3B60422C-70D6-488F-8CE4-C3299AD79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902139" y="-425197"/>
              <a:ext cx="4114800" cy="5413248"/>
            </a:xfrm>
            <a:custGeom>
              <a:avLst/>
              <a:gdLst>
                <a:gd name="connsiteX0" fmla="*/ 4278755 w 4278755"/>
                <a:gd name="connsiteY0" fmla="*/ 309054 h 5581001"/>
                <a:gd name="connsiteX1" fmla="*/ 4278755 w 4278755"/>
                <a:gd name="connsiteY1" fmla="*/ 1005863 h 5581001"/>
                <a:gd name="connsiteX2" fmla="*/ 4278755 w 4278755"/>
                <a:gd name="connsiteY2" fmla="*/ 4575137 h 5581001"/>
                <a:gd name="connsiteX3" fmla="*/ 4278755 w 4278755"/>
                <a:gd name="connsiteY3" fmla="*/ 5271947 h 5581001"/>
                <a:gd name="connsiteX4" fmla="*/ 3969701 w 4278755"/>
                <a:gd name="connsiteY4" fmla="*/ 5581001 h 5581001"/>
                <a:gd name="connsiteX5" fmla="*/ 309054 w 4278755"/>
                <a:gd name="connsiteY5" fmla="*/ 5581001 h 5581001"/>
                <a:gd name="connsiteX6" fmla="*/ 0 w 4278755"/>
                <a:gd name="connsiteY6" fmla="*/ 5271946 h 5581001"/>
                <a:gd name="connsiteX7" fmla="*/ 0 w 4278755"/>
                <a:gd name="connsiteY7" fmla="*/ 4575136 h 5581001"/>
                <a:gd name="connsiteX8" fmla="*/ 0 w 4278755"/>
                <a:gd name="connsiteY8" fmla="*/ 1005863 h 5581001"/>
                <a:gd name="connsiteX9" fmla="*/ 0 w 4278755"/>
                <a:gd name="connsiteY9" fmla="*/ 309054 h 5581001"/>
                <a:gd name="connsiteX10" fmla="*/ 309054 w 4278755"/>
                <a:gd name="connsiteY10" fmla="*/ 0 h 5581001"/>
                <a:gd name="connsiteX11" fmla="*/ 3969701 w 4278755"/>
                <a:gd name="connsiteY11" fmla="*/ 0 h 558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755" h="5581001">
                  <a:moveTo>
                    <a:pt x="4278755" y="309054"/>
                  </a:moveTo>
                  <a:lnTo>
                    <a:pt x="4278755" y="1005863"/>
                  </a:lnTo>
                  <a:lnTo>
                    <a:pt x="4278755" y="4575137"/>
                  </a:lnTo>
                  <a:lnTo>
                    <a:pt x="4278755" y="5271947"/>
                  </a:lnTo>
                  <a:lnTo>
                    <a:pt x="3969701" y="5581001"/>
                  </a:lnTo>
                  <a:lnTo>
                    <a:pt x="309054" y="5581001"/>
                  </a:lnTo>
                  <a:lnTo>
                    <a:pt x="0" y="5271946"/>
                  </a:lnTo>
                  <a:lnTo>
                    <a:pt x="0" y="4575136"/>
                  </a:lnTo>
                  <a:lnTo>
                    <a:pt x="0" y="1005863"/>
                  </a:lnTo>
                  <a:lnTo>
                    <a:pt x="0" y="309054"/>
                  </a:lnTo>
                  <a:lnTo>
                    <a:pt x="309054" y="0"/>
                  </a:lnTo>
                  <a:lnTo>
                    <a:pt x="3969701" y="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3AF79D9-F6D6-E8E0-DD8F-E2777E732653}"/>
              </a:ext>
            </a:extLst>
          </p:cNvPr>
          <p:cNvSpPr>
            <a:spLocks noGrp="1"/>
          </p:cNvSpPr>
          <p:nvPr>
            <p:ph type="title"/>
          </p:nvPr>
        </p:nvSpPr>
        <p:spPr>
          <a:xfrm>
            <a:off x="6501740" y="1263398"/>
            <a:ext cx="4836091" cy="1409541"/>
          </a:xfrm>
        </p:spPr>
        <p:txBody>
          <a:bodyPr>
            <a:normAutofit/>
          </a:bodyPr>
          <a:lstStyle/>
          <a:p>
            <a:pPr algn="ctr"/>
            <a:r>
              <a:rPr lang="en-US" sz="4000" b="1">
                <a:solidFill>
                  <a:schemeClr val="bg1"/>
                </a:solidFill>
                <a:cs typeface="Calibri Light"/>
              </a:rPr>
              <a:t>FDA Priority Area</a:t>
            </a:r>
            <a:endParaRPr lang="en-US" sz="4000" b="1">
              <a:solidFill>
                <a:schemeClr val="bg1"/>
              </a:solidFill>
              <a:ea typeface="Calibri Light"/>
              <a:cs typeface="Calibri Light"/>
            </a:endParaRPr>
          </a:p>
        </p:txBody>
      </p:sp>
      <p:sp>
        <p:nvSpPr>
          <p:cNvPr id="3" name="Content Placeholder 2">
            <a:extLst>
              <a:ext uri="{FF2B5EF4-FFF2-40B4-BE49-F238E27FC236}">
                <a16:creationId xmlns:a16="http://schemas.microsoft.com/office/drawing/2014/main" id="{300F41CC-CFCF-0078-5CE5-5EEF12E8E406}"/>
              </a:ext>
            </a:extLst>
          </p:cNvPr>
          <p:cNvSpPr>
            <a:spLocks noGrp="1"/>
          </p:cNvSpPr>
          <p:nvPr>
            <p:ph idx="1"/>
          </p:nvPr>
        </p:nvSpPr>
        <p:spPr>
          <a:xfrm>
            <a:off x="6334049" y="2486805"/>
            <a:ext cx="5003783" cy="2530047"/>
          </a:xfrm>
        </p:spPr>
        <p:txBody>
          <a:bodyPr vert="horz" lIns="91440" tIns="45720" rIns="91440" bIns="45720" rtlCol="0" anchor="t">
            <a:normAutofit lnSpcReduction="10000"/>
          </a:bodyPr>
          <a:lstStyle/>
          <a:p>
            <a:pPr algn="ctr"/>
            <a:endParaRPr lang="en-US" sz="1800">
              <a:solidFill>
                <a:schemeClr val="bg1"/>
              </a:solidFill>
              <a:cs typeface="Calibri"/>
            </a:endParaRPr>
          </a:p>
          <a:p>
            <a:pPr marL="0" indent="0" algn="ctr">
              <a:buNone/>
            </a:pPr>
            <a:r>
              <a:rPr lang="en-US" sz="2000">
                <a:solidFill>
                  <a:schemeClr val="bg1"/>
                </a:solidFill>
                <a:cs typeface="Calibri"/>
              </a:rPr>
              <a:t>Public Health Preparedness and Response</a:t>
            </a:r>
            <a:endParaRPr lang="en-US" sz="2000">
              <a:solidFill>
                <a:schemeClr val="bg1"/>
              </a:solidFill>
              <a:ea typeface="Calibri"/>
              <a:cs typeface="Calibri"/>
            </a:endParaRPr>
          </a:p>
          <a:p>
            <a:pPr marL="0" indent="0" algn="ctr">
              <a:buNone/>
            </a:pPr>
            <a:r>
              <a:rPr lang="en-US" sz="2000">
                <a:solidFill>
                  <a:schemeClr val="bg1"/>
                </a:solidFill>
                <a:cs typeface="Calibri"/>
              </a:rPr>
              <a:t>Section 3: Substance Use Disorder – Opioids</a:t>
            </a:r>
            <a:endParaRPr lang="en-US" sz="2000">
              <a:solidFill>
                <a:schemeClr val="bg1"/>
              </a:solidFill>
              <a:ea typeface="Calibri"/>
              <a:cs typeface="Calibri"/>
            </a:endParaRPr>
          </a:p>
          <a:p>
            <a:pPr marL="0" indent="0" algn="ctr">
              <a:buNone/>
            </a:pPr>
            <a:r>
              <a:rPr lang="en-US" sz="2000">
                <a:solidFill>
                  <a:schemeClr val="bg1"/>
                </a:solidFill>
                <a:cs typeface="Calibri"/>
              </a:rPr>
              <a:t>Decreasing exposure and preventing new addiction</a:t>
            </a:r>
            <a:endParaRPr lang="en-US" sz="2000">
              <a:solidFill>
                <a:schemeClr val="bg1"/>
              </a:solidFill>
              <a:ea typeface="Calibri"/>
              <a:cs typeface="Calibri"/>
            </a:endParaRPr>
          </a:p>
          <a:p>
            <a:pPr marL="0" indent="0" algn="ctr">
              <a:buNone/>
            </a:pPr>
            <a:r>
              <a:rPr lang="en-US" sz="2000" b="1">
                <a:solidFill>
                  <a:schemeClr val="bg1"/>
                </a:solidFill>
                <a:cs typeface="Calibri"/>
              </a:rPr>
              <a:t>Digital Health Technologies</a:t>
            </a:r>
            <a:endParaRPr lang="en-US" sz="2000">
              <a:solidFill>
                <a:schemeClr val="bg1"/>
              </a:solidFill>
              <a:cs typeface="Calibri" panose="020F0502020204030204"/>
            </a:endParaRPr>
          </a:p>
          <a:p>
            <a:pPr marL="0" indent="0" algn="ctr">
              <a:buNone/>
            </a:pPr>
            <a:r>
              <a:rPr lang="en-US" sz="2000" i="1">
                <a:solidFill>
                  <a:schemeClr val="bg1"/>
                </a:solidFill>
                <a:ea typeface="Calibri"/>
                <a:cs typeface="Calibri"/>
              </a:rPr>
              <a:t>(FDA.gov)</a:t>
            </a:r>
            <a:endParaRPr lang="en-US" b="1">
              <a:solidFill>
                <a:schemeClr val="bg1"/>
              </a:solidFill>
              <a:ea typeface="Calibri"/>
              <a:cs typeface="Calibri"/>
            </a:endParaRPr>
          </a:p>
          <a:p>
            <a:pPr marL="1371600" lvl="2" indent="-457200" algn="ctr">
              <a:buAutoNum type="arabicPeriod"/>
            </a:pPr>
            <a:endParaRPr lang="en-US" b="1">
              <a:solidFill>
                <a:schemeClr val="bg1"/>
              </a:solidFill>
              <a:ea typeface="Calibri"/>
              <a:cs typeface="Calibri"/>
            </a:endParaRPr>
          </a:p>
        </p:txBody>
      </p:sp>
    </p:spTree>
    <p:extLst>
      <p:ext uri="{BB962C8B-B14F-4D97-AF65-F5344CB8AC3E}">
        <p14:creationId xmlns:p14="http://schemas.microsoft.com/office/powerpoint/2010/main" val="3399552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49">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081A32-ADF1-E02F-F86D-8E7F7B1C2908}"/>
              </a:ext>
            </a:extLst>
          </p:cNvPr>
          <p:cNvSpPr>
            <a:spLocks noGrp="1"/>
          </p:cNvSpPr>
          <p:nvPr>
            <p:ph type="title"/>
          </p:nvPr>
        </p:nvSpPr>
        <p:spPr>
          <a:xfrm>
            <a:off x="485035" y="809764"/>
            <a:ext cx="5130795" cy="1461778"/>
          </a:xfrm>
        </p:spPr>
        <p:txBody>
          <a:bodyPr>
            <a:normAutofit/>
          </a:bodyPr>
          <a:lstStyle/>
          <a:p>
            <a:pPr algn="ctr"/>
            <a:r>
              <a:rPr lang="en-US" sz="4000" b="1">
                <a:cs typeface="Calibri Light"/>
              </a:rPr>
              <a:t>Proposed Solution</a:t>
            </a:r>
            <a:endParaRPr lang="en-US" sz="4000" b="1">
              <a:ea typeface="Calibri Light"/>
              <a:cs typeface="Calibri Light"/>
            </a:endParaRPr>
          </a:p>
        </p:txBody>
      </p:sp>
      <p:sp>
        <p:nvSpPr>
          <p:cNvPr id="3" name="Content Placeholder 2">
            <a:extLst>
              <a:ext uri="{FF2B5EF4-FFF2-40B4-BE49-F238E27FC236}">
                <a16:creationId xmlns:a16="http://schemas.microsoft.com/office/drawing/2014/main" id="{5FD2002B-1A90-D524-0BE0-B0210A988A6E}"/>
              </a:ext>
            </a:extLst>
          </p:cNvPr>
          <p:cNvSpPr>
            <a:spLocks noGrp="1"/>
          </p:cNvSpPr>
          <p:nvPr>
            <p:ph idx="1"/>
          </p:nvPr>
        </p:nvSpPr>
        <p:spPr>
          <a:xfrm>
            <a:off x="965200" y="2470248"/>
            <a:ext cx="4048344" cy="3536236"/>
          </a:xfrm>
        </p:spPr>
        <p:txBody>
          <a:bodyPr vert="horz" lIns="91440" tIns="45720" rIns="91440" bIns="45720" rtlCol="0" anchor="t">
            <a:normAutofit/>
          </a:bodyPr>
          <a:lstStyle/>
          <a:p>
            <a:pPr marL="0" indent="0" algn="ctr">
              <a:buNone/>
            </a:pPr>
            <a:r>
              <a:rPr lang="en-US" sz="2200">
                <a:cs typeface="Calibri"/>
              </a:rPr>
              <a:t>The proposed solution is a biometric-controlled medicine container. Patients will take the required dosage by scanning their fingerprint to open the box with the timestamp recorded and tracked. Another dosage cannot be taken until the next prescribed time.</a:t>
            </a:r>
            <a:endParaRPr lang="en-US" sz="2200">
              <a:ea typeface="+mn-lt"/>
              <a:cs typeface="+mn-lt"/>
            </a:endParaRPr>
          </a:p>
          <a:p>
            <a:pPr algn="ctr"/>
            <a:endParaRPr lang="en-US" sz="2200">
              <a:ea typeface="Calibri" panose="020F0502020204030204"/>
              <a:cs typeface="Calibri"/>
            </a:endParaRPr>
          </a:p>
        </p:txBody>
      </p:sp>
      <p:pic>
        <p:nvPicPr>
          <p:cNvPr id="4" name="Picture 4" descr="A picture containing diagram&#10;&#10;Description automatically generated">
            <a:extLst>
              <a:ext uri="{FF2B5EF4-FFF2-40B4-BE49-F238E27FC236}">
                <a16:creationId xmlns:a16="http://schemas.microsoft.com/office/drawing/2014/main" id="{7F32A059-D47A-734F-0688-1ECC1C2447DA}"/>
              </a:ext>
            </a:extLst>
          </p:cNvPr>
          <p:cNvPicPr>
            <a:picLocks noChangeAspect="1"/>
          </p:cNvPicPr>
          <p:nvPr/>
        </p:nvPicPr>
        <p:blipFill rotWithShape="1">
          <a:blip r:embed="rId2"/>
          <a:srcRect l="719" r="1" b="1"/>
          <a:stretch/>
        </p:blipFill>
        <p:spPr>
          <a:xfrm>
            <a:off x="5510369" y="851517"/>
            <a:ext cx="6184807" cy="5154967"/>
          </a:xfrm>
          <a:custGeom>
            <a:avLst/>
            <a:gdLst/>
            <a:ahLst/>
            <a:cxnLst/>
            <a:rect l="l" t="t" r="r" b="b"/>
            <a:pathLst>
              <a:path w="5846002" h="4872577">
                <a:moveTo>
                  <a:pt x="343285" y="2953992"/>
                </a:moveTo>
                <a:cubicBezTo>
                  <a:pt x="343285" y="2953992"/>
                  <a:pt x="343285" y="2953992"/>
                  <a:pt x="849063" y="2953992"/>
                </a:cubicBezTo>
                <a:cubicBezTo>
                  <a:pt x="880743" y="2953992"/>
                  <a:pt x="911330" y="2971406"/>
                  <a:pt x="926624" y="2999703"/>
                </a:cubicBezTo>
                <a:cubicBezTo>
                  <a:pt x="926624" y="2999703"/>
                  <a:pt x="926624" y="2999703"/>
                  <a:pt x="1180059" y="3436136"/>
                </a:cubicBezTo>
                <a:cubicBezTo>
                  <a:pt x="1196445" y="3463345"/>
                  <a:pt x="1196445" y="3498172"/>
                  <a:pt x="1180059" y="3525382"/>
                </a:cubicBezTo>
                <a:cubicBezTo>
                  <a:pt x="1180059" y="3525382"/>
                  <a:pt x="1180059" y="3525382"/>
                  <a:pt x="926624" y="3961814"/>
                </a:cubicBezTo>
                <a:cubicBezTo>
                  <a:pt x="911330" y="3990111"/>
                  <a:pt x="880743" y="4007525"/>
                  <a:pt x="849063" y="4007525"/>
                </a:cubicBezTo>
                <a:cubicBezTo>
                  <a:pt x="849063" y="4007525"/>
                  <a:pt x="849063" y="4007525"/>
                  <a:pt x="343285" y="4007525"/>
                </a:cubicBezTo>
                <a:cubicBezTo>
                  <a:pt x="310513" y="4007525"/>
                  <a:pt x="281019" y="3990111"/>
                  <a:pt x="264633" y="3961814"/>
                </a:cubicBezTo>
                <a:cubicBezTo>
                  <a:pt x="264633" y="3961814"/>
                  <a:pt x="264633" y="3961814"/>
                  <a:pt x="12290" y="3525382"/>
                </a:cubicBezTo>
                <a:cubicBezTo>
                  <a:pt x="-4096" y="3498172"/>
                  <a:pt x="-4096" y="3463345"/>
                  <a:pt x="12290" y="3436136"/>
                </a:cubicBezTo>
                <a:cubicBezTo>
                  <a:pt x="12290" y="3436136"/>
                  <a:pt x="12290" y="3436136"/>
                  <a:pt x="264633" y="2999703"/>
                </a:cubicBezTo>
                <a:cubicBezTo>
                  <a:pt x="281019" y="2971406"/>
                  <a:pt x="310513" y="2953992"/>
                  <a:pt x="343285" y="2953992"/>
                </a:cubicBezTo>
                <a:close/>
                <a:moveTo>
                  <a:pt x="2353334" y="538808"/>
                </a:moveTo>
                <a:cubicBezTo>
                  <a:pt x="2353334" y="538808"/>
                  <a:pt x="2353334" y="538808"/>
                  <a:pt x="2613403" y="538808"/>
                </a:cubicBezTo>
                <a:lnTo>
                  <a:pt x="2643742" y="538808"/>
                </a:lnTo>
                <a:lnTo>
                  <a:pt x="2672692" y="588661"/>
                </a:lnTo>
                <a:cubicBezTo>
                  <a:pt x="2713002" y="658078"/>
                  <a:pt x="2759909" y="738855"/>
                  <a:pt x="2814491" y="832849"/>
                </a:cubicBezTo>
                <a:cubicBezTo>
                  <a:pt x="2839586" y="874521"/>
                  <a:pt x="2839586" y="927860"/>
                  <a:pt x="2814491" y="969531"/>
                </a:cubicBezTo>
                <a:cubicBezTo>
                  <a:pt x="2814491" y="969531"/>
                  <a:pt x="2814491" y="969531"/>
                  <a:pt x="2426350" y="1637936"/>
                </a:cubicBezTo>
                <a:cubicBezTo>
                  <a:pt x="2402927" y="1681274"/>
                  <a:pt x="2356083" y="1707943"/>
                  <a:pt x="2307565" y="1707943"/>
                </a:cubicBezTo>
                <a:cubicBezTo>
                  <a:pt x="2307565" y="1707943"/>
                  <a:pt x="2307565" y="1707943"/>
                  <a:pt x="1532956" y="1707943"/>
                </a:cubicBezTo>
                <a:cubicBezTo>
                  <a:pt x="1520409" y="1707943"/>
                  <a:pt x="1508175" y="1706276"/>
                  <a:pt x="1496490" y="1703099"/>
                </a:cubicBezTo>
                <a:lnTo>
                  <a:pt x="1471408" y="1692583"/>
                </a:lnTo>
                <a:lnTo>
                  <a:pt x="1486736" y="1666073"/>
                </a:lnTo>
                <a:cubicBezTo>
                  <a:pt x="1625328" y="1426376"/>
                  <a:pt x="1802725" y="1119564"/>
                  <a:pt x="2029793" y="726844"/>
                </a:cubicBezTo>
                <a:cubicBezTo>
                  <a:pt x="2097197" y="610441"/>
                  <a:pt x="2218525" y="538808"/>
                  <a:pt x="2353334" y="538808"/>
                </a:cubicBezTo>
                <a:close/>
                <a:moveTo>
                  <a:pt x="1487085" y="0"/>
                </a:moveTo>
                <a:cubicBezTo>
                  <a:pt x="1487085" y="0"/>
                  <a:pt x="1487085" y="0"/>
                  <a:pt x="2360840" y="0"/>
                </a:cubicBezTo>
                <a:cubicBezTo>
                  <a:pt x="2415568" y="0"/>
                  <a:pt x="2468407" y="30084"/>
                  <a:pt x="2494828" y="78969"/>
                </a:cubicBezTo>
                <a:cubicBezTo>
                  <a:pt x="2494828" y="78969"/>
                  <a:pt x="2494828" y="78969"/>
                  <a:pt x="2729665" y="483373"/>
                </a:cubicBezTo>
                <a:lnTo>
                  <a:pt x="2756194" y="529058"/>
                </a:lnTo>
                <a:lnTo>
                  <a:pt x="2735320" y="529058"/>
                </a:lnTo>
                <a:lnTo>
                  <a:pt x="2636659" y="529058"/>
                </a:lnTo>
                <a:lnTo>
                  <a:pt x="2593799" y="455250"/>
                </a:lnTo>
                <a:cubicBezTo>
                  <a:pt x="2430052" y="173267"/>
                  <a:pt x="2430052" y="173267"/>
                  <a:pt x="2430052" y="173267"/>
                </a:cubicBezTo>
                <a:cubicBezTo>
                  <a:pt x="2406629" y="129929"/>
                  <a:pt x="2359785" y="103259"/>
                  <a:pt x="2311267" y="103259"/>
                </a:cubicBezTo>
                <a:cubicBezTo>
                  <a:pt x="1536658" y="103259"/>
                  <a:pt x="1536658" y="103259"/>
                  <a:pt x="1536658" y="103259"/>
                </a:cubicBezTo>
                <a:cubicBezTo>
                  <a:pt x="1486468" y="103259"/>
                  <a:pt x="1441296" y="129929"/>
                  <a:pt x="1416201" y="173267"/>
                </a:cubicBezTo>
                <a:cubicBezTo>
                  <a:pt x="1029733" y="841671"/>
                  <a:pt x="1029733" y="841671"/>
                  <a:pt x="1029733" y="841671"/>
                </a:cubicBezTo>
                <a:cubicBezTo>
                  <a:pt x="1004637" y="883343"/>
                  <a:pt x="1004637" y="936682"/>
                  <a:pt x="1029733" y="978353"/>
                </a:cubicBezTo>
                <a:cubicBezTo>
                  <a:pt x="1416201" y="1646758"/>
                  <a:pt x="1416201" y="1646758"/>
                  <a:pt x="1416201" y="1646758"/>
                </a:cubicBezTo>
                <a:cubicBezTo>
                  <a:pt x="1428749" y="1668427"/>
                  <a:pt x="1446315" y="1685929"/>
                  <a:pt x="1467019" y="1698013"/>
                </a:cubicBezTo>
                <a:lnTo>
                  <a:pt x="1472899" y="1700478"/>
                </a:lnTo>
                <a:lnTo>
                  <a:pt x="1441377" y="1754996"/>
                </a:lnTo>
                <a:lnTo>
                  <a:pt x="1417933" y="1795543"/>
                </a:lnTo>
                <a:lnTo>
                  <a:pt x="1442249" y="1805738"/>
                </a:lnTo>
                <a:cubicBezTo>
                  <a:pt x="1455430" y="1809322"/>
                  <a:pt x="1469230" y="1811202"/>
                  <a:pt x="1483383" y="1811202"/>
                </a:cubicBezTo>
                <a:cubicBezTo>
                  <a:pt x="2357138" y="1811202"/>
                  <a:pt x="2357138" y="1811202"/>
                  <a:pt x="2357138" y="1811202"/>
                </a:cubicBezTo>
                <a:cubicBezTo>
                  <a:pt x="2411866" y="1811202"/>
                  <a:pt x="2464705" y="1781120"/>
                  <a:pt x="2491126" y="1732235"/>
                </a:cubicBezTo>
                <a:cubicBezTo>
                  <a:pt x="2928947" y="978278"/>
                  <a:pt x="2928947" y="978278"/>
                  <a:pt x="2928947" y="978278"/>
                </a:cubicBezTo>
                <a:cubicBezTo>
                  <a:pt x="2957254" y="931274"/>
                  <a:pt x="2957254" y="871108"/>
                  <a:pt x="2928947" y="824102"/>
                </a:cubicBezTo>
                <a:cubicBezTo>
                  <a:pt x="2874220" y="729858"/>
                  <a:pt x="2826333" y="647394"/>
                  <a:pt x="2784432" y="575238"/>
                </a:cubicBezTo>
                <a:lnTo>
                  <a:pt x="2763277" y="538808"/>
                </a:lnTo>
                <a:lnTo>
                  <a:pt x="2861280" y="538808"/>
                </a:lnTo>
                <a:cubicBezTo>
                  <a:pt x="3166048" y="538808"/>
                  <a:pt x="3653676" y="538808"/>
                  <a:pt x="4433881" y="538808"/>
                </a:cubicBezTo>
                <a:cubicBezTo>
                  <a:pt x="4564197" y="538808"/>
                  <a:pt x="4690018" y="610441"/>
                  <a:pt x="4752929" y="726844"/>
                </a:cubicBezTo>
                <a:cubicBezTo>
                  <a:pt x="4752929" y="726844"/>
                  <a:pt x="4752929" y="726844"/>
                  <a:pt x="5795449" y="2522134"/>
                </a:cubicBezTo>
                <a:cubicBezTo>
                  <a:pt x="5862854" y="2634060"/>
                  <a:pt x="5862854" y="2777325"/>
                  <a:pt x="5795449" y="2889251"/>
                </a:cubicBezTo>
                <a:cubicBezTo>
                  <a:pt x="5795449" y="2889251"/>
                  <a:pt x="5795449" y="2889251"/>
                  <a:pt x="4752929" y="4684542"/>
                </a:cubicBezTo>
                <a:cubicBezTo>
                  <a:pt x="4690018" y="4800945"/>
                  <a:pt x="4564197" y="4872577"/>
                  <a:pt x="4433881" y="4872577"/>
                </a:cubicBezTo>
                <a:cubicBezTo>
                  <a:pt x="4433881" y="4872577"/>
                  <a:pt x="4433881" y="4872577"/>
                  <a:pt x="2353334" y="4872577"/>
                </a:cubicBezTo>
                <a:cubicBezTo>
                  <a:pt x="2218525" y="4872577"/>
                  <a:pt x="2097197" y="4800945"/>
                  <a:pt x="2029793" y="4684542"/>
                </a:cubicBezTo>
                <a:cubicBezTo>
                  <a:pt x="2029793" y="4684542"/>
                  <a:pt x="2029793" y="4684542"/>
                  <a:pt x="991766" y="2889251"/>
                </a:cubicBezTo>
                <a:cubicBezTo>
                  <a:pt x="924361" y="2777325"/>
                  <a:pt x="924361" y="2634060"/>
                  <a:pt x="991766" y="2522134"/>
                </a:cubicBezTo>
                <a:cubicBezTo>
                  <a:pt x="991766" y="2522134"/>
                  <a:pt x="991766" y="2522134"/>
                  <a:pt x="1377193" y="1855530"/>
                </a:cubicBezTo>
                <a:lnTo>
                  <a:pt x="1409676" y="1799352"/>
                </a:lnTo>
                <a:lnTo>
                  <a:pt x="1408533" y="1798873"/>
                </a:lnTo>
                <a:cubicBezTo>
                  <a:pt x="1385179" y="1785241"/>
                  <a:pt x="1365364" y="1765500"/>
                  <a:pt x="1351210" y="1741057"/>
                </a:cubicBezTo>
                <a:cubicBezTo>
                  <a:pt x="1351210" y="1741057"/>
                  <a:pt x="1351210" y="1741057"/>
                  <a:pt x="915276" y="987100"/>
                </a:cubicBezTo>
                <a:cubicBezTo>
                  <a:pt x="886968" y="940096"/>
                  <a:pt x="886968" y="879930"/>
                  <a:pt x="915276" y="832924"/>
                </a:cubicBezTo>
                <a:cubicBezTo>
                  <a:pt x="915276" y="832924"/>
                  <a:pt x="915276" y="832924"/>
                  <a:pt x="1351210" y="78969"/>
                </a:cubicBezTo>
                <a:cubicBezTo>
                  <a:pt x="1379517" y="30084"/>
                  <a:pt x="1430471" y="0"/>
                  <a:pt x="1487085" y="0"/>
                </a:cubicBezTo>
                <a:close/>
              </a:path>
            </a:pathLst>
          </a:custGeom>
        </p:spPr>
      </p:pic>
    </p:spTree>
    <p:extLst>
      <p:ext uri="{BB962C8B-B14F-4D97-AF65-F5344CB8AC3E}">
        <p14:creationId xmlns:p14="http://schemas.microsoft.com/office/powerpoint/2010/main" val="264278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191CE-1A0E-4175-730E-86CCB93B5F53}"/>
              </a:ext>
            </a:extLst>
          </p:cNvPr>
          <p:cNvSpPr>
            <a:spLocks noGrp="1"/>
          </p:cNvSpPr>
          <p:nvPr>
            <p:ph type="title"/>
          </p:nvPr>
        </p:nvSpPr>
        <p:spPr>
          <a:xfrm>
            <a:off x="716907" y="4815706"/>
            <a:ext cx="10765410" cy="1207269"/>
          </a:xfrm>
        </p:spPr>
        <p:txBody>
          <a:bodyPr vert="horz" lIns="91440" tIns="45720" rIns="91440" bIns="45720" rtlCol="0" anchor="b">
            <a:normAutofit/>
          </a:bodyPr>
          <a:lstStyle/>
          <a:p>
            <a:pPr algn="ctr"/>
            <a:r>
              <a:rPr lang="en-US" sz="3800"/>
              <a:t>Combination of Existing Resources and Technology for Faster Implementation</a:t>
            </a:r>
          </a:p>
        </p:txBody>
      </p:sp>
      <p:pic>
        <p:nvPicPr>
          <p:cNvPr id="4" name="Picture 4" descr="A picture containing person&#10;&#10;Description automatically generated">
            <a:extLst>
              <a:ext uri="{FF2B5EF4-FFF2-40B4-BE49-F238E27FC236}">
                <a16:creationId xmlns:a16="http://schemas.microsoft.com/office/drawing/2014/main" id="{68E26B17-E8FA-AEAE-642C-E80448D12624}"/>
              </a:ext>
            </a:extLst>
          </p:cNvPr>
          <p:cNvPicPr>
            <a:picLocks noGrp="1" noChangeAspect="1"/>
          </p:cNvPicPr>
          <p:nvPr>
            <p:ph idx="1"/>
          </p:nvPr>
        </p:nvPicPr>
        <p:blipFill>
          <a:blip r:embed="rId3"/>
          <a:stretch>
            <a:fillRect/>
          </a:stretch>
        </p:blipFill>
        <p:spPr>
          <a:xfrm>
            <a:off x="1113421" y="996260"/>
            <a:ext cx="4132739" cy="2763857"/>
          </a:xfrm>
          <a:prstGeom prst="rect">
            <a:avLst/>
          </a:prstGeom>
        </p:spPr>
      </p:pic>
      <p:cxnSp>
        <p:nvCxnSpPr>
          <p:cNvPr id="32" name="Straight Connector 22">
            <a:extLst>
              <a:ext uri="{FF2B5EF4-FFF2-40B4-BE49-F238E27FC236}">
                <a16:creationId xmlns:a16="http://schemas.microsoft.com/office/drawing/2014/main" id="{3D83F26F-C55B-4A92-9AFF-4894D14E27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253414"/>
            <a:ext cx="0" cy="21209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6">
            <a:extLst>
              <a:ext uri="{FF2B5EF4-FFF2-40B4-BE49-F238E27FC236}">
                <a16:creationId xmlns:a16="http://schemas.microsoft.com/office/drawing/2014/main" id="{6E05F15F-29C1-7017-C979-CE7D3966F004}"/>
              </a:ext>
            </a:extLst>
          </p:cNvPr>
          <p:cNvPicPr>
            <a:picLocks noChangeAspect="1"/>
          </p:cNvPicPr>
          <p:nvPr/>
        </p:nvPicPr>
        <p:blipFill>
          <a:blip r:embed="rId4"/>
          <a:stretch>
            <a:fillRect/>
          </a:stretch>
        </p:blipFill>
        <p:spPr>
          <a:xfrm>
            <a:off x="7506139" y="-228048"/>
            <a:ext cx="2101696" cy="3984259"/>
          </a:xfrm>
          <a:prstGeom prst="rect">
            <a:avLst/>
          </a:prstGeom>
        </p:spPr>
      </p:pic>
      <p:sp>
        <p:nvSpPr>
          <p:cNvPr id="17" name="Content Placeholder 2">
            <a:extLst>
              <a:ext uri="{FF2B5EF4-FFF2-40B4-BE49-F238E27FC236}">
                <a16:creationId xmlns:a16="http://schemas.microsoft.com/office/drawing/2014/main" id="{7F56651E-93C6-9C5E-12BE-DE56340C932E}"/>
              </a:ext>
            </a:extLst>
          </p:cNvPr>
          <p:cNvSpPr txBox="1">
            <a:spLocks/>
          </p:cNvSpPr>
          <p:nvPr/>
        </p:nvSpPr>
        <p:spPr>
          <a:xfrm>
            <a:off x="1192810" y="3835910"/>
            <a:ext cx="4060439" cy="78182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a:cs typeface="Calibri"/>
              </a:rPr>
              <a:t>FDA Digital Health Center for Excellence </a:t>
            </a:r>
            <a:r>
              <a:rPr lang="en-US" sz="2200" i="1">
                <a:cs typeface="Calibri"/>
              </a:rPr>
              <a:t>(FDA.gov)</a:t>
            </a:r>
            <a:endParaRPr lang="en-US"/>
          </a:p>
        </p:txBody>
      </p:sp>
      <p:sp>
        <p:nvSpPr>
          <p:cNvPr id="19" name="Content Placeholder 2">
            <a:extLst>
              <a:ext uri="{FF2B5EF4-FFF2-40B4-BE49-F238E27FC236}">
                <a16:creationId xmlns:a16="http://schemas.microsoft.com/office/drawing/2014/main" id="{2ACD11AB-BEEB-145C-F5A1-56F88A5F91CC}"/>
              </a:ext>
            </a:extLst>
          </p:cNvPr>
          <p:cNvSpPr txBox="1">
            <a:spLocks/>
          </p:cNvSpPr>
          <p:nvPr/>
        </p:nvSpPr>
        <p:spPr>
          <a:xfrm>
            <a:off x="6526809" y="3884290"/>
            <a:ext cx="4060439" cy="78182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a:cs typeface="Calibri"/>
              </a:rPr>
              <a:t>Automated Medication Carts </a:t>
            </a:r>
            <a:r>
              <a:rPr lang="en-US" sz="2200" i="1">
                <a:cs typeface="Calibri"/>
              </a:rPr>
              <a:t>(</a:t>
            </a:r>
            <a:r>
              <a:rPr lang="en-US" sz="2200" i="1" err="1">
                <a:cs typeface="Calibri"/>
              </a:rPr>
              <a:t>Jessurun</a:t>
            </a:r>
            <a:r>
              <a:rPr lang="en-US" sz="2200" i="1">
                <a:cs typeface="Calibri"/>
              </a:rPr>
              <a:t>, 2021)</a:t>
            </a:r>
            <a:endParaRPr lang="en-US"/>
          </a:p>
        </p:txBody>
      </p:sp>
    </p:spTree>
    <p:extLst>
      <p:ext uri="{BB962C8B-B14F-4D97-AF65-F5344CB8AC3E}">
        <p14:creationId xmlns:p14="http://schemas.microsoft.com/office/powerpoint/2010/main" val="269190910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Diagram&#10;&#10;Description automatically generated">
            <a:extLst>
              <a:ext uri="{FF2B5EF4-FFF2-40B4-BE49-F238E27FC236}">
                <a16:creationId xmlns:a16="http://schemas.microsoft.com/office/drawing/2014/main" id="{7EE655CD-3D41-50A9-B3D7-BFC4C6518388}"/>
              </a:ext>
            </a:extLst>
          </p:cNvPr>
          <p:cNvPicPr>
            <a:picLocks noChangeAspect="1"/>
          </p:cNvPicPr>
          <p:nvPr/>
        </p:nvPicPr>
        <p:blipFill>
          <a:blip r:embed="rId2"/>
          <a:stretch>
            <a:fillRect/>
          </a:stretch>
        </p:blipFill>
        <p:spPr>
          <a:xfrm>
            <a:off x="5405862" y="1839779"/>
            <a:ext cx="6019331" cy="3175196"/>
          </a:xfrm>
          <a:prstGeom prst="rect">
            <a:avLst/>
          </a:prstGeom>
          <a:effectLst/>
        </p:spPr>
      </p:pic>
      <p:sp>
        <p:nvSpPr>
          <p:cNvPr id="8" name="Content Placeholder 2">
            <a:extLst>
              <a:ext uri="{FF2B5EF4-FFF2-40B4-BE49-F238E27FC236}">
                <a16:creationId xmlns:a16="http://schemas.microsoft.com/office/drawing/2014/main" id="{FD000E86-F469-8F74-89D9-744531F8C839}"/>
              </a:ext>
            </a:extLst>
          </p:cNvPr>
          <p:cNvSpPr>
            <a:spLocks noGrp="1"/>
          </p:cNvSpPr>
          <p:nvPr>
            <p:ph idx="1"/>
          </p:nvPr>
        </p:nvSpPr>
        <p:spPr>
          <a:xfrm>
            <a:off x="302161" y="2410871"/>
            <a:ext cx="4048344" cy="3536236"/>
          </a:xfrm>
        </p:spPr>
        <p:txBody>
          <a:bodyPr vert="horz" lIns="91440" tIns="45720" rIns="91440" bIns="45720" rtlCol="0" anchor="t">
            <a:normAutofit/>
          </a:bodyPr>
          <a:lstStyle/>
          <a:p>
            <a:pPr marL="342900" indent="-342900">
              <a:buFont typeface="Wingdings" panose="020B0604020202020204" pitchFamily="34" charset="0"/>
              <a:buChar char="q"/>
            </a:pPr>
            <a:r>
              <a:rPr lang="en-US" sz="2200">
                <a:ea typeface="Calibri"/>
                <a:cs typeface="Calibri"/>
              </a:rPr>
              <a:t>Biometric controlled pill box</a:t>
            </a:r>
          </a:p>
          <a:p>
            <a:pPr marL="342900" indent="-342900">
              <a:buFont typeface="Wingdings" panose="020B0604020202020204" pitchFamily="34" charset="0"/>
              <a:buChar char="q"/>
            </a:pPr>
            <a:r>
              <a:rPr lang="en-US" sz="2200">
                <a:ea typeface="Calibri"/>
                <a:cs typeface="Calibri"/>
              </a:rPr>
              <a:t>Opens one pill upon each scan</a:t>
            </a:r>
          </a:p>
          <a:p>
            <a:pPr marL="342900" indent="-342900">
              <a:buFont typeface="Wingdings" panose="020B0604020202020204" pitchFamily="34" charset="0"/>
              <a:buChar char="q"/>
            </a:pPr>
            <a:r>
              <a:rPr lang="en-US" sz="2200">
                <a:ea typeface="Calibri"/>
                <a:cs typeface="Calibri"/>
              </a:rPr>
              <a:t>Time delay before next pill can be taken</a:t>
            </a:r>
          </a:p>
          <a:p>
            <a:pPr marL="342900" indent="-342900">
              <a:buFont typeface="Wingdings" panose="020B0604020202020204" pitchFamily="34" charset="0"/>
              <a:buChar char="q"/>
            </a:pPr>
            <a:r>
              <a:rPr lang="en-US" sz="2200">
                <a:ea typeface="Calibri"/>
                <a:cs typeface="Calibri"/>
              </a:rPr>
              <a:t>Doctor notified when pill taken and if tampering done</a:t>
            </a:r>
          </a:p>
        </p:txBody>
      </p:sp>
      <p:pic>
        <p:nvPicPr>
          <p:cNvPr id="16" name="Picture 16">
            <a:extLst>
              <a:ext uri="{FF2B5EF4-FFF2-40B4-BE49-F238E27FC236}">
                <a16:creationId xmlns:a16="http://schemas.microsoft.com/office/drawing/2014/main" id="{500F6E5E-FA8B-0822-E3F9-EBCC7D44B459}"/>
              </a:ext>
            </a:extLst>
          </p:cNvPr>
          <p:cNvPicPr>
            <a:picLocks noChangeAspect="1"/>
          </p:cNvPicPr>
          <p:nvPr/>
        </p:nvPicPr>
        <p:blipFill>
          <a:blip r:embed="rId3"/>
          <a:stretch>
            <a:fillRect/>
          </a:stretch>
        </p:blipFill>
        <p:spPr>
          <a:xfrm>
            <a:off x="562429" y="277208"/>
            <a:ext cx="3543904" cy="1937203"/>
          </a:xfrm>
          <a:prstGeom prst="rect">
            <a:avLst/>
          </a:prstGeom>
        </p:spPr>
      </p:pic>
    </p:spTree>
    <p:extLst>
      <p:ext uri="{BB962C8B-B14F-4D97-AF65-F5344CB8AC3E}">
        <p14:creationId xmlns:p14="http://schemas.microsoft.com/office/powerpoint/2010/main" val="996318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07AC-A0E7-0349-0C04-152A34509433}"/>
              </a:ext>
            </a:extLst>
          </p:cNvPr>
          <p:cNvSpPr>
            <a:spLocks noGrp="1"/>
          </p:cNvSpPr>
          <p:nvPr>
            <p:ph type="title"/>
          </p:nvPr>
        </p:nvSpPr>
        <p:spPr>
          <a:xfrm>
            <a:off x="848279" y="234093"/>
            <a:ext cx="10515600" cy="1212675"/>
          </a:xfrm>
        </p:spPr>
        <p:txBody>
          <a:bodyPr/>
          <a:lstStyle/>
          <a:p>
            <a:pPr algn="ctr"/>
            <a:r>
              <a:rPr lang="en-US" b="1">
                <a:ea typeface="Calibri Light"/>
                <a:cs typeface="Calibri Light"/>
              </a:rPr>
              <a:t>Solution Map</a:t>
            </a:r>
            <a:endParaRPr lang="en-US"/>
          </a:p>
        </p:txBody>
      </p:sp>
      <p:sp>
        <p:nvSpPr>
          <p:cNvPr id="3" name="Content Placeholder 2">
            <a:extLst>
              <a:ext uri="{FF2B5EF4-FFF2-40B4-BE49-F238E27FC236}">
                <a16:creationId xmlns:a16="http://schemas.microsoft.com/office/drawing/2014/main" id="{094EBFB7-23C8-520B-37F2-04F64A721B0F}"/>
              </a:ext>
            </a:extLst>
          </p:cNvPr>
          <p:cNvSpPr>
            <a:spLocks noGrp="1"/>
          </p:cNvSpPr>
          <p:nvPr>
            <p:ph idx="1"/>
          </p:nvPr>
        </p:nvSpPr>
        <p:spPr>
          <a:xfrm>
            <a:off x="739423" y="1303514"/>
            <a:ext cx="10727265" cy="5226226"/>
          </a:xfrm>
        </p:spPr>
        <p:txBody>
          <a:bodyPr vert="horz" lIns="91440" tIns="45720" rIns="91440" bIns="45720" rtlCol="0" anchor="t">
            <a:normAutofit/>
          </a:bodyPr>
          <a:lstStyle/>
          <a:p>
            <a:pPr marL="0" indent="0">
              <a:buNone/>
            </a:pPr>
            <a:r>
              <a:rPr lang="en-US">
                <a:cs typeface="Calibri"/>
              </a:rPr>
              <a:t>         </a:t>
            </a:r>
          </a:p>
        </p:txBody>
      </p:sp>
      <p:sp>
        <p:nvSpPr>
          <p:cNvPr id="5" name="TextBox 4">
            <a:extLst>
              <a:ext uri="{FF2B5EF4-FFF2-40B4-BE49-F238E27FC236}">
                <a16:creationId xmlns:a16="http://schemas.microsoft.com/office/drawing/2014/main" id="{111C135D-DDA4-B3A6-BC39-E08A9909DB21}"/>
              </a:ext>
            </a:extLst>
          </p:cNvPr>
          <p:cNvSpPr txBox="1"/>
          <p:nvPr/>
        </p:nvSpPr>
        <p:spPr>
          <a:xfrm>
            <a:off x="839610" y="3174999"/>
            <a:ext cx="2743199" cy="646331"/>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mn-lt"/>
                <a:cs typeface="+mn-lt"/>
              </a:rPr>
              <a:t>Doctor's prescription sent to pharmacy</a:t>
            </a:r>
            <a:endParaRPr lang="en-US">
              <a:ea typeface="Calibri" panose="020F0502020204030204"/>
              <a:cs typeface="Calibri" panose="020F0502020204030204"/>
            </a:endParaRPr>
          </a:p>
        </p:txBody>
      </p:sp>
      <p:sp>
        <p:nvSpPr>
          <p:cNvPr id="6" name="TextBox 5">
            <a:extLst>
              <a:ext uri="{FF2B5EF4-FFF2-40B4-BE49-F238E27FC236}">
                <a16:creationId xmlns:a16="http://schemas.microsoft.com/office/drawing/2014/main" id="{9BE1973D-0593-D002-E423-9657D93C47AC}"/>
              </a:ext>
            </a:extLst>
          </p:cNvPr>
          <p:cNvSpPr txBox="1"/>
          <p:nvPr/>
        </p:nvSpPr>
        <p:spPr>
          <a:xfrm>
            <a:off x="4691944" y="3337278"/>
            <a:ext cx="2348088" cy="369332"/>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mn-lt"/>
                <a:cs typeface="+mn-lt"/>
              </a:rPr>
              <a:t>Pills are placed in slots </a:t>
            </a:r>
            <a:endParaRPr lang="en-US">
              <a:ea typeface="Calibri" panose="020F0502020204030204"/>
              <a:cs typeface="Calibri" panose="020F0502020204030204"/>
            </a:endParaRPr>
          </a:p>
        </p:txBody>
      </p:sp>
      <p:sp>
        <p:nvSpPr>
          <p:cNvPr id="7" name="TextBox 6">
            <a:extLst>
              <a:ext uri="{FF2B5EF4-FFF2-40B4-BE49-F238E27FC236}">
                <a16:creationId xmlns:a16="http://schemas.microsoft.com/office/drawing/2014/main" id="{C0DBF8F3-1C0C-6D8D-BBB9-50E4F97A9638}"/>
              </a:ext>
            </a:extLst>
          </p:cNvPr>
          <p:cNvSpPr txBox="1"/>
          <p:nvPr/>
        </p:nvSpPr>
        <p:spPr>
          <a:xfrm>
            <a:off x="8163278" y="3175000"/>
            <a:ext cx="2743199" cy="646331"/>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Patient accesses pills with biometrics</a:t>
            </a:r>
            <a:endParaRPr lang="en-US">
              <a:ea typeface="Calibri" panose="020F0502020204030204"/>
              <a:cs typeface="Calibri"/>
            </a:endParaRPr>
          </a:p>
        </p:txBody>
      </p:sp>
      <p:sp>
        <p:nvSpPr>
          <p:cNvPr id="8" name="TextBox 7">
            <a:extLst>
              <a:ext uri="{FF2B5EF4-FFF2-40B4-BE49-F238E27FC236}">
                <a16:creationId xmlns:a16="http://schemas.microsoft.com/office/drawing/2014/main" id="{2222BDDC-7403-318A-DD7A-CBF6FAC96159}"/>
              </a:ext>
            </a:extLst>
          </p:cNvPr>
          <p:cNvSpPr txBox="1"/>
          <p:nvPr/>
        </p:nvSpPr>
        <p:spPr>
          <a:xfrm>
            <a:off x="8163277" y="4924777"/>
            <a:ext cx="2743199" cy="92333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Slot opens with pill after time delay at scheduled time</a:t>
            </a:r>
            <a:endParaRPr lang="en-US">
              <a:ea typeface="Calibri" panose="020F0502020204030204"/>
              <a:cs typeface="Calibri" panose="020F0502020204030204"/>
            </a:endParaRPr>
          </a:p>
        </p:txBody>
      </p:sp>
      <p:sp>
        <p:nvSpPr>
          <p:cNvPr id="13" name="TextBox 12">
            <a:extLst>
              <a:ext uri="{FF2B5EF4-FFF2-40B4-BE49-F238E27FC236}">
                <a16:creationId xmlns:a16="http://schemas.microsoft.com/office/drawing/2014/main" id="{0D1AA606-690F-033F-5AF8-35365FFBDE88}"/>
              </a:ext>
            </a:extLst>
          </p:cNvPr>
          <p:cNvSpPr txBox="1"/>
          <p:nvPr/>
        </p:nvSpPr>
        <p:spPr>
          <a:xfrm>
            <a:off x="4635500" y="1622777"/>
            <a:ext cx="2743199" cy="646331"/>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Biometric-controlled medication container</a:t>
            </a:r>
            <a:endParaRPr lang="en-US">
              <a:ea typeface="Calibri" panose="020F0502020204030204"/>
              <a:cs typeface="Calibri"/>
            </a:endParaRPr>
          </a:p>
        </p:txBody>
      </p:sp>
      <p:sp>
        <p:nvSpPr>
          <p:cNvPr id="14" name="TextBox 13">
            <a:extLst>
              <a:ext uri="{FF2B5EF4-FFF2-40B4-BE49-F238E27FC236}">
                <a16:creationId xmlns:a16="http://schemas.microsoft.com/office/drawing/2014/main" id="{7EA75B7F-2555-DF33-0A7B-6D771E787239}"/>
              </a:ext>
            </a:extLst>
          </p:cNvPr>
          <p:cNvSpPr txBox="1"/>
          <p:nvPr/>
        </p:nvSpPr>
        <p:spPr>
          <a:xfrm>
            <a:off x="5157611" y="5253778"/>
            <a:ext cx="1882422" cy="369332"/>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Patient takes pills</a:t>
            </a:r>
            <a:endParaRPr lang="en-US"/>
          </a:p>
        </p:txBody>
      </p:sp>
      <p:cxnSp>
        <p:nvCxnSpPr>
          <p:cNvPr id="15" name="Connector: Elbow 14">
            <a:extLst>
              <a:ext uri="{FF2B5EF4-FFF2-40B4-BE49-F238E27FC236}">
                <a16:creationId xmlns:a16="http://schemas.microsoft.com/office/drawing/2014/main" id="{A2AA6E55-FAEF-C8CF-0440-3904B8BBF51E}"/>
              </a:ext>
            </a:extLst>
          </p:cNvPr>
          <p:cNvCxnSpPr/>
          <p:nvPr/>
        </p:nvCxnSpPr>
        <p:spPr>
          <a:xfrm flipH="1">
            <a:off x="3646165" y="4238270"/>
            <a:ext cx="5677131" cy="49106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D025552-EE03-BD98-2989-8C021C7043A3}"/>
              </a:ext>
            </a:extLst>
          </p:cNvPr>
          <p:cNvSpPr txBox="1"/>
          <p:nvPr/>
        </p:nvSpPr>
        <p:spPr>
          <a:xfrm>
            <a:off x="839611" y="4480277"/>
            <a:ext cx="2743199" cy="646331"/>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Attempt to access before scheduled time</a:t>
            </a:r>
            <a:endParaRPr lang="en-US">
              <a:ea typeface="Calibri" panose="020F0502020204030204"/>
              <a:cs typeface="Calibri"/>
            </a:endParaRPr>
          </a:p>
        </p:txBody>
      </p:sp>
      <p:sp>
        <p:nvSpPr>
          <p:cNvPr id="18" name="TextBox 17">
            <a:extLst>
              <a:ext uri="{FF2B5EF4-FFF2-40B4-BE49-F238E27FC236}">
                <a16:creationId xmlns:a16="http://schemas.microsoft.com/office/drawing/2014/main" id="{4EB63D31-84A5-3783-4858-2483CFAE7217}"/>
              </a:ext>
            </a:extLst>
          </p:cNvPr>
          <p:cNvSpPr txBox="1"/>
          <p:nvPr/>
        </p:nvSpPr>
        <p:spPr>
          <a:xfrm>
            <a:off x="1157111" y="6053667"/>
            <a:ext cx="2023533" cy="369332"/>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Physician notified</a:t>
            </a:r>
          </a:p>
        </p:txBody>
      </p:sp>
      <p:cxnSp>
        <p:nvCxnSpPr>
          <p:cNvPr id="20" name="Connector: Elbow 19">
            <a:extLst>
              <a:ext uri="{FF2B5EF4-FFF2-40B4-BE49-F238E27FC236}">
                <a16:creationId xmlns:a16="http://schemas.microsoft.com/office/drawing/2014/main" id="{EE8856A8-1F21-5A74-FD86-FD4FA59EBBDD}"/>
              </a:ext>
            </a:extLst>
          </p:cNvPr>
          <p:cNvCxnSpPr/>
          <p:nvPr/>
        </p:nvCxnSpPr>
        <p:spPr>
          <a:xfrm flipH="1">
            <a:off x="3192098" y="5435108"/>
            <a:ext cx="1956340" cy="81117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93C0E32-EB73-DE87-4083-59F7C24990F0}"/>
              </a:ext>
            </a:extLst>
          </p:cNvPr>
          <p:cNvCxnSpPr/>
          <p:nvPr/>
        </p:nvCxnSpPr>
        <p:spPr>
          <a:xfrm>
            <a:off x="5857522" y="2315632"/>
            <a:ext cx="11288" cy="10151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282DE0A-A69A-179B-58CA-1D3923F32A38}"/>
              </a:ext>
            </a:extLst>
          </p:cNvPr>
          <p:cNvCxnSpPr>
            <a:cxnSpLocks/>
          </p:cNvCxnSpPr>
          <p:nvPr/>
        </p:nvCxnSpPr>
        <p:spPr>
          <a:xfrm>
            <a:off x="1976966" y="5151965"/>
            <a:ext cx="11288" cy="9002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05A54CA-8B02-4C8A-AE82-467016A97153}"/>
              </a:ext>
            </a:extLst>
          </p:cNvPr>
          <p:cNvCxnSpPr>
            <a:cxnSpLocks/>
          </p:cNvCxnSpPr>
          <p:nvPr/>
        </p:nvCxnSpPr>
        <p:spPr>
          <a:xfrm flipH="1" flipV="1">
            <a:off x="7020895" y="5439485"/>
            <a:ext cx="1142343" cy="9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641DCBF-3348-C224-392D-410D5F85790A}"/>
              </a:ext>
            </a:extLst>
          </p:cNvPr>
          <p:cNvCxnSpPr>
            <a:cxnSpLocks/>
          </p:cNvCxnSpPr>
          <p:nvPr/>
        </p:nvCxnSpPr>
        <p:spPr>
          <a:xfrm>
            <a:off x="9328855" y="3825521"/>
            <a:ext cx="21726" cy="10881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2B4DA52-02B0-8130-2C77-3675517F8605}"/>
              </a:ext>
            </a:extLst>
          </p:cNvPr>
          <p:cNvCxnSpPr>
            <a:cxnSpLocks/>
          </p:cNvCxnSpPr>
          <p:nvPr/>
        </p:nvCxnSpPr>
        <p:spPr>
          <a:xfrm flipV="1">
            <a:off x="7047687" y="3519309"/>
            <a:ext cx="1102289" cy="27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82783F6-0862-D4E9-4494-8579DB77FFAB}"/>
              </a:ext>
            </a:extLst>
          </p:cNvPr>
          <p:cNvCxnSpPr>
            <a:cxnSpLocks/>
          </p:cNvCxnSpPr>
          <p:nvPr/>
        </p:nvCxnSpPr>
        <p:spPr>
          <a:xfrm flipV="1">
            <a:off x="3583700" y="3508871"/>
            <a:ext cx="1112725" cy="25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1472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1A18FFD9BDD34DB933D8EF517A2B16" ma:contentTypeVersion="11" ma:contentTypeDescription="Create a new document." ma:contentTypeScope="" ma:versionID="daa4100537bf71557d62144cea9f507b">
  <xsd:schema xmlns:xsd="http://www.w3.org/2001/XMLSchema" xmlns:xs="http://www.w3.org/2001/XMLSchema" xmlns:p="http://schemas.microsoft.com/office/2006/metadata/properties" xmlns:ns2="c34ba3eb-ae61-444f-bb6e-69df31b17dda" xmlns:ns3="35486368-dadf-4c6c-8546-cfaf2aa805b7" targetNamespace="http://schemas.microsoft.com/office/2006/metadata/properties" ma:root="true" ma:fieldsID="6e5efb3fd12173552dc72962eebc3711" ns2:_="" ns3:_="">
    <xsd:import namespace="c34ba3eb-ae61-444f-bb6e-69df31b17dda"/>
    <xsd:import namespace="35486368-dadf-4c6c-8546-cfaf2aa805b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ba3eb-ae61-444f-bb6e-69df31b17d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885dce6-195b-416a-ba54-3dd5b0a2bad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486368-dadf-4c6c-8546-cfaf2aa805b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f38b060-f644-48ae-b161-150e593eda4e}" ma:internalName="TaxCatchAll" ma:showField="CatchAllData" ma:web="35486368-dadf-4c6c-8546-cfaf2aa805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34ba3eb-ae61-444f-bb6e-69df31b17dda">
      <Terms xmlns="http://schemas.microsoft.com/office/infopath/2007/PartnerControls"/>
    </lcf76f155ced4ddcb4097134ff3c332f>
    <TaxCatchAll xmlns="35486368-dadf-4c6c-8546-cfaf2aa805b7" xsi:nil="true"/>
  </documentManagement>
</p:properties>
</file>

<file path=customXml/itemProps1.xml><?xml version="1.0" encoding="utf-8"?>
<ds:datastoreItem xmlns:ds="http://schemas.openxmlformats.org/officeDocument/2006/customXml" ds:itemID="{C52A7DC6-3076-4450-9709-79138B0EDAFB}">
  <ds:schemaRefs>
    <ds:schemaRef ds:uri="http://schemas.microsoft.com/sharepoint/v3/contenttype/forms"/>
  </ds:schemaRefs>
</ds:datastoreItem>
</file>

<file path=customXml/itemProps2.xml><?xml version="1.0" encoding="utf-8"?>
<ds:datastoreItem xmlns:ds="http://schemas.openxmlformats.org/officeDocument/2006/customXml" ds:itemID="{EDB04E44-5A3C-4FD2-B7F6-1CB90A88FB18}">
  <ds:schemaRefs>
    <ds:schemaRef ds:uri="35486368-dadf-4c6c-8546-cfaf2aa805b7"/>
    <ds:schemaRef ds:uri="c34ba3eb-ae61-444f-bb6e-69df31b17dd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4A0BB0F-704E-42DD-B1C0-BC48166C9DFD}">
  <ds:schemaRefs>
    <ds:schemaRef ds:uri="35486368-dadf-4c6c-8546-cfaf2aa805b7"/>
    <ds:schemaRef ds:uri="c34ba3eb-ae61-444f-bb6e-69df31b17dda"/>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7</Slides>
  <Notes>1</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Problem The US Opioid Epidemic</vt:lpstr>
      <vt:lpstr>FDA Priority Area</vt:lpstr>
      <vt:lpstr>Proposed Solution</vt:lpstr>
      <vt:lpstr>Combination of Existing Resources and Technology for Faster Implementation</vt:lpstr>
      <vt:lpstr>PowerPoint Presentation</vt:lpstr>
      <vt:lpstr>Solution Map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cp:revision>
  <dcterms:created xsi:type="dcterms:W3CDTF">2023-02-27T22:56:15Z</dcterms:created>
  <dcterms:modified xsi:type="dcterms:W3CDTF">2023-02-28T17:35:13Z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0x010100731A18FFD9BDD34DB933D8EF517A2B16</vt:lpwstr>
  </property>
  <property fmtid="{D5CDD505-2E9C-101B-9397-08002B2CF9AE}" pid="3" name="MediaServiceImageTags">
    <vt:lpwstr/>
  </property>
</Properties>
</file>