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
  </p:notesMasterIdLst>
  <p:sldIdLst>
    <p:sldId id="256" r:id="rId2"/>
  </p:sldIdLst>
  <p:sldSz cx="32918400" cy="164592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12" userDrawn="1">
          <p15:clr>
            <a:srgbClr val="A4A3A4"/>
          </p15:clr>
        </p15:guide>
        <p15:guide id="2" pos="103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1D7"/>
    <a:srgbClr val="F5A585"/>
    <a:srgbClr val="B75C6C"/>
    <a:srgbClr val="B01430"/>
    <a:srgbClr val="1D5F93"/>
    <a:srgbClr val="F3A87F"/>
    <a:srgbClr val="13487C"/>
    <a:srgbClr val="97A4BE"/>
    <a:srgbClr val="06396A"/>
    <a:srgbClr val="0B48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600" autoAdjust="0"/>
    <p:restoredTop sz="94660"/>
  </p:normalViewPr>
  <p:slideViewPr>
    <p:cSldViewPr snapToGrid="0">
      <p:cViewPr varScale="1">
        <p:scale>
          <a:sx n="29" d="100"/>
          <a:sy n="29" d="100"/>
        </p:scale>
        <p:origin x="548" y="52"/>
      </p:cViewPr>
      <p:guideLst>
        <p:guide orient="horz" pos="5112"/>
        <p:guide pos="10368"/>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006" y="66"/>
      </p:cViewPr>
      <p:guideLst/>
    </p:cSldViewPr>
  </p:notes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1C9322B3-8B2E-431F-A245-26F44544AB0C}"/>
    <pc:docChg chg="modSld">
      <pc:chgData name="" userId="" providerId="" clId="Web-{1C9322B3-8B2E-431F-A245-26F44544AB0C}" dt="2019-02-27T17:13:43.905" v="115" actId="20577"/>
      <pc:docMkLst>
        <pc:docMk/>
      </pc:docMkLst>
      <pc:sldChg chg="modSp">
        <pc:chgData name="" userId="" providerId="" clId="Web-{1C9322B3-8B2E-431F-A245-26F44544AB0C}" dt="2019-02-27T17:13:43.905" v="115" actId="20577"/>
        <pc:sldMkLst>
          <pc:docMk/>
          <pc:sldMk cId="822659988" sldId="256"/>
        </pc:sldMkLst>
        <pc:spChg chg="mod">
          <ac:chgData name="" userId="" providerId="" clId="Web-{1C9322B3-8B2E-431F-A245-26F44544AB0C}" dt="2019-02-27T17:04:54.871" v="31" actId="1076"/>
          <ac:spMkLst>
            <pc:docMk/>
            <pc:sldMk cId="822659988" sldId="256"/>
            <ac:spMk id="2" creationId="{00000000-0000-0000-0000-000000000000}"/>
          </ac:spMkLst>
        </pc:spChg>
        <pc:spChg chg="mod">
          <ac:chgData name="" userId="" providerId="" clId="Web-{1C9322B3-8B2E-431F-A245-26F44544AB0C}" dt="2019-02-27T17:06:30.449" v="49" actId="20577"/>
          <ac:spMkLst>
            <pc:docMk/>
            <pc:sldMk cId="822659988" sldId="256"/>
            <ac:spMk id="15" creationId="{00000000-0000-0000-0000-000000000000}"/>
          </ac:spMkLst>
        </pc:spChg>
        <pc:spChg chg="mod">
          <ac:chgData name="" userId="" providerId="" clId="Web-{1C9322B3-8B2E-431F-A245-26F44544AB0C}" dt="2019-02-27T17:13:43.905" v="115" actId="20577"/>
          <ac:spMkLst>
            <pc:docMk/>
            <pc:sldMk cId="822659988" sldId="256"/>
            <ac:spMk id="17" creationId="{00000000-0000-0000-0000-000000000000}"/>
          </ac:spMkLst>
        </pc:spChg>
        <pc:spChg chg="mod">
          <ac:chgData name="" userId="" providerId="" clId="Web-{1C9322B3-8B2E-431F-A245-26F44544AB0C}" dt="2019-02-27T17:06:51.449" v="65" actId="20577"/>
          <ac:spMkLst>
            <pc:docMk/>
            <pc:sldMk cId="822659988" sldId="256"/>
            <ac:spMk id="25" creationId="{00000000-0000-0000-0000-000000000000}"/>
          </ac:spMkLst>
        </pc:spChg>
        <pc:spChg chg="mod">
          <ac:chgData name="" userId="" providerId="" clId="Web-{1C9322B3-8B2E-431F-A245-26F44544AB0C}" dt="2019-02-27T17:06:49.059" v="63" actId="20577"/>
          <ac:spMkLst>
            <pc:docMk/>
            <pc:sldMk cId="822659988" sldId="256"/>
            <ac:spMk id="26" creationId="{00000000-0000-0000-0000-000000000000}"/>
          </ac:spMkLst>
        </pc:spChg>
        <pc:spChg chg="mod">
          <ac:chgData name="" userId="" providerId="" clId="Web-{1C9322B3-8B2E-431F-A245-26F44544AB0C}" dt="2019-02-27T17:06:46.418" v="58" actId="20577"/>
          <ac:spMkLst>
            <pc:docMk/>
            <pc:sldMk cId="822659988" sldId="256"/>
            <ac:spMk id="27" creationId="{00000000-0000-0000-0000-000000000000}"/>
          </ac:spMkLst>
        </pc:spChg>
        <pc:spChg chg="mod">
          <ac:chgData name="" userId="" providerId="" clId="Web-{1C9322B3-8B2E-431F-A245-26F44544AB0C}" dt="2019-02-27T17:06:39.855" v="52" actId="20577"/>
          <ac:spMkLst>
            <pc:docMk/>
            <pc:sldMk cId="822659988" sldId="256"/>
            <ac:spMk id="28" creationId="{00000000-0000-0000-0000-000000000000}"/>
          </ac:spMkLst>
        </pc:spChg>
        <pc:spChg chg="mod">
          <ac:chgData name="" userId="" providerId="" clId="Web-{1C9322B3-8B2E-431F-A245-26F44544AB0C}" dt="2019-02-27T17:06:43.121" v="55" actId="20577"/>
          <ac:spMkLst>
            <pc:docMk/>
            <pc:sldMk cId="822659988" sldId="256"/>
            <ac:spMk id="29" creationId="{00000000-0000-0000-0000-000000000000}"/>
          </ac:spMkLst>
        </pc:spChg>
        <pc:spChg chg="mod">
          <ac:chgData name="" userId="" providerId="" clId="Web-{1C9322B3-8B2E-431F-A245-26F44544AB0C}" dt="2019-02-27T17:06:25.949" v="47" actId="20577"/>
          <ac:spMkLst>
            <pc:docMk/>
            <pc:sldMk cId="822659988" sldId="256"/>
            <ac:spMk id="31" creationId="{00000000-0000-0000-0000-000000000000}"/>
          </ac:spMkLst>
        </pc:spChg>
        <pc:spChg chg="mod">
          <ac:chgData name="" userId="" providerId="" clId="Web-{1C9322B3-8B2E-431F-A245-26F44544AB0C}" dt="2019-02-27T17:02:51.151" v="6" actId="20577"/>
          <ac:spMkLst>
            <pc:docMk/>
            <pc:sldMk cId="822659988" sldId="256"/>
            <ac:spMk id="36" creationId="{00000000-0000-0000-0000-000000000000}"/>
          </ac:spMkLst>
        </pc:spChg>
        <pc:spChg chg="mod">
          <ac:chgData name="" userId="" providerId="" clId="Web-{1C9322B3-8B2E-431F-A245-26F44544AB0C}" dt="2019-02-27T17:03:04.042" v="8" actId="20577"/>
          <ac:spMkLst>
            <pc:docMk/>
            <pc:sldMk cId="822659988" sldId="256"/>
            <ac:spMk id="37" creationId="{00000000-0000-0000-0000-000000000000}"/>
          </ac:spMkLst>
        </pc:spChg>
        <pc:spChg chg="mod">
          <ac:chgData name="" userId="" providerId="" clId="Web-{1C9322B3-8B2E-431F-A245-26F44544AB0C}" dt="2019-02-27T17:04:08.198" v="13" actId="20577"/>
          <ac:spMkLst>
            <pc:docMk/>
            <pc:sldMk cId="822659988" sldId="256"/>
            <ac:spMk id="38" creationId="{00000000-0000-0000-0000-000000000000}"/>
          </ac:spMkLst>
        </pc:spChg>
      </pc:sldChg>
    </pc:docChg>
  </pc:docChgLst>
  <pc:docChgLst>
    <pc:chgData clId="Web-{5E5EE706-05BC-4B11-BA97-01C95C4F861B}"/>
    <pc:docChg chg="modSld">
      <pc:chgData name="" userId="" providerId="" clId="Web-{5E5EE706-05BC-4B11-BA97-01C95C4F861B}" dt="2019-02-27T17:45:01.057" v="7" actId="20577"/>
      <pc:docMkLst>
        <pc:docMk/>
      </pc:docMkLst>
      <pc:sldChg chg="modSp">
        <pc:chgData name="" userId="" providerId="" clId="Web-{5E5EE706-05BC-4B11-BA97-01C95C4F861B}" dt="2019-02-27T17:45:01.057" v="6" actId="20577"/>
        <pc:sldMkLst>
          <pc:docMk/>
          <pc:sldMk cId="822659988" sldId="256"/>
        </pc:sldMkLst>
        <pc:spChg chg="mod">
          <ac:chgData name="" userId="" providerId="" clId="Web-{5E5EE706-05BC-4B11-BA97-01C95C4F861B}" dt="2019-02-27T17:44:36.759" v="3" actId="14100"/>
          <ac:spMkLst>
            <pc:docMk/>
            <pc:sldMk cId="822659988" sldId="256"/>
            <ac:spMk id="2" creationId="{00000000-0000-0000-0000-000000000000}"/>
          </ac:spMkLst>
        </pc:spChg>
        <pc:spChg chg="mod">
          <ac:chgData name="" userId="" providerId="" clId="Web-{5E5EE706-05BC-4B11-BA97-01C95C4F861B}" dt="2019-02-27T17:45:01.057" v="6" actId="20577"/>
          <ac:spMkLst>
            <pc:docMk/>
            <pc:sldMk cId="822659988" sldId="256"/>
            <ac:spMk id="3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75" tIns="46587" rIns="93175" bIns="46587" rtlCol="0"/>
          <a:lstStyle>
            <a:lvl1pPr algn="l">
              <a:defRPr sz="1200"/>
            </a:lvl1pPr>
          </a:lstStyle>
          <a:p>
            <a:endParaRPr lang="en-US"/>
          </a:p>
        </p:txBody>
      </p:sp>
      <p:sp>
        <p:nvSpPr>
          <p:cNvPr id="3" name="Date Placeholder 2"/>
          <p:cNvSpPr>
            <a:spLocks noGrp="1"/>
          </p:cNvSpPr>
          <p:nvPr>
            <p:ph type="dt" idx="1"/>
          </p:nvPr>
        </p:nvSpPr>
        <p:spPr>
          <a:xfrm>
            <a:off x="3970939" y="0"/>
            <a:ext cx="3037840" cy="466435"/>
          </a:xfrm>
          <a:prstGeom prst="rect">
            <a:avLst/>
          </a:prstGeom>
        </p:spPr>
        <p:txBody>
          <a:bodyPr vert="horz" lIns="93175" tIns="46587" rIns="93175" bIns="46587" rtlCol="0"/>
          <a:lstStyle>
            <a:lvl1pPr algn="r">
              <a:defRPr sz="1200"/>
            </a:lvl1pPr>
          </a:lstStyle>
          <a:p>
            <a:fld id="{01B1A88E-7CB3-4336-87E1-6A2A73F05E21}" type="datetimeFigureOut">
              <a:rPr lang="en-US" smtClean="0"/>
              <a:t>2/27/2019</a:t>
            </a:fld>
            <a:endParaRPr lang="en-US"/>
          </a:p>
        </p:txBody>
      </p:sp>
      <p:sp>
        <p:nvSpPr>
          <p:cNvPr id="4" name="Slide Image Placeholder 3"/>
          <p:cNvSpPr>
            <a:spLocks noGrp="1" noRot="1" noChangeAspect="1"/>
          </p:cNvSpPr>
          <p:nvPr>
            <p:ph type="sldImg" idx="2"/>
          </p:nvPr>
        </p:nvSpPr>
        <p:spPr>
          <a:xfrm>
            <a:off x="368300" y="1162050"/>
            <a:ext cx="6273800" cy="3136900"/>
          </a:xfrm>
          <a:prstGeom prst="rect">
            <a:avLst/>
          </a:prstGeom>
          <a:noFill/>
          <a:ln w="12700">
            <a:solidFill>
              <a:prstClr val="black"/>
            </a:solidFill>
          </a:ln>
        </p:spPr>
        <p:txBody>
          <a:bodyPr vert="horz" lIns="93175" tIns="46587" rIns="93175" bIns="46587" rtlCol="0" anchor="ctr"/>
          <a:lstStyle/>
          <a:p>
            <a:endParaRPr lang="en-US"/>
          </a:p>
        </p:txBody>
      </p:sp>
      <p:sp>
        <p:nvSpPr>
          <p:cNvPr id="5" name="Notes Placeholder 4"/>
          <p:cNvSpPr>
            <a:spLocks noGrp="1"/>
          </p:cNvSpPr>
          <p:nvPr>
            <p:ph type="body" sz="quarter" idx="3"/>
          </p:nvPr>
        </p:nvSpPr>
        <p:spPr>
          <a:xfrm>
            <a:off x="701040" y="4473892"/>
            <a:ext cx="5608320" cy="3660457"/>
          </a:xfrm>
          <a:prstGeom prst="rect">
            <a:avLst/>
          </a:prstGeom>
        </p:spPr>
        <p:txBody>
          <a:bodyPr vert="horz" lIns="93175" tIns="46587" rIns="93175" bIns="4658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4"/>
          </a:xfrm>
          <a:prstGeom prst="rect">
            <a:avLst/>
          </a:prstGeom>
        </p:spPr>
        <p:txBody>
          <a:bodyPr vert="horz" lIns="93175" tIns="46587" rIns="93175"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8"/>
            <a:ext cx="3037840" cy="466434"/>
          </a:xfrm>
          <a:prstGeom prst="rect">
            <a:avLst/>
          </a:prstGeom>
        </p:spPr>
        <p:txBody>
          <a:bodyPr vert="horz" lIns="93175" tIns="46587" rIns="93175" bIns="46587" rtlCol="0" anchor="b"/>
          <a:lstStyle>
            <a:lvl1pPr algn="r">
              <a:defRPr sz="1200"/>
            </a:lvl1pPr>
          </a:lstStyle>
          <a:p>
            <a:fld id="{C8D7D224-3F80-4AB3-8834-27F44C53CDED}" type="slidenum">
              <a:rPr lang="en-US" smtClean="0"/>
              <a:t>‹#›</a:t>
            </a:fld>
            <a:endParaRPr lang="en-US"/>
          </a:p>
        </p:txBody>
      </p:sp>
    </p:spTree>
    <p:extLst>
      <p:ext uri="{BB962C8B-B14F-4D97-AF65-F5344CB8AC3E}">
        <p14:creationId xmlns:p14="http://schemas.microsoft.com/office/powerpoint/2010/main" val="248289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D7D224-3F80-4AB3-8834-27F44C53CDED}" type="slidenum">
              <a:rPr lang="en-US" smtClean="0"/>
              <a:t>1</a:t>
            </a:fld>
            <a:endParaRPr lang="en-US"/>
          </a:p>
        </p:txBody>
      </p:sp>
    </p:spTree>
    <p:extLst>
      <p:ext uri="{BB962C8B-B14F-4D97-AF65-F5344CB8AC3E}">
        <p14:creationId xmlns:p14="http://schemas.microsoft.com/office/powerpoint/2010/main" val="1693517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14800" y="2693671"/>
            <a:ext cx="24688800" cy="5730240"/>
          </a:xfrm>
        </p:spPr>
        <p:txBody>
          <a:bodyPr anchor="b"/>
          <a:lstStyle>
            <a:lvl1pPr algn="ctr">
              <a:defRPr sz="14400"/>
            </a:lvl1pPr>
          </a:lstStyle>
          <a:p>
            <a:r>
              <a:rPr lang="en-US"/>
              <a:t>Click to edit Master title style</a:t>
            </a:r>
          </a:p>
        </p:txBody>
      </p:sp>
      <p:sp>
        <p:nvSpPr>
          <p:cNvPr id="3" name="Subtitle 2"/>
          <p:cNvSpPr>
            <a:spLocks noGrp="1"/>
          </p:cNvSpPr>
          <p:nvPr>
            <p:ph type="subTitle" idx="1"/>
          </p:nvPr>
        </p:nvSpPr>
        <p:spPr>
          <a:xfrm>
            <a:off x="4114800" y="8644891"/>
            <a:ext cx="24688800" cy="3973829"/>
          </a:xfrm>
        </p:spPr>
        <p:txBody>
          <a:bodyPr/>
          <a:lstStyle>
            <a:lvl1pPr marL="0" indent="0" algn="ctr">
              <a:buNone/>
              <a:defRPr sz="5760"/>
            </a:lvl1pPr>
            <a:lvl2pPr marL="1097280" indent="0" algn="ctr">
              <a:buNone/>
              <a:defRPr sz="4800"/>
            </a:lvl2pPr>
            <a:lvl3pPr marL="2194560" indent="0" algn="ctr">
              <a:buNone/>
              <a:defRPr sz="4320"/>
            </a:lvl3pPr>
            <a:lvl4pPr marL="3291840" indent="0" algn="ctr">
              <a:buNone/>
              <a:defRPr sz="3840"/>
            </a:lvl4pPr>
            <a:lvl5pPr marL="4389120" indent="0" algn="ctr">
              <a:buNone/>
              <a:defRPr sz="3840"/>
            </a:lvl5pPr>
            <a:lvl6pPr marL="5486400" indent="0" algn="ctr">
              <a:buNone/>
              <a:defRPr sz="3840"/>
            </a:lvl6pPr>
            <a:lvl7pPr marL="6583680" indent="0" algn="ctr">
              <a:buNone/>
              <a:defRPr sz="3840"/>
            </a:lvl7pPr>
            <a:lvl8pPr marL="7680960" indent="0" algn="ctr">
              <a:buNone/>
              <a:defRPr sz="3840"/>
            </a:lvl8pPr>
            <a:lvl9pPr marL="8778240" indent="0" algn="ctr">
              <a:buNone/>
              <a:defRPr sz="3840"/>
            </a:lvl9pPr>
          </a:lstStyle>
          <a:p>
            <a:r>
              <a:rPr lang="en-US"/>
              <a:t>Click to edit Master subtitle style</a:t>
            </a:r>
          </a:p>
        </p:txBody>
      </p:sp>
      <p:sp>
        <p:nvSpPr>
          <p:cNvPr id="4" name="Date Placeholder 3"/>
          <p:cNvSpPr>
            <a:spLocks noGrp="1"/>
          </p:cNvSpPr>
          <p:nvPr>
            <p:ph type="dt" sz="half" idx="10"/>
          </p:nvPr>
        </p:nvSpPr>
        <p:spPr/>
        <p:txBody>
          <a:bodyPr/>
          <a:lstStyle/>
          <a:p>
            <a:fld id="{52A6A291-D60C-48BE-9999-0CFC50E2136F}"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38AE5-AAD2-4571-A6FB-8C2FC200808B}" type="slidenum">
              <a:rPr lang="en-US" smtClean="0"/>
              <a:t>‹#›</a:t>
            </a:fld>
            <a:endParaRPr lang="en-US"/>
          </a:p>
        </p:txBody>
      </p:sp>
    </p:spTree>
    <p:extLst>
      <p:ext uri="{BB962C8B-B14F-4D97-AF65-F5344CB8AC3E}">
        <p14:creationId xmlns:p14="http://schemas.microsoft.com/office/powerpoint/2010/main" val="1953612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A6A291-D60C-48BE-9999-0CFC50E2136F}"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38AE5-AAD2-4571-A6FB-8C2FC200808B}" type="slidenum">
              <a:rPr lang="en-US" smtClean="0"/>
              <a:t>‹#›</a:t>
            </a:fld>
            <a:endParaRPr lang="en-US"/>
          </a:p>
        </p:txBody>
      </p:sp>
    </p:spTree>
    <p:extLst>
      <p:ext uri="{BB962C8B-B14F-4D97-AF65-F5344CB8AC3E}">
        <p14:creationId xmlns:p14="http://schemas.microsoft.com/office/powerpoint/2010/main" val="125619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0" y="876300"/>
            <a:ext cx="7098030" cy="1394841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63140" y="876300"/>
            <a:ext cx="20882610" cy="1394841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A6A291-D60C-48BE-9999-0CFC50E2136F}"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38AE5-AAD2-4571-A6FB-8C2FC200808B}" type="slidenum">
              <a:rPr lang="en-US" smtClean="0"/>
              <a:t>‹#›</a:t>
            </a:fld>
            <a:endParaRPr lang="en-US"/>
          </a:p>
        </p:txBody>
      </p:sp>
    </p:spTree>
    <p:extLst>
      <p:ext uri="{BB962C8B-B14F-4D97-AF65-F5344CB8AC3E}">
        <p14:creationId xmlns:p14="http://schemas.microsoft.com/office/powerpoint/2010/main" val="3012626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A6A291-D60C-48BE-9999-0CFC50E2136F}"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38AE5-AAD2-4571-A6FB-8C2FC200808B}" type="slidenum">
              <a:rPr lang="en-US" smtClean="0"/>
              <a:t>‹#›</a:t>
            </a:fld>
            <a:endParaRPr lang="en-US"/>
          </a:p>
        </p:txBody>
      </p:sp>
    </p:spTree>
    <p:extLst>
      <p:ext uri="{BB962C8B-B14F-4D97-AF65-F5344CB8AC3E}">
        <p14:creationId xmlns:p14="http://schemas.microsoft.com/office/powerpoint/2010/main" val="2956600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5" y="4103372"/>
            <a:ext cx="28392120" cy="6846569"/>
          </a:xfrm>
        </p:spPr>
        <p:txBody>
          <a:bodyPr anchor="b"/>
          <a:lstStyle>
            <a:lvl1pPr>
              <a:defRPr sz="14400"/>
            </a:lvl1pPr>
          </a:lstStyle>
          <a:p>
            <a:r>
              <a:rPr lang="en-US"/>
              <a:t>Click to edit Master title style</a:t>
            </a:r>
          </a:p>
        </p:txBody>
      </p:sp>
      <p:sp>
        <p:nvSpPr>
          <p:cNvPr id="3" name="Text Placeholder 2"/>
          <p:cNvSpPr>
            <a:spLocks noGrp="1"/>
          </p:cNvSpPr>
          <p:nvPr>
            <p:ph type="body" idx="1"/>
          </p:nvPr>
        </p:nvSpPr>
        <p:spPr>
          <a:xfrm>
            <a:off x="2245995" y="11014712"/>
            <a:ext cx="28392120" cy="3600449"/>
          </a:xfrm>
        </p:spPr>
        <p:txBody>
          <a:bodyPr/>
          <a:lstStyle>
            <a:lvl1pPr marL="0" indent="0">
              <a:buNone/>
              <a:defRPr sz="5760">
                <a:solidFill>
                  <a:schemeClr val="tx1">
                    <a:tint val="75000"/>
                  </a:schemeClr>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2A6A291-D60C-48BE-9999-0CFC50E2136F}"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38AE5-AAD2-4571-A6FB-8C2FC200808B}" type="slidenum">
              <a:rPr lang="en-US" smtClean="0"/>
              <a:t>‹#›</a:t>
            </a:fld>
            <a:endParaRPr lang="en-US"/>
          </a:p>
        </p:txBody>
      </p:sp>
    </p:spTree>
    <p:extLst>
      <p:ext uri="{BB962C8B-B14F-4D97-AF65-F5344CB8AC3E}">
        <p14:creationId xmlns:p14="http://schemas.microsoft.com/office/powerpoint/2010/main" val="3439491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63140" y="4381500"/>
            <a:ext cx="13990320" cy="104432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664940" y="4381500"/>
            <a:ext cx="13990320" cy="104432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2A6A291-D60C-48BE-9999-0CFC50E2136F}" type="datetimeFigureOut">
              <a:rPr lang="en-US" smtClean="0"/>
              <a:t>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A38AE5-AAD2-4571-A6FB-8C2FC200808B}" type="slidenum">
              <a:rPr lang="en-US" smtClean="0"/>
              <a:t>‹#›</a:t>
            </a:fld>
            <a:endParaRPr lang="en-US"/>
          </a:p>
        </p:txBody>
      </p:sp>
    </p:spTree>
    <p:extLst>
      <p:ext uri="{BB962C8B-B14F-4D97-AF65-F5344CB8AC3E}">
        <p14:creationId xmlns:p14="http://schemas.microsoft.com/office/powerpoint/2010/main" val="678031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876301"/>
            <a:ext cx="28392120" cy="3181351"/>
          </a:xfrm>
        </p:spPr>
        <p:txBody>
          <a:bodyPr/>
          <a:lstStyle/>
          <a:p>
            <a:r>
              <a:rPr lang="en-US"/>
              <a:t>Click to edit Master title style</a:t>
            </a:r>
          </a:p>
        </p:txBody>
      </p:sp>
      <p:sp>
        <p:nvSpPr>
          <p:cNvPr id="3" name="Text Placeholder 2"/>
          <p:cNvSpPr>
            <a:spLocks noGrp="1"/>
          </p:cNvSpPr>
          <p:nvPr>
            <p:ph type="body" idx="1"/>
          </p:nvPr>
        </p:nvSpPr>
        <p:spPr>
          <a:xfrm>
            <a:off x="2267429" y="4034791"/>
            <a:ext cx="13926025" cy="1977389"/>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Edit Master text styles</a:t>
            </a:r>
          </a:p>
        </p:txBody>
      </p:sp>
      <p:sp>
        <p:nvSpPr>
          <p:cNvPr id="4" name="Content Placeholder 3"/>
          <p:cNvSpPr>
            <a:spLocks noGrp="1"/>
          </p:cNvSpPr>
          <p:nvPr>
            <p:ph sz="half" idx="2"/>
          </p:nvPr>
        </p:nvSpPr>
        <p:spPr>
          <a:xfrm>
            <a:off x="2267429" y="6012180"/>
            <a:ext cx="13926025" cy="88430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664940" y="4034791"/>
            <a:ext cx="13994608" cy="1977389"/>
          </a:xfr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a:t>Edit Master text styles</a:t>
            </a:r>
          </a:p>
        </p:txBody>
      </p:sp>
      <p:sp>
        <p:nvSpPr>
          <p:cNvPr id="6" name="Content Placeholder 5"/>
          <p:cNvSpPr>
            <a:spLocks noGrp="1"/>
          </p:cNvSpPr>
          <p:nvPr>
            <p:ph sz="quarter" idx="4"/>
          </p:nvPr>
        </p:nvSpPr>
        <p:spPr>
          <a:xfrm>
            <a:off x="16664940" y="6012180"/>
            <a:ext cx="13994608" cy="88430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2A6A291-D60C-48BE-9999-0CFC50E2136F}" type="datetimeFigureOut">
              <a:rPr lang="en-US" smtClean="0"/>
              <a:t>2/27/2019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A38AE5-AAD2-4571-A6FB-8C2FC200808B}" type="slidenum">
              <a:rPr lang="en-US" smtClean="0"/>
              <a:t>‹#›</a:t>
            </a:fld>
            <a:endParaRPr lang="en-US"/>
          </a:p>
        </p:txBody>
      </p:sp>
    </p:spTree>
    <p:extLst>
      <p:ext uri="{BB962C8B-B14F-4D97-AF65-F5344CB8AC3E}">
        <p14:creationId xmlns:p14="http://schemas.microsoft.com/office/powerpoint/2010/main" val="1044911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2A6A291-D60C-48BE-9999-0CFC50E2136F}" type="datetimeFigureOut">
              <a:rPr lang="en-US" smtClean="0"/>
              <a:t>2/27/2019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A38AE5-AAD2-4571-A6FB-8C2FC200808B}" type="slidenum">
              <a:rPr lang="en-US" smtClean="0"/>
              <a:t>‹#›</a:t>
            </a:fld>
            <a:endParaRPr lang="en-US"/>
          </a:p>
        </p:txBody>
      </p:sp>
    </p:spTree>
    <p:extLst>
      <p:ext uri="{BB962C8B-B14F-4D97-AF65-F5344CB8AC3E}">
        <p14:creationId xmlns:p14="http://schemas.microsoft.com/office/powerpoint/2010/main" val="3522333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A6A291-D60C-48BE-9999-0CFC50E2136F}" type="datetimeFigureOut">
              <a:rPr lang="en-US" smtClean="0"/>
              <a:t>2/27/2019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A38AE5-AAD2-4571-A6FB-8C2FC200808B}" type="slidenum">
              <a:rPr lang="en-US" smtClean="0"/>
              <a:t>‹#›</a:t>
            </a:fld>
            <a:endParaRPr lang="en-US"/>
          </a:p>
        </p:txBody>
      </p:sp>
    </p:spTree>
    <p:extLst>
      <p:ext uri="{BB962C8B-B14F-4D97-AF65-F5344CB8AC3E}">
        <p14:creationId xmlns:p14="http://schemas.microsoft.com/office/powerpoint/2010/main" val="1808345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9" y="1097280"/>
            <a:ext cx="10617040" cy="3840480"/>
          </a:xfrm>
        </p:spPr>
        <p:txBody>
          <a:bodyPr anchor="b"/>
          <a:lstStyle>
            <a:lvl1pPr>
              <a:defRPr sz="7680"/>
            </a:lvl1pPr>
          </a:lstStyle>
          <a:p>
            <a:r>
              <a:rPr lang="en-US"/>
              <a:t>Click to edit Master title style</a:t>
            </a:r>
          </a:p>
        </p:txBody>
      </p:sp>
      <p:sp>
        <p:nvSpPr>
          <p:cNvPr id="3" name="Content Placeholder 2"/>
          <p:cNvSpPr>
            <a:spLocks noGrp="1"/>
          </p:cNvSpPr>
          <p:nvPr>
            <p:ph idx="1"/>
          </p:nvPr>
        </p:nvSpPr>
        <p:spPr>
          <a:xfrm>
            <a:off x="13994608" y="2369821"/>
            <a:ext cx="16664940" cy="11696700"/>
          </a:xfr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267429" y="4937760"/>
            <a:ext cx="10617040" cy="9147811"/>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Edit Master text styles</a:t>
            </a:r>
          </a:p>
        </p:txBody>
      </p:sp>
      <p:sp>
        <p:nvSpPr>
          <p:cNvPr id="5" name="Date Placeholder 4"/>
          <p:cNvSpPr>
            <a:spLocks noGrp="1"/>
          </p:cNvSpPr>
          <p:nvPr>
            <p:ph type="dt" sz="half" idx="10"/>
          </p:nvPr>
        </p:nvSpPr>
        <p:spPr/>
        <p:txBody>
          <a:bodyPr/>
          <a:lstStyle/>
          <a:p>
            <a:fld id="{52A6A291-D60C-48BE-9999-0CFC50E2136F}" type="datetimeFigureOut">
              <a:rPr lang="en-US" smtClean="0"/>
              <a:t>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A38AE5-AAD2-4571-A6FB-8C2FC200808B}" type="slidenum">
              <a:rPr lang="en-US" smtClean="0"/>
              <a:t>‹#›</a:t>
            </a:fld>
            <a:endParaRPr lang="en-US"/>
          </a:p>
        </p:txBody>
      </p:sp>
    </p:spTree>
    <p:extLst>
      <p:ext uri="{BB962C8B-B14F-4D97-AF65-F5344CB8AC3E}">
        <p14:creationId xmlns:p14="http://schemas.microsoft.com/office/powerpoint/2010/main" val="1624121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9" y="1097280"/>
            <a:ext cx="10617040" cy="3840480"/>
          </a:xfrm>
        </p:spPr>
        <p:txBody>
          <a:bodyPr anchor="b"/>
          <a:lstStyle>
            <a:lvl1pPr>
              <a:defRPr sz="7680"/>
            </a:lvl1pPr>
          </a:lstStyle>
          <a:p>
            <a:r>
              <a:rPr lang="en-US"/>
              <a:t>Click to edit Master title style</a:t>
            </a:r>
          </a:p>
        </p:txBody>
      </p:sp>
      <p:sp>
        <p:nvSpPr>
          <p:cNvPr id="3" name="Picture Placeholder 2"/>
          <p:cNvSpPr>
            <a:spLocks noGrp="1"/>
          </p:cNvSpPr>
          <p:nvPr>
            <p:ph type="pic" idx="1"/>
          </p:nvPr>
        </p:nvSpPr>
        <p:spPr>
          <a:xfrm>
            <a:off x="13994608" y="2369821"/>
            <a:ext cx="16664940" cy="11696700"/>
          </a:xfrm>
        </p:spPr>
        <p:txBody>
          <a:bodyPr/>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endParaRPr lang="en-US"/>
          </a:p>
        </p:txBody>
      </p:sp>
      <p:sp>
        <p:nvSpPr>
          <p:cNvPr id="4" name="Text Placeholder 3"/>
          <p:cNvSpPr>
            <a:spLocks noGrp="1"/>
          </p:cNvSpPr>
          <p:nvPr>
            <p:ph type="body" sz="half" idx="2"/>
          </p:nvPr>
        </p:nvSpPr>
        <p:spPr>
          <a:xfrm>
            <a:off x="2267429" y="4937760"/>
            <a:ext cx="10617040" cy="9147811"/>
          </a:xfr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a:t>Edit Master text styles</a:t>
            </a:r>
          </a:p>
        </p:txBody>
      </p:sp>
      <p:sp>
        <p:nvSpPr>
          <p:cNvPr id="5" name="Date Placeholder 4"/>
          <p:cNvSpPr>
            <a:spLocks noGrp="1"/>
          </p:cNvSpPr>
          <p:nvPr>
            <p:ph type="dt" sz="half" idx="10"/>
          </p:nvPr>
        </p:nvSpPr>
        <p:spPr/>
        <p:txBody>
          <a:bodyPr/>
          <a:lstStyle/>
          <a:p>
            <a:fld id="{52A6A291-D60C-48BE-9999-0CFC50E2136F}" type="datetimeFigureOut">
              <a:rPr lang="en-US" smtClean="0"/>
              <a:t>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A38AE5-AAD2-4571-A6FB-8C2FC200808B}" type="slidenum">
              <a:rPr lang="en-US" smtClean="0"/>
              <a:t>‹#›</a:t>
            </a:fld>
            <a:endParaRPr lang="en-US"/>
          </a:p>
        </p:txBody>
      </p:sp>
    </p:spTree>
    <p:extLst>
      <p:ext uri="{BB962C8B-B14F-4D97-AF65-F5344CB8AC3E}">
        <p14:creationId xmlns:p14="http://schemas.microsoft.com/office/powerpoint/2010/main" val="1972216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876301"/>
            <a:ext cx="28392120" cy="318135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263140" y="4381500"/>
            <a:ext cx="28392120" cy="1044321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263140" y="15255241"/>
            <a:ext cx="7406640" cy="876300"/>
          </a:xfrm>
          <a:prstGeom prst="rect">
            <a:avLst/>
          </a:prstGeom>
        </p:spPr>
        <p:txBody>
          <a:bodyPr vert="horz" lIns="91440" tIns="45720" rIns="91440" bIns="45720" rtlCol="0" anchor="ctr"/>
          <a:lstStyle>
            <a:lvl1pPr algn="l">
              <a:defRPr sz="2880">
                <a:solidFill>
                  <a:schemeClr val="tx1">
                    <a:tint val="75000"/>
                  </a:schemeClr>
                </a:solidFill>
              </a:defRPr>
            </a:lvl1pPr>
          </a:lstStyle>
          <a:p>
            <a:fld id="{52A6A291-D60C-48BE-9999-0CFC50E2136F}" type="datetimeFigureOut">
              <a:rPr lang="en-US" smtClean="0"/>
              <a:t>2/27/2019</a:t>
            </a:fld>
            <a:endParaRPr lang="en-US"/>
          </a:p>
        </p:txBody>
      </p:sp>
      <p:sp>
        <p:nvSpPr>
          <p:cNvPr id="5" name="Footer Placeholder 4"/>
          <p:cNvSpPr>
            <a:spLocks noGrp="1"/>
          </p:cNvSpPr>
          <p:nvPr>
            <p:ph type="ftr" sz="quarter" idx="3"/>
          </p:nvPr>
        </p:nvSpPr>
        <p:spPr>
          <a:xfrm>
            <a:off x="10904220" y="15255241"/>
            <a:ext cx="11109960" cy="876300"/>
          </a:xfrm>
          <a:prstGeom prst="rect">
            <a:avLst/>
          </a:prstGeom>
        </p:spPr>
        <p:txBody>
          <a:bodyPr vert="horz" lIns="91440" tIns="45720" rIns="91440" bIns="45720" rtlCol="0" anchor="ctr"/>
          <a:lstStyle>
            <a:lvl1pPr algn="ctr">
              <a:defRPr sz="28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48620" y="15255241"/>
            <a:ext cx="7406640" cy="876300"/>
          </a:xfrm>
          <a:prstGeom prst="rect">
            <a:avLst/>
          </a:prstGeom>
        </p:spPr>
        <p:txBody>
          <a:bodyPr vert="horz" lIns="91440" tIns="45720" rIns="91440" bIns="45720" rtlCol="0" anchor="ctr"/>
          <a:lstStyle>
            <a:lvl1pPr algn="r">
              <a:defRPr sz="2880">
                <a:solidFill>
                  <a:schemeClr val="tx1">
                    <a:tint val="75000"/>
                  </a:schemeClr>
                </a:solidFill>
              </a:defRPr>
            </a:lvl1pPr>
          </a:lstStyle>
          <a:p>
            <a:fld id="{84A38AE5-AAD2-4571-A6FB-8C2FC200808B}" type="slidenum">
              <a:rPr lang="en-US" smtClean="0"/>
              <a:t>‹#›</a:t>
            </a:fld>
            <a:endParaRPr lang="en-US"/>
          </a:p>
        </p:txBody>
      </p:sp>
    </p:spTree>
    <p:extLst>
      <p:ext uri="{BB962C8B-B14F-4D97-AF65-F5344CB8AC3E}">
        <p14:creationId xmlns:p14="http://schemas.microsoft.com/office/powerpoint/2010/main" val="237307953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hyperlink" Target="tel:585-276-3998" TargetMode="External"/><Relationship Id="rId4" Type="http://schemas.openxmlformats.org/officeDocument/2006/relationships/image" Target="../media/image2.jpeg"/><Relationship Id="rId9" Type="http://schemas.openxmlformats.org/officeDocument/2006/relationships/hyperlink" Target="mailto:ann_dozier@urmc.rochester.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1" y="0"/>
            <a:ext cx="27983908" cy="2435561"/>
          </a:xfrm>
          <a:prstGeom prst="rect">
            <a:avLst/>
          </a:prstGeom>
          <a:gradFill flip="none" rotWithShape="1">
            <a:gsLst>
              <a:gs pos="0">
                <a:srgbClr val="13487C">
                  <a:tint val="66000"/>
                  <a:satMod val="160000"/>
                </a:srgbClr>
              </a:gs>
              <a:gs pos="50000">
                <a:srgbClr val="13487C">
                  <a:tint val="44500"/>
                  <a:satMod val="160000"/>
                </a:srgbClr>
              </a:gs>
              <a:gs pos="100000">
                <a:srgbClr val="13487C">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p:cNvSpPr>
            <a:spLocks noGrp="1"/>
          </p:cNvSpPr>
          <p:nvPr>
            <p:ph type="title"/>
          </p:nvPr>
        </p:nvSpPr>
        <p:spPr>
          <a:xfrm>
            <a:off x="25163" y="-119151"/>
            <a:ext cx="27983909" cy="1226497"/>
          </a:xfrm>
        </p:spPr>
        <p:txBody>
          <a:bodyPr>
            <a:normAutofit/>
          </a:bodyPr>
          <a:lstStyle/>
          <a:p>
            <a:pPr algn="ctr"/>
            <a:r>
              <a:rPr lang="en-US" sz="5200" dirty="0">
                <a:solidFill>
                  <a:srgbClr val="002060"/>
                </a:solidFill>
                <a:latin typeface="Arial" panose="020B0604020202020204" pitchFamily="34" charset="0"/>
                <a:cs typeface="Arial" panose="020B0604020202020204" pitchFamily="34" charset="0"/>
              </a:rPr>
              <a:t>Longitudinal Analysis of Research Collaborations and Emerging Networks</a:t>
            </a:r>
            <a:endParaRPr lang="en-US" sz="2200" dirty="0">
              <a:solidFill>
                <a:srgbClr val="002060"/>
              </a:solidFill>
              <a:latin typeface="Arial" panose="020B0604020202020204" pitchFamily="34" charset="0"/>
              <a:cs typeface="Arial" panose="020B0604020202020204" pitchFamily="34" charset="0"/>
            </a:endParaRPr>
          </a:p>
        </p:txBody>
      </p:sp>
      <p:sp>
        <p:nvSpPr>
          <p:cNvPr id="13" name="Content Placeholder 6"/>
          <p:cNvSpPr>
            <a:spLocks noGrp="1"/>
          </p:cNvSpPr>
          <p:nvPr>
            <p:ph sz="half" idx="1"/>
          </p:nvPr>
        </p:nvSpPr>
        <p:spPr>
          <a:xfrm>
            <a:off x="7396240" y="9003086"/>
            <a:ext cx="8683936" cy="6598348"/>
          </a:xfrm>
          <a:ln>
            <a:noFill/>
          </a:ln>
        </p:spPr>
        <p:txBody>
          <a:bodyPr numCol="1">
            <a:noAutofit/>
          </a:bodyPr>
          <a:lstStyle/>
          <a:p>
            <a:pPr marL="285750" indent="-174625">
              <a:spcBef>
                <a:spcPts val="600"/>
              </a:spcBef>
            </a:pPr>
            <a:r>
              <a:rPr lang="en-US" sz="2400" b="1" dirty="0">
                <a:latin typeface="Arial" panose="020B0604020202020204" pitchFamily="34" charset="0"/>
                <a:cs typeface="Arial" panose="020B0604020202020204" pitchFamily="34" charset="0"/>
              </a:rPr>
              <a:t>Four survey administrations </a:t>
            </a:r>
            <a:r>
              <a:rPr lang="en-US" sz="2400" dirty="0">
                <a:latin typeface="Arial" panose="020B0604020202020204" pitchFamily="34" charset="0"/>
                <a:cs typeface="Arial" panose="020B0604020202020204" pitchFamily="34" charset="0"/>
              </a:rPr>
              <a:t>(2011, 2013, 2015, 2017) </a:t>
            </a:r>
          </a:p>
          <a:p>
            <a:pPr marL="285750" indent="-174625">
              <a:spcBef>
                <a:spcPts val="600"/>
              </a:spcBef>
            </a:pPr>
            <a:r>
              <a:rPr lang="en-US" sz="2400" b="1" dirty="0">
                <a:latin typeface="Arial" panose="020B0604020202020204" pitchFamily="34" charset="0"/>
                <a:cs typeface="Arial" panose="020B0604020202020204" pitchFamily="34" charset="0"/>
              </a:rPr>
              <a:t>All full- and part-time</a:t>
            </a:r>
            <a:r>
              <a:rPr lang="en-US" sz="2400" dirty="0">
                <a:latin typeface="Arial" panose="020B0604020202020204" pitchFamily="34" charset="0"/>
                <a:cs typeface="Arial" panose="020B0604020202020204" pitchFamily="34" charset="0"/>
              </a:rPr>
              <a:t> University of Rochester Medical Center faculty invited by email to complete survey. </a:t>
            </a:r>
          </a:p>
          <a:p>
            <a:pPr marL="285750" indent="-174625">
              <a:spcBef>
                <a:spcPts val="600"/>
              </a:spcBef>
            </a:pPr>
            <a:r>
              <a:rPr lang="en-US" sz="2400" b="1" dirty="0">
                <a:latin typeface="Arial" panose="020B0604020202020204" pitchFamily="34" charset="0"/>
                <a:cs typeface="Arial" panose="020B0604020202020204" pitchFamily="34" charset="0"/>
              </a:rPr>
              <a:t>Respondents</a:t>
            </a:r>
            <a:r>
              <a:rPr lang="en-US" sz="2400" dirty="0">
                <a:latin typeface="Arial" panose="020B0604020202020204" pitchFamily="34" charset="0"/>
                <a:cs typeface="Arial" panose="020B0604020202020204" pitchFamily="34" charset="0"/>
              </a:rPr>
              <a:t> indicated:</a:t>
            </a:r>
          </a:p>
          <a:p>
            <a:pPr marL="803275" lvl="1" indent="-341313">
              <a:spcBef>
                <a:spcPts val="600"/>
              </a:spcBef>
              <a:buFont typeface="Wingdings" panose="05000000000000000000" pitchFamily="2" charset="2"/>
              <a:buChar char="ü"/>
            </a:pPr>
            <a:r>
              <a:rPr lang="en-US" sz="2400" dirty="0">
                <a:latin typeface="Arial" panose="020B0604020202020204" pitchFamily="34" charset="0"/>
                <a:cs typeface="Arial" panose="020B0604020202020204" pitchFamily="34" charset="0"/>
              </a:rPr>
              <a:t>whether they were involved in research, </a:t>
            </a:r>
          </a:p>
          <a:p>
            <a:pPr marL="803275" lvl="1" indent="-341313">
              <a:spcBef>
                <a:spcPts val="600"/>
              </a:spcBef>
              <a:buFont typeface="Wingdings" panose="05000000000000000000" pitchFamily="2" charset="2"/>
              <a:buChar char="ü"/>
            </a:pPr>
            <a:r>
              <a:rPr lang="en-US" sz="2400" dirty="0">
                <a:latin typeface="Arial" panose="020B0604020202020204" pitchFamily="34" charset="0"/>
                <a:cs typeface="Arial" panose="020B0604020202020204" pitchFamily="34" charset="0"/>
              </a:rPr>
              <a:t>if involved in research, identified collaborators from a drop-down list of investigators in the institution. Space was provided for write-ins. </a:t>
            </a:r>
          </a:p>
          <a:p>
            <a:pPr marL="285750" indent="-174625">
              <a:spcBef>
                <a:spcPts val="600"/>
              </a:spcBef>
            </a:pPr>
            <a:r>
              <a:rPr lang="en-US" sz="2400" b="1" dirty="0">
                <a:latin typeface="Arial" panose="020B0604020202020204" pitchFamily="34" charset="0"/>
                <a:cs typeface="Arial" panose="020B0604020202020204" pitchFamily="34" charset="0"/>
              </a:rPr>
              <a:t>Also associated with each investigator</a:t>
            </a:r>
            <a:r>
              <a:rPr lang="en-US" sz="2400" dirty="0">
                <a:latin typeface="Arial" panose="020B0604020202020204" pitchFamily="34" charset="0"/>
                <a:cs typeface="Arial" panose="020B0604020202020204" pitchFamily="34" charset="0"/>
              </a:rPr>
              <a:t>: Full- and part-time status, faculty rank, and departmental affiliation. </a:t>
            </a:r>
          </a:p>
          <a:p>
            <a:pPr marL="285750" indent="-174625">
              <a:spcBef>
                <a:spcPts val="600"/>
              </a:spcBef>
            </a:pPr>
            <a:r>
              <a:rPr lang="en-US" sz="2400" b="1" dirty="0">
                <a:latin typeface="Arial" panose="020B0604020202020204" pitchFamily="34" charset="0"/>
                <a:cs typeface="Arial" panose="020B0604020202020204" pitchFamily="34" charset="0"/>
              </a:rPr>
              <a:t>Grant data </a:t>
            </a:r>
            <a:r>
              <a:rPr lang="en-US" sz="2400" dirty="0">
                <a:latin typeface="Arial" panose="020B0604020202020204" pitchFamily="34" charset="0"/>
                <a:cs typeface="Arial" panose="020B0604020202020204" pitchFamily="34" charset="0"/>
              </a:rPr>
              <a:t>were the institution’s Office of Research and Project Administration. Grant data included all submissions (funded and not funded), award number, award effective data, award final expiration date, funding amounts, principal investigator and co-investigators. </a:t>
            </a:r>
          </a:p>
          <a:p>
            <a:pPr marL="287338" indent="-287338">
              <a:spcBef>
                <a:spcPts val="600"/>
              </a:spcBef>
            </a:pPr>
            <a:r>
              <a:rPr lang="en-US" sz="2400" b="1" dirty="0">
                <a:latin typeface="Arial" panose="020B0604020202020204" pitchFamily="34" charset="0"/>
                <a:cs typeface="Arial" panose="020B0604020202020204" pitchFamily="34" charset="0"/>
              </a:rPr>
              <a:t>Multilevel generalized linear model </a:t>
            </a:r>
            <a:r>
              <a:rPr lang="en-US" sz="2400" dirty="0">
                <a:latin typeface="Arial" panose="020B0604020202020204" pitchFamily="34" charset="0"/>
                <a:cs typeface="Arial" panose="020B0604020202020204" pitchFamily="34" charset="0"/>
              </a:rPr>
              <a:t>to predict incidence of nominations based on gender and year, with respondent IDs as random effects variable, and Poisson as the link function.</a:t>
            </a:r>
          </a:p>
        </p:txBody>
      </p:sp>
      <p:sp>
        <p:nvSpPr>
          <p:cNvPr id="17" name="Content Placeholder 6"/>
          <p:cNvSpPr>
            <a:spLocks noGrp="1"/>
          </p:cNvSpPr>
          <p:nvPr>
            <p:ph sz="half" idx="2"/>
          </p:nvPr>
        </p:nvSpPr>
        <p:spPr>
          <a:xfrm>
            <a:off x="16237163" y="8967267"/>
            <a:ext cx="6288429" cy="4442105"/>
          </a:xfrm>
          <a:ln>
            <a:noFill/>
          </a:ln>
        </p:spPr>
        <p:txBody>
          <a:bodyPr vert="horz" lIns="91440" tIns="45720" rIns="91440" bIns="45720" rtlCol="0" anchor="t">
            <a:noAutofit/>
          </a:bodyPr>
          <a:lstStyle/>
          <a:p>
            <a:pPr marL="283210" indent="-173990">
              <a:spcBef>
                <a:spcPts val="600"/>
              </a:spcBef>
            </a:pPr>
            <a:r>
              <a:rPr lang="en-US" sz="2400" dirty="0">
                <a:latin typeface="Arial"/>
                <a:cs typeface="Arial"/>
              </a:rPr>
              <a:t>1800 (range 1730-2034) full- and part-time faculty received email invitations on average. </a:t>
            </a:r>
            <a:endParaRPr lang="en-US" sz="6700" dirty="0">
              <a:latin typeface="Calibri" panose="020F0502020204030204"/>
              <a:cs typeface="Calibri"/>
            </a:endParaRPr>
          </a:p>
          <a:p>
            <a:pPr marL="283210" indent="-173990">
              <a:spcBef>
                <a:spcPts val="600"/>
              </a:spcBef>
            </a:pPr>
            <a:r>
              <a:rPr lang="en-US" sz="2400" dirty="0">
                <a:latin typeface="Arial"/>
                <a:cs typeface="Arial"/>
              </a:rPr>
              <a:t>NOTE: Survey distribution included a large number of individuals whose role is exclusively clinical</a:t>
            </a:r>
            <a:endParaRPr lang="en-US" sz="6700" dirty="0">
              <a:cs typeface="Calibri"/>
            </a:endParaRPr>
          </a:p>
          <a:p>
            <a:pPr marL="283210" indent="-173355">
              <a:spcBef>
                <a:spcPts val="600"/>
              </a:spcBef>
            </a:pPr>
            <a:r>
              <a:rPr lang="en-US" sz="2400" dirty="0">
                <a:latin typeface="Arial"/>
                <a:cs typeface="Arial"/>
              </a:rPr>
              <a:t>403 respondents (range 385-441) each administration on average. </a:t>
            </a:r>
          </a:p>
          <a:p>
            <a:pPr marL="283210" indent="-173355">
              <a:spcBef>
                <a:spcPts val="600"/>
              </a:spcBef>
            </a:pPr>
            <a:r>
              <a:rPr lang="en-US" sz="2400" dirty="0">
                <a:latin typeface="Arial"/>
                <a:cs typeface="Arial"/>
              </a:rPr>
              <a:t>257 (range 233 to 280) respondents named research collaborators on average.</a:t>
            </a:r>
            <a:endParaRPr lang="en-US" dirty="0"/>
          </a:p>
          <a:p>
            <a:pPr marL="283210" indent="-173355">
              <a:spcBef>
                <a:spcPts val="600"/>
              </a:spcBef>
            </a:pPr>
            <a:r>
              <a:rPr lang="en-US" sz="2400" dirty="0">
                <a:latin typeface="Arial"/>
                <a:cs typeface="Arial"/>
              </a:rPr>
              <a:t>1988 (range 1594 to 2265) collaborations named each year on average.</a:t>
            </a:r>
            <a:endParaRPr lang="en-US" sz="6700" dirty="0">
              <a:latin typeface="Calibri"/>
              <a:cs typeface="Calibri"/>
            </a:endParaRPr>
          </a:p>
          <a:p>
            <a:endParaRPr lang="en-US" sz="2400" dirty="0">
              <a:latin typeface="Arial"/>
              <a:cs typeface="Arial"/>
            </a:endParaRPr>
          </a:p>
          <a:p>
            <a:pPr marL="283210" indent="-173355">
              <a:spcBef>
                <a:spcPts val="600"/>
              </a:spcBef>
            </a:pPr>
            <a:endParaRPr lang="en-US" sz="2400" dirty="0">
              <a:latin typeface="Arial"/>
              <a:cs typeface="Arial"/>
            </a:endParaRPr>
          </a:p>
        </p:txBody>
      </p:sp>
      <p:sp>
        <p:nvSpPr>
          <p:cNvPr id="18" name="Content Placeholder 6"/>
          <p:cNvSpPr>
            <a:spLocks noGrp="1"/>
          </p:cNvSpPr>
          <p:nvPr>
            <p:ph sz="half" idx="4294967295"/>
          </p:nvPr>
        </p:nvSpPr>
        <p:spPr>
          <a:xfrm>
            <a:off x="38356" y="4659202"/>
            <a:ext cx="7324787" cy="6487525"/>
          </a:xfrm>
          <a:ln>
            <a:noFill/>
          </a:ln>
        </p:spPr>
        <p:txBody>
          <a:bodyPr>
            <a:normAutofit fontScale="25000" lnSpcReduction="20000"/>
          </a:bodyPr>
          <a:lstStyle/>
          <a:p>
            <a:pPr marL="283464" indent="-173736">
              <a:lnSpc>
                <a:spcPct val="110000"/>
              </a:lnSpc>
              <a:spcBef>
                <a:spcPts val="600"/>
              </a:spcBef>
            </a:pPr>
            <a:r>
              <a:rPr lang="en-US" sz="9600" b="1" dirty="0">
                <a:latin typeface="Arial" panose="020B0604020202020204" pitchFamily="34" charset="0"/>
                <a:cs typeface="Arial" panose="020B0604020202020204" pitchFamily="34" charset="0"/>
              </a:rPr>
              <a:t>Collaborations essential </a:t>
            </a:r>
            <a:r>
              <a:rPr lang="en-US" sz="9600" dirty="0">
                <a:latin typeface="Arial" panose="020B0604020202020204" pitchFamily="34" charset="0"/>
                <a:cs typeface="Arial" panose="020B0604020202020204" pitchFamily="34" charset="0"/>
              </a:rPr>
              <a:t>for successful research across the translational continuum; supporting networks is a priority for translational science and aligns with the emerging science of Team Science. </a:t>
            </a:r>
          </a:p>
          <a:p>
            <a:pPr marL="283464" indent="-173736">
              <a:lnSpc>
                <a:spcPct val="110000"/>
              </a:lnSpc>
              <a:spcBef>
                <a:spcPts val="600"/>
              </a:spcBef>
            </a:pPr>
            <a:r>
              <a:rPr lang="en-US" sz="9600" b="1" dirty="0">
                <a:latin typeface="Arial" panose="020B0604020202020204" pitchFamily="34" charset="0"/>
                <a:cs typeface="Arial" panose="020B0604020202020204" pitchFamily="34" charset="0"/>
              </a:rPr>
              <a:t>Unlike bibliometric analyses, this approach </a:t>
            </a:r>
            <a:r>
              <a:rPr lang="en-US" sz="9600" b="1" i="1" dirty="0">
                <a:latin typeface="Arial" panose="020B0604020202020204" pitchFamily="34" charset="0"/>
                <a:cs typeface="Arial" panose="020B0604020202020204" pitchFamily="34" charset="0"/>
              </a:rPr>
              <a:t>prospectively</a:t>
            </a:r>
            <a:r>
              <a:rPr lang="en-US" sz="9600" b="1" dirty="0">
                <a:latin typeface="Arial" panose="020B0604020202020204" pitchFamily="34" charset="0"/>
                <a:cs typeface="Arial" panose="020B0604020202020204" pitchFamily="34" charset="0"/>
              </a:rPr>
              <a:t> </a:t>
            </a:r>
            <a:r>
              <a:rPr lang="en-US" sz="9600" dirty="0">
                <a:latin typeface="Arial" panose="020B0604020202020204" pitchFamily="34" charset="0"/>
                <a:cs typeface="Arial" panose="020B0604020202020204" pitchFamily="34" charset="0"/>
              </a:rPr>
              <a:t>identifies emerging research networks that may not have yet produced (e.g. grant, publication). This information can inform initiatives to support/strengthen these new networks (e.g. resources, mentorship). </a:t>
            </a:r>
          </a:p>
          <a:p>
            <a:pPr marL="283464" indent="-173736">
              <a:lnSpc>
                <a:spcPct val="110000"/>
              </a:lnSpc>
              <a:spcBef>
                <a:spcPts val="600"/>
              </a:spcBef>
            </a:pPr>
            <a:r>
              <a:rPr lang="en-US" sz="9600" b="1" dirty="0">
                <a:latin typeface="Arial" panose="020B0604020202020204" pitchFamily="34" charset="0"/>
                <a:cs typeface="Arial" panose="020B0604020202020204" pitchFamily="34" charset="0"/>
              </a:rPr>
              <a:t>Network development over time</a:t>
            </a:r>
            <a:r>
              <a:rPr lang="en-US" sz="9600" dirty="0">
                <a:latin typeface="Arial" panose="020B0604020202020204" pitchFamily="34" charset="0"/>
                <a:cs typeface="Arial" panose="020B0604020202020204" pitchFamily="34" charset="0"/>
              </a:rPr>
              <a:t> provides information about how research networks evolve or not. Linking with their associated products network data can assess key characteristics for success and impact of institutional initiatives.</a:t>
            </a:r>
          </a:p>
          <a:p>
            <a:pPr marL="283464" indent="-173736">
              <a:lnSpc>
                <a:spcPct val="110000"/>
              </a:lnSpc>
              <a:spcBef>
                <a:spcPts val="600"/>
              </a:spcBef>
            </a:pPr>
            <a:r>
              <a:rPr lang="en-US" sz="9600" b="1" dirty="0">
                <a:latin typeface="Arial" panose="020B0604020202020204" pitchFamily="34" charset="0"/>
                <a:cs typeface="Arial" panose="020B0604020202020204" pitchFamily="34" charset="0"/>
              </a:rPr>
              <a:t>Analyzing these networks by investigator characteristics </a:t>
            </a:r>
            <a:r>
              <a:rPr lang="en-US" sz="9600" dirty="0">
                <a:latin typeface="Arial" panose="020B0604020202020204" pitchFamily="34" charset="0"/>
                <a:cs typeface="Arial" panose="020B0604020202020204" pitchFamily="34" charset="0"/>
              </a:rPr>
              <a:t>(e.g. gender) also provides information on patterns that may uncover institutional weaknesses or biases. </a:t>
            </a:r>
          </a:p>
          <a:p>
            <a:pPr marL="0" indent="0">
              <a:buNone/>
            </a:pPr>
            <a:endParaRPr lang="en-US" sz="2000" dirty="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300948" y="543168"/>
            <a:ext cx="4286249" cy="1371599"/>
          </a:xfrm>
          <a:prstGeom prst="rect">
            <a:avLst/>
          </a:prstGeom>
        </p:spPr>
      </p:pic>
      <p:sp>
        <p:nvSpPr>
          <p:cNvPr id="2" name="TextBox 1"/>
          <p:cNvSpPr txBox="1"/>
          <p:nvPr/>
        </p:nvSpPr>
        <p:spPr>
          <a:xfrm>
            <a:off x="943805" y="1019854"/>
            <a:ext cx="22924558" cy="1077218"/>
          </a:xfrm>
          <a:prstGeom prst="rect">
            <a:avLst/>
          </a:prstGeom>
          <a:noFill/>
        </p:spPr>
        <p:txBody>
          <a:bodyPr wrap="square" rtlCol="0" anchor="t">
            <a:spAutoFit/>
          </a:bodyPr>
          <a:lstStyle/>
          <a:p>
            <a:r>
              <a:rPr lang="en-US" sz="2000" dirty="0">
                <a:solidFill>
                  <a:srgbClr val="002060"/>
                </a:solidFill>
                <a:latin typeface="Arial"/>
                <a:cs typeface="Arial"/>
              </a:rPr>
              <a:t> </a:t>
            </a:r>
            <a:r>
              <a:rPr lang="en-US" sz="2400" dirty="0">
                <a:solidFill>
                  <a:srgbClr val="002060"/>
                </a:solidFill>
                <a:latin typeface="Arial"/>
                <a:cs typeface="Arial"/>
              </a:rPr>
              <a:t>Ann M. Dozier, RN, PhD, FAAN</a:t>
            </a:r>
            <a:r>
              <a:rPr lang="en-US" sz="2400" baseline="30000" dirty="0">
                <a:solidFill>
                  <a:srgbClr val="002060"/>
                </a:solidFill>
                <a:latin typeface="Arial"/>
                <a:cs typeface="Arial"/>
              </a:rPr>
              <a:t>1</a:t>
            </a:r>
            <a:r>
              <a:rPr lang="en-US" sz="2400" dirty="0">
                <a:solidFill>
                  <a:srgbClr val="002060"/>
                </a:solidFill>
                <a:latin typeface="Arial"/>
                <a:cs typeface="Arial"/>
              </a:rPr>
              <a:t>, Elizabeth Wayman MS</a:t>
            </a:r>
            <a:r>
              <a:rPr lang="en-US" sz="2400" baseline="30000" dirty="0">
                <a:solidFill>
                  <a:srgbClr val="002060"/>
                </a:solidFill>
                <a:latin typeface="Arial"/>
                <a:cs typeface="Arial"/>
              </a:rPr>
              <a:t>1</a:t>
            </a:r>
            <a:r>
              <a:rPr lang="en-US" sz="2400" dirty="0">
                <a:solidFill>
                  <a:srgbClr val="002060"/>
                </a:solidFill>
                <a:latin typeface="Arial"/>
                <a:cs typeface="Arial"/>
              </a:rPr>
              <a:t>, Camille Anne Martina, MS, PhD</a:t>
            </a:r>
            <a:r>
              <a:rPr lang="en-US" sz="2400" baseline="30000" dirty="0">
                <a:solidFill>
                  <a:srgbClr val="002060"/>
                </a:solidFill>
                <a:latin typeface="Arial"/>
                <a:cs typeface="Arial"/>
              </a:rPr>
              <a:t>1</a:t>
            </a:r>
            <a:r>
              <a:rPr lang="en-US" sz="2400" dirty="0">
                <a:solidFill>
                  <a:srgbClr val="002060"/>
                </a:solidFill>
                <a:latin typeface="Arial"/>
                <a:cs typeface="Arial"/>
              </a:rPr>
              <a:t>, Nicole O’Dell, MS</a:t>
            </a:r>
            <a:r>
              <a:rPr lang="en-US" sz="2400" baseline="30000" dirty="0">
                <a:solidFill>
                  <a:srgbClr val="002060"/>
                </a:solidFill>
                <a:latin typeface="Arial"/>
                <a:cs typeface="Arial"/>
              </a:rPr>
              <a:t>2</a:t>
            </a:r>
            <a:r>
              <a:rPr lang="en-US" sz="2400" dirty="0">
                <a:solidFill>
                  <a:srgbClr val="002060"/>
                </a:solidFill>
                <a:latin typeface="Arial"/>
                <a:cs typeface="Arial"/>
              </a:rPr>
              <a:t>, Eric P. Rubinstein, JD, MPH, MBA</a:t>
            </a:r>
            <a:r>
              <a:rPr lang="en-US" sz="2400" baseline="30000" dirty="0">
                <a:solidFill>
                  <a:srgbClr val="002060"/>
                </a:solidFill>
                <a:latin typeface="Arial"/>
                <a:cs typeface="Arial"/>
              </a:rPr>
              <a:t>1</a:t>
            </a:r>
            <a:r>
              <a:rPr lang="en-US" sz="2400" dirty="0">
                <a:solidFill>
                  <a:srgbClr val="002060"/>
                </a:solidFill>
                <a:latin typeface="Arial"/>
                <a:cs typeface="Arial"/>
              </a:rPr>
              <a:t>, Thomas T Fogg</a:t>
            </a:r>
            <a:r>
              <a:rPr lang="en-US" sz="2400" baseline="30000" dirty="0">
                <a:solidFill>
                  <a:srgbClr val="002060"/>
                </a:solidFill>
                <a:latin typeface="Arial"/>
                <a:cs typeface="Arial"/>
              </a:rPr>
              <a:t>3</a:t>
            </a:r>
          </a:p>
          <a:p>
            <a:r>
              <a:rPr lang="en-US" sz="2000" dirty="0">
                <a:solidFill>
                  <a:srgbClr val="002060"/>
                </a:solidFill>
                <a:latin typeface="Arial" panose="020B0604020202020204" pitchFamily="34" charset="0"/>
                <a:cs typeface="Arial" panose="020B0604020202020204" pitchFamily="34" charset="0"/>
              </a:rPr>
              <a:t> </a:t>
            </a:r>
            <a:r>
              <a:rPr lang="en-US" sz="2000" baseline="30000" dirty="0">
                <a:solidFill>
                  <a:srgbClr val="002060"/>
                </a:solidFill>
                <a:latin typeface="Arial" panose="020B0604020202020204" pitchFamily="34" charset="0"/>
                <a:cs typeface="Arial" panose="020B0604020202020204" pitchFamily="34" charset="0"/>
              </a:rPr>
              <a:t>1</a:t>
            </a:r>
            <a:r>
              <a:rPr lang="en-US" sz="2000" dirty="0">
                <a:solidFill>
                  <a:srgbClr val="002060"/>
                </a:solidFill>
                <a:latin typeface="Arial" panose="020B0604020202020204" pitchFamily="34" charset="0"/>
                <a:cs typeface="Arial" panose="020B0604020202020204" pitchFamily="34" charset="0"/>
              </a:rPr>
              <a:t>Clinical and Translational Sciences Institute, University of Rochester Medical Center</a:t>
            </a:r>
          </a:p>
          <a:p>
            <a:r>
              <a:rPr lang="en-US" sz="2000" baseline="30000" dirty="0">
                <a:solidFill>
                  <a:srgbClr val="002060"/>
                </a:solidFill>
                <a:latin typeface="Arial"/>
                <a:cs typeface="Arial"/>
              </a:rPr>
              <a:t> 2</a:t>
            </a:r>
            <a:r>
              <a:rPr lang="en-US" sz="2000" dirty="0">
                <a:solidFill>
                  <a:srgbClr val="002060"/>
                </a:solidFill>
                <a:latin typeface="Arial"/>
                <a:cs typeface="Arial"/>
              </a:rPr>
              <a:t>Yale University </a:t>
            </a:r>
            <a:r>
              <a:rPr lang="en-US" baseline="30000" dirty="0">
                <a:solidFill>
                  <a:srgbClr val="002060"/>
                </a:solidFill>
                <a:latin typeface="Arial"/>
                <a:cs typeface="Arial"/>
              </a:rPr>
              <a:t> 3</a:t>
            </a:r>
            <a:r>
              <a:rPr lang="en-US" sz="2000" dirty="0">
                <a:solidFill>
                  <a:srgbClr val="002060"/>
                </a:solidFill>
                <a:latin typeface="Arial"/>
                <a:cs typeface="Arial"/>
              </a:rPr>
              <a:t>Yale School of Medicine</a:t>
            </a:r>
          </a:p>
        </p:txBody>
      </p:sp>
      <p:sp>
        <p:nvSpPr>
          <p:cNvPr id="8" name="Content Placeholder 6"/>
          <p:cNvSpPr txBox="1">
            <a:spLocks/>
          </p:cNvSpPr>
          <p:nvPr/>
        </p:nvSpPr>
        <p:spPr>
          <a:xfrm>
            <a:off x="110934" y="3211639"/>
            <a:ext cx="7204182" cy="706332"/>
          </a:xfrm>
          <a:prstGeom prst="rect">
            <a:avLst/>
          </a:prstGeom>
          <a:ln>
            <a:noFill/>
          </a:ln>
        </p:spPr>
        <p:txBody>
          <a:bodyPr vert="horz" lIns="91440" tIns="45720" rIns="91440" bIns="45720" rtlCol="0">
            <a:noAutofit/>
          </a:bodyPr>
          <a:lst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a:lstStyle>
          <a:p>
            <a:pPr marL="0" indent="0">
              <a:buNone/>
            </a:pPr>
            <a:r>
              <a:rPr lang="en-US" sz="2400" dirty="0">
                <a:latin typeface="Arial" panose="020B0604020202020204" pitchFamily="34" charset="0"/>
                <a:cs typeface="Arial" panose="020B0604020202020204" pitchFamily="34" charset="0"/>
              </a:rPr>
              <a:t>To longitudinally track emerging research collaborations and assess their development and productivity.</a:t>
            </a:r>
          </a:p>
        </p:txBody>
      </p:sp>
      <p:sp>
        <p:nvSpPr>
          <p:cNvPr id="3" name="TextBox 2"/>
          <p:cNvSpPr txBox="1"/>
          <p:nvPr/>
        </p:nvSpPr>
        <p:spPr>
          <a:xfrm>
            <a:off x="22682579" y="8920202"/>
            <a:ext cx="9946393" cy="6125957"/>
          </a:xfrm>
          <a:prstGeom prst="rect">
            <a:avLst/>
          </a:prstGeom>
          <a:noFill/>
        </p:spPr>
        <p:txBody>
          <a:bodyPr wrap="square" rtlCol="0">
            <a:spAutoFit/>
          </a:bodyPr>
          <a:lstStyle/>
          <a:p>
            <a:pPr marL="283464" indent="-173736" defTabSz="2194560">
              <a:lnSpc>
                <a:spcPct val="90000"/>
              </a:lnSpc>
              <a:spcBef>
                <a:spcPts val="600"/>
              </a:spcBef>
              <a:buFont typeface="Arial" panose="020B0604020202020204" pitchFamily="34" charset="0"/>
              <a:buChar char="•"/>
            </a:pPr>
            <a:r>
              <a:rPr lang="en-US" sz="2400" dirty="0">
                <a:latin typeface="Arial" panose="020B0604020202020204" pitchFamily="34" charset="0"/>
                <a:cs typeface="Arial" panose="020B0604020202020204" pitchFamily="34" charset="0"/>
              </a:rPr>
              <a:t>This methodology captured a consistent number of collaborations over an 8-year period. </a:t>
            </a:r>
          </a:p>
          <a:p>
            <a:pPr marL="283464" indent="-173736" defTabSz="2194560">
              <a:lnSpc>
                <a:spcPct val="90000"/>
              </a:lnSpc>
              <a:spcBef>
                <a:spcPts val="600"/>
              </a:spcBef>
              <a:buFont typeface="Arial" panose="020B0604020202020204" pitchFamily="34" charset="0"/>
              <a:buChar char="•"/>
            </a:pPr>
            <a:r>
              <a:rPr lang="en-US" sz="2400" dirty="0">
                <a:latin typeface="Arial" panose="020B0604020202020204" pitchFamily="34" charset="0"/>
                <a:cs typeface="Arial" panose="020B0604020202020204" pitchFamily="34" charset="0"/>
              </a:rPr>
              <a:t>Analyses reveal increasing network density over time. </a:t>
            </a:r>
          </a:p>
          <a:p>
            <a:pPr marL="283464" indent="-173736" defTabSz="2194560">
              <a:lnSpc>
                <a:spcPct val="90000"/>
              </a:lnSpc>
              <a:spcBef>
                <a:spcPts val="600"/>
              </a:spcBef>
              <a:buFont typeface="Arial" panose="020B0604020202020204" pitchFamily="34" charset="0"/>
              <a:buChar char="•"/>
            </a:pPr>
            <a:r>
              <a:rPr lang="en-US" sz="2400" dirty="0">
                <a:latin typeface="Arial" panose="020B0604020202020204" pitchFamily="34" charset="0"/>
                <a:cs typeface="Arial" panose="020B0604020202020204" pitchFamily="34" charset="0"/>
              </a:rPr>
              <a:t>Analyzing research networks over time provides an important metric to assess how research networks evolve and devolve and the characteristics of those that grow or stagnate. </a:t>
            </a:r>
          </a:p>
          <a:p>
            <a:pPr marL="283464" indent="-173736" defTabSz="2194560">
              <a:lnSpc>
                <a:spcPct val="90000"/>
              </a:lnSpc>
              <a:spcBef>
                <a:spcPts val="600"/>
              </a:spcBef>
              <a:buFont typeface="Arial" panose="020B0604020202020204" pitchFamily="34" charset="0"/>
              <a:buChar char="•"/>
            </a:pPr>
            <a:r>
              <a:rPr lang="en-US" sz="2400" dirty="0">
                <a:latin typeface="Arial" panose="020B0604020202020204" pitchFamily="34" charset="0"/>
                <a:cs typeface="Arial" panose="020B0604020202020204" pitchFamily="34" charset="0"/>
              </a:rPr>
              <a:t>Analyses can demonstrate the impact of support provided to networks or teams by the CTSI, department or other institutional mechanism. </a:t>
            </a:r>
          </a:p>
          <a:p>
            <a:pPr marL="283464" indent="-173736" defTabSz="2194560">
              <a:lnSpc>
                <a:spcPct val="90000"/>
              </a:lnSpc>
              <a:spcBef>
                <a:spcPts val="600"/>
              </a:spcBef>
              <a:buFont typeface="Arial" panose="020B0604020202020204" pitchFamily="34" charset="0"/>
              <a:buChar char="•"/>
            </a:pPr>
            <a:r>
              <a:rPr lang="en-US" sz="2400" b="1" dirty="0">
                <a:latin typeface="Arial" panose="020B0604020202020204" pitchFamily="34" charset="0"/>
                <a:cs typeface="Arial" panose="020B0604020202020204" pitchFamily="34" charset="0"/>
              </a:rPr>
              <a:t>Limitations</a:t>
            </a:r>
          </a:p>
          <a:p>
            <a:pPr marL="738187" indent="-342900" defTabSz="2194560">
              <a:lnSpc>
                <a:spcPct val="90000"/>
              </a:lnSpc>
              <a:spcBef>
                <a:spcPts val="600"/>
              </a:spcBef>
              <a:buFont typeface="Wingdings" panose="05000000000000000000" pitchFamily="2" charset="2"/>
              <a:buChar char="ü"/>
            </a:pPr>
            <a:r>
              <a:rPr lang="en-US" sz="2400" dirty="0">
                <a:latin typeface="Arial" panose="020B0604020202020204" pitchFamily="34" charset="0"/>
                <a:cs typeface="Arial" panose="020B0604020202020204" pitchFamily="34" charset="0"/>
              </a:rPr>
              <a:t>Only included collaborations from within the Medical Center.</a:t>
            </a:r>
          </a:p>
          <a:p>
            <a:pPr marL="738187" indent="-342900" defTabSz="2194560">
              <a:lnSpc>
                <a:spcPct val="90000"/>
              </a:lnSpc>
              <a:spcBef>
                <a:spcPts val="600"/>
              </a:spcBef>
              <a:buFont typeface="Wingdings" panose="05000000000000000000" pitchFamily="2" charset="2"/>
              <a:buChar char="ü"/>
            </a:pPr>
            <a:r>
              <a:rPr lang="en-US" sz="2400" dirty="0">
                <a:latin typeface="Arial" panose="020B0604020202020204" pitchFamily="34" charset="0"/>
                <a:cs typeface="Arial" panose="020B0604020202020204" pitchFamily="34" charset="0"/>
              </a:rPr>
              <a:t>Not all networks may have been identified.</a:t>
            </a:r>
          </a:p>
          <a:p>
            <a:pPr marL="738187" indent="-342900" defTabSz="2194560">
              <a:lnSpc>
                <a:spcPct val="90000"/>
              </a:lnSpc>
              <a:spcBef>
                <a:spcPts val="600"/>
              </a:spcBef>
              <a:buFont typeface="Wingdings" panose="05000000000000000000" pitchFamily="2" charset="2"/>
              <a:buChar char="ü"/>
            </a:pPr>
            <a:r>
              <a:rPr lang="en-US" sz="2400" dirty="0">
                <a:latin typeface="Arial" panose="020B0604020202020204" pitchFamily="34" charset="0"/>
                <a:cs typeface="Arial" panose="020B0604020202020204" pitchFamily="34" charset="0"/>
              </a:rPr>
              <a:t>Who was eligible to respond (resigned, new appointees) and who responded each year varied </a:t>
            </a:r>
          </a:p>
          <a:p>
            <a:pPr marL="738187" indent="-342900" defTabSz="2194560">
              <a:lnSpc>
                <a:spcPct val="90000"/>
              </a:lnSpc>
              <a:spcBef>
                <a:spcPts val="600"/>
              </a:spcBef>
              <a:buFont typeface="Wingdings" panose="05000000000000000000" pitchFamily="2" charset="2"/>
              <a:buChar char="ü"/>
            </a:pPr>
            <a:r>
              <a:rPr lang="en-US" sz="2400" dirty="0">
                <a:latin typeface="Arial" panose="020B0604020202020204" pitchFamily="34" charset="0"/>
                <a:cs typeface="Arial" panose="020B0604020202020204" pitchFamily="34" charset="0"/>
              </a:rPr>
              <a:t>Unclear the proportion of individuals involved in research who responded.</a:t>
            </a:r>
          </a:p>
          <a:p>
            <a:pPr marL="738187" indent="-342900" defTabSz="2194560">
              <a:lnSpc>
                <a:spcPct val="90000"/>
              </a:lnSpc>
              <a:spcBef>
                <a:spcPts val="600"/>
              </a:spcBef>
              <a:buFont typeface="Wingdings" panose="05000000000000000000" pitchFamily="2" charset="2"/>
              <a:buChar char="ü"/>
            </a:pPr>
            <a:r>
              <a:rPr lang="en-US" sz="2400" dirty="0">
                <a:latin typeface="Arial" panose="020B0604020202020204" pitchFamily="34" charset="0"/>
                <a:cs typeface="Arial" panose="020B0604020202020204" pitchFamily="34" charset="0"/>
              </a:rPr>
              <a:t>Did not require that both collaborators endorsed the collaboration</a:t>
            </a:r>
          </a:p>
        </p:txBody>
      </p:sp>
      <p:sp>
        <p:nvSpPr>
          <p:cNvPr id="4" name="TextBox 3"/>
          <p:cNvSpPr txBox="1"/>
          <p:nvPr/>
        </p:nvSpPr>
        <p:spPr>
          <a:xfrm>
            <a:off x="23352645" y="15517043"/>
            <a:ext cx="9383049" cy="923330"/>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The project described in this publication was supported by the University of Rochester CTSA awards number UL1 TR002001 and TR000042 from the National Center for Advancing Translational Sciences of the National Institutes of Health. </a:t>
            </a:r>
          </a:p>
        </p:txBody>
      </p:sp>
      <p:sp>
        <p:nvSpPr>
          <p:cNvPr id="7" name="TextBox 6"/>
          <p:cNvSpPr txBox="1"/>
          <p:nvPr/>
        </p:nvSpPr>
        <p:spPr>
          <a:xfrm>
            <a:off x="16552054" y="15695013"/>
            <a:ext cx="5938643" cy="646331"/>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The authors gratefully acknowledge the assistance of Reza Yousefi-Nooraie, M.Sc., Ph.D. for data analysis.</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258783" y="3437082"/>
            <a:ext cx="3653301" cy="3384523"/>
          </a:xfrm>
          <a:prstGeom prst="rect">
            <a:avLst/>
          </a:prstGeom>
          <a:ln>
            <a:solidFill>
              <a:srgbClr val="13487C"/>
            </a:solidFill>
          </a:ln>
          <a:effectLst/>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70450" y="3621729"/>
            <a:ext cx="5506760" cy="4013120"/>
          </a:xfrm>
          <a:prstGeom prst="rect">
            <a:avLst/>
          </a:prstGeom>
        </p:spPr>
      </p:pic>
      <p:pic>
        <p:nvPicPr>
          <p:cNvPr id="12"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731362" y="3384304"/>
            <a:ext cx="3640244" cy="3421830"/>
          </a:xfrm>
          <a:prstGeom prst="rect">
            <a:avLst/>
          </a:prstGeom>
          <a:ln>
            <a:solidFill>
              <a:srgbClr val="13487C"/>
            </a:solidFill>
          </a:ln>
        </p:spPr>
      </p:pic>
      <p:pic>
        <p:nvPicPr>
          <p:cNvPr id="14" name="Picture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4481915" y="3372370"/>
            <a:ext cx="3770677" cy="3434009"/>
          </a:xfrm>
          <a:prstGeom prst="rect">
            <a:avLst/>
          </a:prstGeom>
          <a:ln>
            <a:solidFill>
              <a:srgbClr val="13487C"/>
            </a:solidFill>
          </a:ln>
        </p:spPr>
      </p:pic>
      <p:sp>
        <p:nvSpPr>
          <p:cNvPr id="15" name="TextBox 14"/>
          <p:cNvSpPr txBox="1"/>
          <p:nvPr/>
        </p:nvSpPr>
        <p:spPr>
          <a:xfrm>
            <a:off x="7655851" y="2419728"/>
            <a:ext cx="5181140" cy="830997"/>
          </a:xfrm>
          <a:prstGeom prst="rect">
            <a:avLst/>
          </a:prstGeom>
          <a:noFill/>
        </p:spPr>
        <p:txBody>
          <a:bodyPr wrap="square" rtlCol="0" anchor="t">
            <a:spAutoFit/>
          </a:bodyPr>
          <a:lstStyle/>
          <a:p>
            <a:pPr algn="ctr"/>
            <a:r>
              <a:rPr lang="en-US" sz="2400" b="1" dirty="0">
                <a:latin typeface="Arial"/>
                <a:cs typeface="Arial"/>
              </a:rPr>
              <a:t>Marginal Means of Nominations per Year by Gender</a:t>
            </a:r>
          </a:p>
        </p:txBody>
      </p:sp>
      <p:sp>
        <p:nvSpPr>
          <p:cNvPr id="20" name="TextBox 19"/>
          <p:cNvSpPr txBox="1"/>
          <p:nvPr/>
        </p:nvSpPr>
        <p:spPr>
          <a:xfrm>
            <a:off x="125068" y="2534019"/>
            <a:ext cx="7190048" cy="646331"/>
          </a:xfrm>
          <a:prstGeom prst="rect">
            <a:avLst/>
          </a:prstGeom>
          <a:solidFill>
            <a:srgbClr val="13487C"/>
          </a:solidFill>
        </p:spPr>
        <p:txBody>
          <a:bodyPr wrap="square" rtlCol="0">
            <a:spAutoFit/>
          </a:bodyPr>
          <a:lstStyle/>
          <a:p>
            <a:pPr algn="ctr"/>
            <a:r>
              <a:rPr lang="en-US" sz="3600" b="1" dirty="0">
                <a:solidFill>
                  <a:schemeClr val="bg1"/>
                </a:solidFill>
                <a:latin typeface="Arial" panose="020B0604020202020204" pitchFamily="34" charset="0"/>
                <a:cs typeface="Arial" panose="020B0604020202020204" pitchFamily="34" charset="0"/>
              </a:rPr>
              <a:t>Objectives</a:t>
            </a:r>
          </a:p>
        </p:txBody>
      </p:sp>
      <p:sp>
        <p:nvSpPr>
          <p:cNvPr id="21" name="TextBox 20"/>
          <p:cNvSpPr txBox="1"/>
          <p:nvPr/>
        </p:nvSpPr>
        <p:spPr>
          <a:xfrm>
            <a:off x="98788" y="3941687"/>
            <a:ext cx="7216328" cy="646331"/>
          </a:xfrm>
          <a:prstGeom prst="rect">
            <a:avLst/>
          </a:prstGeom>
          <a:solidFill>
            <a:srgbClr val="13487C"/>
          </a:solidFill>
        </p:spPr>
        <p:txBody>
          <a:bodyPr wrap="square" rtlCol="0">
            <a:spAutoFit/>
          </a:bodyPr>
          <a:lstStyle/>
          <a:p>
            <a:pPr algn="ctr"/>
            <a:r>
              <a:rPr lang="en-US" sz="3600" b="1" dirty="0">
                <a:solidFill>
                  <a:schemeClr val="bg1"/>
                </a:solidFill>
                <a:latin typeface="Arial" panose="020B0604020202020204" pitchFamily="34" charset="0"/>
                <a:cs typeface="Arial" panose="020B0604020202020204" pitchFamily="34" charset="0"/>
              </a:rPr>
              <a:t>Background</a:t>
            </a:r>
          </a:p>
        </p:txBody>
      </p:sp>
      <p:sp>
        <p:nvSpPr>
          <p:cNvPr id="22" name="TextBox 21"/>
          <p:cNvSpPr txBox="1"/>
          <p:nvPr/>
        </p:nvSpPr>
        <p:spPr>
          <a:xfrm>
            <a:off x="7503941" y="8214876"/>
            <a:ext cx="8404611" cy="646331"/>
          </a:xfrm>
          <a:prstGeom prst="rect">
            <a:avLst/>
          </a:prstGeom>
          <a:solidFill>
            <a:srgbClr val="13487C"/>
          </a:solidFill>
        </p:spPr>
        <p:txBody>
          <a:bodyPr wrap="square" rtlCol="0">
            <a:spAutoFit/>
          </a:bodyPr>
          <a:lstStyle/>
          <a:p>
            <a:pPr algn="ctr"/>
            <a:r>
              <a:rPr lang="en-US" sz="3600" b="1" dirty="0">
                <a:solidFill>
                  <a:schemeClr val="bg1"/>
                </a:solidFill>
                <a:latin typeface="Arial" panose="020B0604020202020204" pitchFamily="34" charset="0"/>
                <a:cs typeface="Arial" panose="020B0604020202020204" pitchFamily="34" charset="0"/>
              </a:rPr>
              <a:t>Method</a:t>
            </a:r>
          </a:p>
        </p:txBody>
      </p:sp>
      <p:sp>
        <p:nvSpPr>
          <p:cNvPr id="23" name="TextBox 22"/>
          <p:cNvSpPr txBox="1"/>
          <p:nvPr/>
        </p:nvSpPr>
        <p:spPr>
          <a:xfrm>
            <a:off x="16237163" y="8214876"/>
            <a:ext cx="6288430" cy="646331"/>
          </a:xfrm>
          <a:prstGeom prst="rect">
            <a:avLst/>
          </a:prstGeom>
          <a:solidFill>
            <a:srgbClr val="13487C"/>
          </a:solidFill>
        </p:spPr>
        <p:txBody>
          <a:bodyPr wrap="square" rtlCol="0">
            <a:spAutoFit/>
          </a:bodyPr>
          <a:lstStyle/>
          <a:p>
            <a:pPr algn="ctr"/>
            <a:r>
              <a:rPr lang="en-US" sz="3600" b="1" dirty="0">
                <a:solidFill>
                  <a:schemeClr val="bg1"/>
                </a:solidFill>
                <a:latin typeface="Arial" panose="020B0604020202020204" pitchFamily="34" charset="0"/>
                <a:cs typeface="Arial" panose="020B0604020202020204" pitchFamily="34" charset="0"/>
              </a:rPr>
              <a:t>Results</a:t>
            </a:r>
          </a:p>
        </p:txBody>
      </p:sp>
      <p:sp>
        <p:nvSpPr>
          <p:cNvPr id="24" name="TextBox 23"/>
          <p:cNvSpPr txBox="1"/>
          <p:nvPr/>
        </p:nvSpPr>
        <p:spPr>
          <a:xfrm>
            <a:off x="22854204" y="8172241"/>
            <a:ext cx="9603142" cy="646331"/>
          </a:xfrm>
          <a:prstGeom prst="rect">
            <a:avLst/>
          </a:prstGeom>
          <a:solidFill>
            <a:srgbClr val="13487C"/>
          </a:solidFill>
        </p:spPr>
        <p:txBody>
          <a:bodyPr wrap="square" rtlCol="0">
            <a:spAutoFit/>
          </a:bodyPr>
          <a:lstStyle/>
          <a:p>
            <a:pPr algn="ctr"/>
            <a:r>
              <a:rPr lang="en-US" sz="3600" b="1" dirty="0">
                <a:solidFill>
                  <a:schemeClr val="bg1"/>
                </a:solidFill>
                <a:latin typeface="Arial" panose="020B0604020202020204" pitchFamily="34" charset="0"/>
                <a:cs typeface="Arial" panose="020B0604020202020204" pitchFamily="34" charset="0"/>
              </a:rPr>
              <a:t>Discussion and Limitations</a:t>
            </a:r>
          </a:p>
        </p:txBody>
      </p:sp>
      <p:pic>
        <p:nvPicPr>
          <p:cNvPr id="16" name="Picture 1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0656664" y="3383176"/>
            <a:ext cx="3199623" cy="3464735"/>
          </a:xfrm>
          <a:prstGeom prst="rect">
            <a:avLst/>
          </a:prstGeom>
          <a:ln>
            <a:solidFill>
              <a:srgbClr val="13487C"/>
            </a:solidFill>
          </a:ln>
        </p:spPr>
      </p:pic>
      <p:sp>
        <p:nvSpPr>
          <p:cNvPr id="25" name="TextBox 24"/>
          <p:cNvSpPr txBox="1"/>
          <p:nvPr/>
        </p:nvSpPr>
        <p:spPr>
          <a:xfrm>
            <a:off x="17681561" y="2864918"/>
            <a:ext cx="865746" cy="472102"/>
          </a:xfrm>
          <a:prstGeom prst="rect">
            <a:avLst/>
          </a:prstGeom>
          <a:noFill/>
        </p:spPr>
        <p:txBody>
          <a:bodyPr wrap="square" rtlCol="0" anchor="t">
            <a:spAutoFit/>
          </a:bodyPr>
          <a:lstStyle/>
          <a:p>
            <a:r>
              <a:rPr lang="en-US" sz="2400" b="1" dirty="0">
                <a:latin typeface="Arial"/>
                <a:cs typeface="Arial"/>
              </a:rPr>
              <a:t>2011</a:t>
            </a:r>
          </a:p>
        </p:txBody>
      </p:sp>
      <p:sp>
        <p:nvSpPr>
          <p:cNvPr id="26" name="TextBox 25"/>
          <p:cNvSpPr txBox="1"/>
          <p:nvPr/>
        </p:nvSpPr>
        <p:spPr>
          <a:xfrm>
            <a:off x="21854210" y="2841175"/>
            <a:ext cx="956209" cy="461757"/>
          </a:xfrm>
          <a:prstGeom prst="rect">
            <a:avLst/>
          </a:prstGeom>
          <a:noFill/>
        </p:spPr>
        <p:txBody>
          <a:bodyPr wrap="square" rtlCol="0" anchor="t">
            <a:spAutoFit/>
          </a:bodyPr>
          <a:lstStyle/>
          <a:p>
            <a:r>
              <a:rPr lang="en-US" sz="2400" b="1" dirty="0">
                <a:latin typeface="Arial"/>
                <a:cs typeface="Arial"/>
              </a:rPr>
              <a:t>2013</a:t>
            </a:r>
          </a:p>
        </p:txBody>
      </p:sp>
      <p:sp>
        <p:nvSpPr>
          <p:cNvPr id="27" name="TextBox 26"/>
          <p:cNvSpPr txBox="1"/>
          <p:nvPr/>
        </p:nvSpPr>
        <p:spPr>
          <a:xfrm>
            <a:off x="25997784" y="2835227"/>
            <a:ext cx="1111086" cy="461665"/>
          </a:xfrm>
          <a:prstGeom prst="rect">
            <a:avLst/>
          </a:prstGeom>
          <a:noFill/>
        </p:spPr>
        <p:txBody>
          <a:bodyPr wrap="square" rtlCol="0" anchor="t">
            <a:spAutoFit/>
          </a:bodyPr>
          <a:lstStyle/>
          <a:p>
            <a:r>
              <a:rPr lang="en-US" sz="2400" b="1" dirty="0">
                <a:latin typeface="Arial"/>
                <a:cs typeface="Arial"/>
              </a:rPr>
              <a:t>2015</a:t>
            </a:r>
          </a:p>
        </p:txBody>
      </p:sp>
      <p:sp>
        <p:nvSpPr>
          <p:cNvPr id="28" name="TextBox 27"/>
          <p:cNvSpPr txBox="1"/>
          <p:nvPr/>
        </p:nvSpPr>
        <p:spPr>
          <a:xfrm>
            <a:off x="30040175" y="2864917"/>
            <a:ext cx="1025367" cy="461665"/>
          </a:xfrm>
          <a:prstGeom prst="rect">
            <a:avLst/>
          </a:prstGeom>
          <a:noFill/>
        </p:spPr>
        <p:txBody>
          <a:bodyPr wrap="square" rtlCol="0" anchor="t">
            <a:spAutoFit/>
          </a:bodyPr>
          <a:lstStyle/>
          <a:p>
            <a:r>
              <a:rPr lang="en-US" sz="2400" b="1" dirty="0">
                <a:latin typeface="Arial"/>
                <a:cs typeface="Arial"/>
              </a:rPr>
              <a:t>2017</a:t>
            </a:r>
          </a:p>
        </p:txBody>
      </p:sp>
      <p:sp>
        <p:nvSpPr>
          <p:cNvPr id="30" name="TextBox 29"/>
          <p:cNvSpPr txBox="1"/>
          <p:nvPr/>
        </p:nvSpPr>
        <p:spPr>
          <a:xfrm>
            <a:off x="98788" y="11257243"/>
            <a:ext cx="7216328" cy="646331"/>
          </a:xfrm>
          <a:prstGeom prst="rect">
            <a:avLst/>
          </a:prstGeom>
          <a:solidFill>
            <a:srgbClr val="13487C"/>
          </a:solidFill>
        </p:spPr>
        <p:txBody>
          <a:bodyPr wrap="square" rtlCol="0">
            <a:spAutoFit/>
          </a:bodyPr>
          <a:lstStyle/>
          <a:p>
            <a:pPr algn="ctr"/>
            <a:r>
              <a:rPr lang="en-US" sz="3600" b="1" dirty="0">
                <a:solidFill>
                  <a:schemeClr val="bg1"/>
                </a:solidFill>
                <a:latin typeface="Arial" panose="020B0604020202020204" pitchFamily="34" charset="0"/>
                <a:cs typeface="Arial" panose="020B0604020202020204" pitchFamily="34" charset="0"/>
              </a:rPr>
              <a:t>Definitions</a:t>
            </a:r>
          </a:p>
        </p:txBody>
      </p:sp>
      <p:sp>
        <p:nvSpPr>
          <p:cNvPr id="31" name="TextBox 30"/>
          <p:cNvSpPr txBox="1"/>
          <p:nvPr/>
        </p:nvSpPr>
        <p:spPr>
          <a:xfrm>
            <a:off x="7655851" y="15601434"/>
            <a:ext cx="7482378" cy="646331"/>
          </a:xfrm>
          <a:prstGeom prst="rect">
            <a:avLst/>
          </a:prstGeom>
          <a:noFill/>
        </p:spPr>
        <p:txBody>
          <a:bodyPr wrap="square" rtlCol="0" anchor="t">
            <a:spAutoFit/>
          </a:bodyPr>
          <a:lstStyle/>
          <a:p>
            <a:r>
              <a:rPr lang="en-US" b="1" dirty="0">
                <a:latin typeface="Arial"/>
                <a:cs typeface="Arial"/>
              </a:rPr>
              <a:t>Contact</a:t>
            </a:r>
            <a:r>
              <a:rPr lang="en-US">
                <a:latin typeface="Arial"/>
                <a:cs typeface="Arial"/>
              </a:rPr>
              <a:t>: Ann M. Dozier, RN, PhD, FAAN</a:t>
            </a:r>
          </a:p>
          <a:p>
            <a:r>
              <a:rPr lang="en-US" dirty="0">
                <a:latin typeface="Arial"/>
                <a:cs typeface="Arial"/>
              </a:rPr>
              <a:t> </a:t>
            </a:r>
            <a:r>
              <a:rPr lang="en-US" b="1" dirty="0">
                <a:latin typeface="Arial"/>
                <a:cs typeface="Arial"/>
                <a:hlinkClick r:id="rId9"/>
              </a:rPr>
              <a:t>ann_dozier​@​urmc.rochester.edu</a:t>
            </a:r>
            <a:r>
              <a:rPr lang="en-US" b="1" dirty="0">
                <a:latin typeface="Arial"/>
                <a:cs typeface="Arial"/>
              </a:rPr>
              <a:t>,     </a:t>
            </a:r>
            <a:r>
              <a:rPr lang="en-US" b="1" dirty="0">
                <a:latin typeface="Arial"/>
                <a:cs typeface="Arial"/>
                <a:hlinkClick r:id="rId10"/>
              </a:rPr>
              <a:t>585​-​276​-​3998</a:t>
            </a:r>
            <a:endParaRPr lang="en-US" dirty="0">
              <a:latin typeface="Arial"/>
              <a:cs typeface="Arial"/>
            </a:endParaRPr>
          </a:p>
        </p:txBody>
      </p:sp>
      <p:sp>
        <p:nvSpPr>
          <p:cNvPr id="11" name="TextBox 10"/>
          <p:cNvSpPr txBox="1"/>
          <p:nvPr/>
        </p:nvSpPr>
        <p:spPr>
          <a:xfrm>
            <a:off x="125068" y="12002993"/>
            <a:ext cx="7106724" cy="4311950"/>
          </a:xfrm>
          <a:prstGeom prst="rect">
            <a:avLst/>
          </a:prstGeom>
          <a:noFill/>
        </p:spPr>
        <p:txBody>
          <a:bodyPr wrap="square" rtlCol="0">
            <a:spAutoFit/>
          </a:bodyPr>
          <a:lstStyle/>
          <a:p>
            <a:pPr marL="177800" indent="-177800">
              <a:lnSpc>
                <a:spcPct val="90000"/>
              </a:lnSpc>
              <a:spcBef>
                <a:spcPts val="600"/>
              </a:spcBef>
              <a:buFont typeface="Arial" panose="020B0604020202020204" pitchFamily="34" charset="0"/>
              <a:buChar char="•"/>
            </a:pPr>
            <a:r>
              <a:rPr lang="en-US" sz="2400" b="1" dirty="0">
                <a:latin typeface="Arial" panose="020B0604020202020204" pitchFamily="34" charset="0"/>
                <a:cs typeface="Arial" panose="020B0604020202020204" pitchFamily="34" charset="0"/>
              </a:rPr>
              <a:t>Multilevel generalized linear model: </a:t>
            </a:r>
            <a:r>
              <a:rPr lang="en-US" sz="2400" dirty="0">
                <a:latin typeface="Arial" panose="020B0604020202020204" pitchFamily="34" charset="0"/>
                <a:cs typeface="Arial" panose="020B0604020202020204" pitchFamily="34" charset="0"/>
              </a:rPr>
              <a:t>addresses the dependence of several responses from the same person over the years.</a:t>
            </a:r>
          </a:p>
          <a:p>
            <a:pPr marL="177800" indent="-177800">
              <a:lnSpc>
                <a:spcPct val="90000"/>
              </a:lnSpc>
              <a:spcBef>
                <a:spcPts val="600"/>
              </a:spcBef>
              <a:buFont typeface="Arial" panose="020B0604020202020204" pitchFamily="34" charset="0"/>
              <a:buChar char="•"/>
            </a:pPr>
            <a:r>
              <a:rPr lang="en-US" sz="2400" b="1" dirty="0">
                <a:latin typeface="Arial" panose="020B0604020202020204" pitchFamily="34" charset="0"/>
                <a:cs typeface="Arial" panose="020B0604020202020204" pitchFamily="34" charset="0"/>
              </a:rPr>
              <a:t>Global Clustering Coefficient</a:t>
            </a:r>
            <a:r>
              <a:rPr lang="en-US" sz="2400" dirty="0">
                <a:latin typeface="Arial" panose="020B0604020202020204" pitchFamily="34" charset="0"/>
                <a:cs typeface="Arial" panose="020B0604020202020204" pitchFamily="34" charset="0"/>
              </a:rPr>
              <a:t>: proportion of all connected triplets in the network.  Measures the tendency to form tightly knit groups. </a:t>
            </a:r>
            <a:r>
              <a:rPr lang="en-US" sz="2400" i="1" dirty="0">
                <a:latin typeface="Arial" panose="020B0604020202020204" pitchFamily="34" charset="0"/>
                <a:cs typeface="Arial" panose="020B0604020202020204" pitchFamily="34" charset="0"/>
              </a:rPr>
              <a:t>1 indicates high clustering</a:t>
            </a:r>
            <a:r>
              <a:rPr lang="en-US" sz="2400" dirty="0">
                <a:latin typeface="Arial" panose="020B0604020202020204" pitchFamily="34" charset="0"/>
                <a:cs typeface="Arial" panose="020B0604020202020204" pitchFamily="34" charset="0"/>
              </a:rPr>
              <a:t>.</a:t>
            </a:r>
          </a:p>
          <a:p>
            <a:pPr marL="177800" indent="-177800">
              <a:lnSpc>
                <a:spcPct val="90000"/>
              </a:lnSpc>
              <a:spcBef>
                <a:spcPts val="600"/>
              </a:spcBef>
              <a:buFont typeface="Arial" panose="020B0604020202020204" pitchFamily="34" charset="0"/>
              <a:buChar char="•"/>
            </a:pPr>
            <a:r>
              <a:rPr lang="en-US" sz="2400" b="1" dirty="0">
                <a:latin typeface="Arial" panose="020B0604020202020204" pitchFamily="34" charset="0"/>
                <a:cs typeface="Arial" panose="020B0604020202020204" pitchFamily="34" charset="0"/>
              </a:rPr>
              <a:t>Reciprocity, </a:t>
            </a:r>
            <a:r>
              <a:rPr lang="en-US" sz="2400" dirty="0">
                <a:latin typeface="Arial" panose="020B0604020202020204" pitchFamily="34" charset="0"/>
                <a:cs typeface="Arial" panose="020B0604020202020204" pitchFamily="34" charset="0"/>
              </a:rPr>
              <a:t>for a directed graph: proportion of bidirectional relations, (double lines with arrows in both directions).</a:t>
            </a:r>
          </a:p>
          <a:p>
            <a:pPr marL="177800" indent="-177800">
              <a:lnSpc>
                <a:spcPct val="90000"/>
              </a:lnSpc>
              <a:spcBef>
                <a:spcPts val="600"/>
              </a:spcBef>
              <a:buFont typeface="Arial" panose="020B0604020202020204" pitchFamily="34" charset="0"/>
              <a:buChar char="•"/>
            </a:pPr>
            <a:r>
              <a:rPr lang="en-US" sz="2400" b="1" dirty="0">
                <a:latin typeface="Arial" panose="020B0604020202020204" pitchFamily="34" charset="0"/>
                <a:cs typeface="Arial" panose="020B0604020202020204" pitchFamily="34" charset="0"/>
              </a:rPr>
              <a:t>Density: </a:t>
            </a:r>
            <a:r>
              <a:rPr lang="en-US" sz="2400" dirty="0">
                <a:latin typeface="Arial" panose="020B0604020202020204" pitchFamily="34" charset="0"/>
                <a:cs typeface="Arial" panose="020B0604020202020204" pitchFamily="34" charset="0"/>
              </a:rPr>
              <a:t>proportion of relations out of all possible relations. </a:t>
            </a:r>
            <a:r>
              <a:rPr lang="en-US" sz="2400" i="1" dirty="0">
                <a:latin typeface="Arial" panose="020B0604020202020204" pitchFamily="34" charset="0"/>
                <a:cs typeface="Arial" panose="020B0604020202020204" pitchFamily="34" charset="0"/>
              </a:rPr>
              <a:t>1 indicates a fully connected network</a:t>
            </a:r>
            <a:r>
              <a:rPr lang="en-US" sz="2400" dirty="0">
                <a:latin typeface="Arial" panose="020B0604020202020204" pitchFamily="34" charset="0"/>
                <a:cs typeface="Arial" panose="020B0604020202020204" pitchFamily="34" charset="0"/>
              </a:rPr>
              <a:t>.</a:t>
            </a:r>
          </a:p>
        </p:txBody>
      </p:sp>
      <p:sp>
        <p:nvSpPr>
          <p:cNvPr id="32" name="TextBox 31"/>
          <p:cNvSpPr txBox="1"/>
          <p:nvPr/>
        </p:nvSpPr>
        <p:spPr>
          <a:xfrm>
            <a:off x="16237163" y="6838240"/>
            <a:ext cx="3997520" cy="923330"/>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Density: 0.0078</a:t>
            </a:r>
          </a:p>
          <a:p>
            <a:r>
              <a:rPr lang="en-US" dirty="0">
                <a:latin typeface="Arial" panose="020B0604020202020204" pitchFamily="34" charset="0"/>
                <a:cs typeface="Arial" panose="020B0604020202020204" pitchFamily="34" charset="0"/>
              </a:rPr>
              <a:t>Reciprocity: 0.356</a:t>
            </a:r>
          </a:p>
          <a:p>
            <a:r>
              <a:rPr lang="en-US" dirty="0">
                <a:latin typeface="Arial" panose="020B0604020202020204" pitchFamily="34" charset="0"/>
                <a:cs typeface="Arial" panose="020B0604020202020204" pitchFamily="34" charset="0"/>
              </a:rPr>
              <a:t>Global Clustering Coefficient: 0.092</a:t>
            </a:r>
          </a:p>
        </p:txBody>
      </p:sp>
      <p:sp>
        <p:nvSpPr>
          <p:cNvPr id="33" name="TextBox 32"/>
          <p:cNvSpPr txBox="1"/>
          <p:nvPr/>
        </p:nvSpPr>
        <p:spPr>
          <a:xfrm>
            <a:off x="20570771" y="6888962"/>
            <a:ext cx="4002196" cy="923330"/>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Density: 0.0107</a:t>
            </a:r>
          </a:p>
          <a:p>
            <a:r>
              <a:rPr lang="en-US" dirty="0">
                <a:latin typeface="Arial" panose="020B0604020202020204" pitchFamily="34" charset="0"/>
                <a:cs typeface="Arial" panose="020B0604020202020204" pitchFamily="34" charset="0"/>
              </a:rPr>
              <a:t>Reciprocity: 0.413</a:t>
            </a:r>
          </a:p>
          <a:p>
            <a:r>
              <a:rPr lang="en-US" dirty="0">
                <a:latin typeface="Arial" panose="020B0604020202020204" pitchFamily="34" charset="0"/>
                <a:cs typeface="Arial" panose="020B0604020202020204" pitchFamily="34" charset="0"/>
              </a:rPr>
              <a:t>Global Clustering Coefficient: 0.116</a:t>
            </a:r>
          </a:p>
        </p:txBody>
      </p:sp>
      <p:sp>
        <p:nvSpPr>
          <p:cNvPr id="34" name="TextBox 33"/>
          <p:cNvSpPr txBox="1"/>
          <p:nvPr/>
        </p:nvSpPr>
        <p:spPr>
          <a:xfrm>
            <a:off x="24481915" y="6841625"/>
            <a:ext cx="4142824" cy="923330"/>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Density: 0.0112</a:t>
            </a:r>
          </a:p>
          <a:p>
            <a:r>
              <a:rPr lang="en-US" dirty="0">
                <a:latin typeface="Arial" panose="020B0604020202020204" pitchFamily="34" charset="0"/>
                <a:cs typeface="Arial" panose="020B0604020202020204" pitchFamily="34" charset="0"/>
              </a:rPr>
              <a:t>Reciprocity: 0.415</a:t>
            </a:r>
          </a:p>
          <a:p>
            <a:r>
              <a:rPr lang="en-US" dirty="0">
                <a:latin typeface="Arial" panose="020B0604020202020204" pitchFamily="34" charset="0"/>
                <a:cs typeface="Arial" panose="020B0604020202020204" pitchFamily="34" charset="0"/>
              </a:rPr>
              <a:t>Global Clustering Coefficient: 0.119 </a:t>
            </a:r>
          </a:p>
        </p:txBody>
      </p:sp>
      <p:sp>
        <p:nvSpPr>
          <p:cNvPr id="35" name="TextBox 34"/>
          <p:cNvSpPr txBox="1"/>
          <p:nvPr/>
        </p:nvSpPr>
        <p:spPr>
          <a:xfrm>
            <a:off x="28645477" y="6864346"/>
            <a:ext cx="4495800" cy="923330"/>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Density: 0.0136</a:t>
            </a:r>
          </a:p>
          <a:p>
            <a:r>
              <a:rPr lang="en-US" dirty="0">
                <a:latin typeface="Arial" panose="020B0604020202020204" pitchFamily="34" charset="0"/>
                <a:cs typeface="Arial" panose="020B0604020202020204" pitchFamily="34" charset="0"/>
              </a:rPr>
              <a:t>Reciprocity: 0.424</a:t>
            </a:r>
          </a:p>
          <a:p>
            <a:r>
              <a:rPr lang="en-US" dirty="0">
                <a:latin typeface="Arial" panose="020B0604020202020204" pitchFamily="34" charset="0"/>
                <a:cs typeface="Arial" panose="020B0604020202020204" pitchFamily="34" charset="0"/>
              </a:rPr>
              <a:t>Global Clustering Coefficient: 0.158 </a:t>
            </a:r>
          </a:p>
        </p:txBody>
      </p:sp>
      <p:sp>
        <p:nvSpPr>
          <p:cNvPr id="36" name="Rounded Rectangular Callout 35"/>
          <p:cNvSpPr/>
          <p:nvPr/>
        </p:nvSpPr>
        <p:spPr>
          <a:xfrm>
            <a:off x="13282825" y="2533547"/>
            <a:ext cx="2679315" cy="2460376"/>
          </a:xfrm>
          <a:prstGeom prst="wedgeRoundRectCallout">
            <a:avLst>
              <a:gd name="adj1" fmla="val -70741"/>
              <a:gd name="adj2" fmla="val 27061"/>
              <a:gd name="adj3" fmla="val 16667"/>
            </a:avLst>
          </a:prstGeom>
          <a:solidFill>
            <a:srgbClr val="06396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Arial"/>
                <a:cs typeface="Arial"/>
              </a:rPr>
              <a:t>Ratio of nominations doubled (2011 to 2017. Respondents named more collaborators in 2017.</a:t>
            </a:r>
          </a:p>
        </p:txBody>
      </p:sp>
      <p:sp>
        <p:nvSpPr>
          <p:cNvPr id="37" name="Rounded Rectangular Callout 36"/>
          <p:cNvSpPr/>
          <p:nvPr/>
        </p:nvSpPr>
        <p:spPr>
          <a:xfrm>
            <a:off x="13345759" y="5063986"/>
            <a:ext cx="2417456" cy="1365932"/>
          </a:xfrm>
          <a:prstGeom prst="wedgeRoundRectCallout">
            <a:avLst>
              <a:gd name="adj1" fmla="val -110483"/>
              <a:gd name="adj2" fmla="val -52958"/>
              <a:gd name="adj3" fmla="val 16667"/>
            </a:avLst>
          </a:prstGeom>
          <a:solidFill>
            <a:srgbClr val="0228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Arial"/>
                <a:cs typeface="Arial"/>
              </a:rPr>
              <a:t>Females and males had similar trends over the time period.</a:t>
            </a:r>
          </a:p>
        </p:txBody>
      </p:sp>
      <p:sp>
        <p:nvSpPr>
          <p:cNvPr id="38" name="Rounded Rectangular Callout 37"/>
          <p:cNvSpPr/>
          <p:nvPr/>
        </p:nvSpPr>
        <p:spPr>
          <a:xfrm>
            <a:off x="13475839" y="6523544"/>
            <a:ext cx="2288028" cy="1498157"/>
          </a:xfrm>
          <a:prstGeom prst="wedgeRoundRectCallout">
            <a:avLst>
              <a:gd name="adj1" fmla="val -224301"/>
              <a:gd name="adj2" fmla="val -118285"/>
              <a:gd name="adj3" fmla="val 16667"/>
            </a:avLst>
          </a:prstGeom>
          <a:solidFill>
            <a:srgbClr val="97A4B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Arial"/>
                <a:cs typeface="Arial"/>
              </a:rPr>
              <a:t>Females nominated fewer collaborators compared to males.</a:t>
            </a:r>
          </a:p>
        </p:txBody>
      </p:sp>
      <p:sp>
        <p:nvSpPr>
          <p:cNvPr id="29" name="TextBox 28"/>
          <p:cNvSpPr txBox="1"/>
          <p:nvPr/>
        </p:nvSpPr>
        <p:spPr>
          <a:xfrm>
            <a:off x="21551812" y="2393036"/>
            <a:ext cx="6042310" cy="461665"/>
          </a:xfrm>
          <a:prstGeom prst="rect">
            <a:avLst/>
          </a:prstGeom>
          <a:noFill/>
        </p:spPr>
        <p:txBody>
          <a:bodyPr wrap="square" rtlCol="0" anchor="t">
            <a:spAutoFit/>
          </a:bodyPr>
          <a:lstStyle/>
          <a:p>
            <a:r>
              <a:rPr lang="en-US" sz="2400" b="1" dirty="0">
                <a:latin typeface="Arial"/>
                <a:cs typeface="Arial"/>
              </a:rPr>
              <a:t>Networks of Respondents for Each Year</a:t>
            </a:r>
          </a:p>
        </p:txBody>
      </p:sp>
      <p:sp>
        <p:nvSpPr>
          <p:cNvPr id="39" name="TextBox 38"/>
          <p:cNvSpPr txBox="1"/>
          <p:nvPr/>
        </p:nvSpPr>
        <p:spPr>
          <a:xfrm>
            <a:off x="16411861" y="7840453"/>
            <a:ext cx="4662001" cy="353943"/>
          </a:xfrm>
          <a:prstGeom prst="rect">
            <a:avLst/>
          </a:prstGeom>
          <a:noFill/>
        </p:spPr>
        <p:txBody>
          <a:bodyPr wrap="square" rtlCol="0">
            <a:spAutoFit/>
          </a:bodyPr>
          <a:lstStyle/>
          <a:p>
            <a:r>
              <a:rPr lang="en-US" sz="1700" dirty="0">
                <a:latin typeface="Arial" panose="020B0604020202020204" pitchFamily="34" charset="0"/>
                <a:cs typeface="Arial" panose="020B0604020202020204" pitchFamily="34" charset="0"/>
              </a:rPr>
              <a:t>Females who responded all 4 years n=12</a:t>
            </a:r>
          </a:p>
        </p:txBody>
      </p:sp>
      <p:sp>
        <p:nvSpPr>
          <p:cNvPr id="40" name="TextBox 39"/>
          <p:cNvSpPr txBox="1"/>
          <p:nvPr/>
        </p:nvSpPr>
        <p:spPr>
          <a:xfrm>
            <a:off x="20834253" y="7825487"/>
            <a:ext cx="3968774" cy="353943"/>
          </a:xfrm>
          <a:prstGeom prst="rect">
            <a:avLst/>
          </a:prstGeom>
          <a:noFill/>
        </p:spPr>
        <p:txBody>
          <a:bodyPr wrap="square" rtlCol="0">
            <a:spAutoFit/>
          </a:bodyPr>
          <a:lstStyle/>
          <a:p>
            <a:r>
              <a:rPr lang="en-US" sz="1700" dirty="0">
                <a:latin typeface="Arial" panose="020B0604020202020204" pitchFamily="34" charset="0"/>
                <a:cs typeface="Arial" panose="020B0604020202020204" pitchFamily="34" charset="0"/>
              </a:rPr>
              <a:t>Males who responded all 4 years n=22</a:t>
            </a:r>
          </a:p>
        </p:txBody>
      </p:sp>
      <p:sp>
        <p:nvSpPr>
          <p:cNvPr id="41" name="TextBox 40"/>
          <p:cNvSpPr txBox="1"/>
          <p:nvPr/>
        </p:nvSpPr>
        <p:spPr>
          <a:xfrm>
            <a:off x="29075661" y="7817516"/>
            <a:ext cx="3828212" cy="353943"/>
          </a:xfrm>
          <a:prstGeom prst="rect">
            <a:avLst/>
          </a:prstGeom>
          <a:noFill/>
        </p:spPr>
        <p:txBody>
          <a:bodyPr wrap="square" rtlCol="0">
            <a:spAutoFit/>
          </a:bodyPr>
          <a:lstStyle/>
          <a:p>
            <a:r>
              <a:rPr lang="en-US" sz="1700" dirty="0">
                <a:latin typeface="Arial" panose="020B0604020202020204" pitchFamily="34" charset="0"/>
                <a:cs typeface="Arial" panose="020B0604020202020204" pitchFamily="34" charset="0"/>
              </a:rPr>
              <a:t>Males who responded in given year</a:t>
            </a:r>
          </a:p>
        </p:txBody>
      </p:sp>
      <p:sp>
        <p:nvSpPr>
          <p:cNvPr id="42" name="TextBox 41"/>
          <p:cNvSpPr txBox="1"/>
          <p:nvPr/>
        </p:nvSpPr>
        <p:spPr>
          <a:xfrm>
            <a:off x="24965584" y="7820793"/>
            <a:ext cx="3912803" cy="369332"/>
          </a:xfrm>
          <a:prstGeom prst="rect">
            <a:avLst/>
          </a:prstGeom>
          <a:noFill/>
        </p:spPr>
        <p:txBody>
          <a:bodyPr wrap="square" rtlCol="0">
            <a:spAutoFit/>
          </a:bodyPr>
          <a:lstStyle/>
          <a:p>
            <a:r>
              <a:rPr lang="en-US" sz="1700" dirty="0">
                <a:latin typeface="Arial" panose="020B0604020202020204" pitchFamily="34" charset="0"/>
                <a:cs typeface="Arial" panose="020B0604020202020204" pitchFamily="34" charset="0"/>
              </a:rPr>
              <a:t>Females who responded in given </a:t>
            </a:r>
            <a:r>
              <a:rPr lang="en-US" dirty="0"/>
              <a:t>year</a:t>
            </a:r>
          </a:p>
        </p:txBody>
      </p:sp>
      <p:sp>
        <p:nvSpPr>
          <p:cNvPr id="43" name="Rectangle 42"/>
          <p:cNvSpPr/>
          <p:nvPr/>
        </p:nvSpPr>
        <p:spPr>
          <a:xfrm>
            <a:off x="16113881" y="7760266"/>
            <a:ext cx="351467" cy="311120"/>
          </a:xfrm>
          <a:prstGeom prst="rect">
            <a:avLst/>
          </a:prstGeom>
          <a:solidFill>
            <a:srgbClr val="B75C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01430"/>
              </a:solidFill>
            </a:endParaRPr>
          </a:p>
        </p:txBody>
      </p:sp>
      <p:sp>
        <p:nvSpPr>
          <p:cNvPr id="44" name="Rectangle 43"/>
          <p:cNvSpPr/>
          <p:nvPr/>
        </p:nvSpPr>
        <p:spPr>
          <a:xfrm>
            <a:off x="20553217" y="7760266"/>
            <a:ext cx="344160" cy="311120"/>
          </a:xfrm>
          <a:prstGeom prst="rect">
            <a:avLst/>
          </a:prstGeom>
          <a:solidFill>
            <a:srgbClr val="1D5F9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24648136" y="7760266"/>
            <a:ext cx="348868" cy="311120"/>
          </a:xfrm>
          <a:prstGeom prst="rect">
            <a:avLst/>
          </a:prstGeom>
          <a:solidFill>
            <a:srgbClr val="F5A58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28775266" y="7760266"/>
            <a:ext cx="351466" cy="311120"/>
          </a:xfrm>
          <a:prstGeom prst="rect">
            <a:avLst/>
          </a:prstGeom>
          <a:solidFill>
            <a:srgbClr val="99C1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16346073" y="13476278"/>
            <a:ext cx="6288430" cy="646331"/>
          </a:xfrm>
          <a:prstGeom prst="rect">
            <a:avLst/>
          </a:prstGeom>
          <a:solidFill>
            <a:srgbClr val="13487C"/>
          </a:solidFill>
        </p:spPr>
        <p:txBody>
          <a:bodyPr wrap="square" rtlCol="0">
            <a:spAutoFit/>
          </a:bodyPr>
          <a:lstStyle/>
          <a:p>
            <a:pPr algn="ctr"/>
            <a:r>
              <a:rPr lang="en-US" sz="3600" b="1" dirty="0">
                <a:solidFill>
                  <a:schemeClr val="bg1"/>
                </a:solidFill>
                <a:latin typeface="Arial" panose="020B0604020202020204" pitchFamily="34" charset="0"/>
                <a:cs typeface="Arial" panose="020B0604020202020204" pitchFamily="34" charset="0"/>
              </a:rPr>
              <a:t>Next Steps</a:t>
            </a:r>
          </a:p>
        </p:txBody>
      </p:sp>
      <p:sp>
        <p:nvSpPr>
          <p:cNvPr id="48" name="Content Placeholder 6"/>
          <p:cNvSpPr txBox="1">
            <a:spLocks/>
          </p:cNvSpPr>
          <p:nvPr/>
        </p:nvSpPr>
        <p:spPr>
          <a:xfrm>
            <a:off x="16202268" y="14214217"/>
            <a:ext cx="6288429" cy="1342614"/>
          </a:xfrm>
          <a:prstGeom prst="rect">
            <a:avLst/>
          </a:prstGeom>
          <a:ln>
            <a:noFill/>
          </a:ln>
        </p:spPr>
        <p:txBody>
          <a:bodyPr vert="horz" lIns="91440" tIns="45720" rIns="91440" bIns="45720" rtlCol="0" anchor="t">
            <a:noAutofit/>
          </a:bodyPr>
          <a:lst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a:lstStyle>
          <a:p>
            <a:pPr marL="283210" indent="-173990">
              <a:spcBef>
                <a:spcPts val="600"/>
              </a:spcBef>
            </a:pPr>
            <a:r>
              <a:rPr lang="en-US" sz="2400" dirty="0">
                <a:latin typeface="Arial"/>
                <a:cs typeface="Arial"/>
              </a:rPr>
              <a:t>Analyze network productivity using linked grant data. </a:t>
            </a:r>
          </a:p>
          <a:p>
            <a:pPr marL="283210" indent="-173990">
              <a:spcBef>
                <a:spcPts val="600"/>
              </a:spcBef>
            </a:pPr>
            <a:r>
              <a:rPr lang="en-US" sz="2400" dirty="0">
                <a:latin typeface="Arial"/>
                <a:cs typeface="Arial"/>
              </a:rPr>
              <a:t>Identify dissolved networks to determine contributing factors</a:t>
            </a:r>
          </a:p>
        </p:txBody>
      </p:sp>
    </p:spTree>
    <p:extLst>
      <p:ext uri="{BB962C8B-B14F-4D97-AF65-F5344CB8AC3E}">
        <p14:creationId xmlns:p14="http://schemas.microsoft.com/office/powerpoint/2010/main" val="8226599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1172</TotalTime>
  <Words>730</Words>
  <Application>Microsoft Office PowerPoint</Application>
  <PresentationFormat>Custom</PresentationFormat>
  <Paragraphs>75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Longitudinal Analysis of Research Collaborations and Emerging Networks</vt:lpstr>
    </vt:vector>
  </TitlesOfParts>
  <Company>University of Rochester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Pallo, Susanne</dc:creator>
  <cp:lastModifiedBy>Dozier, Ann</cp:lastModifiedBy>
  <cp:revision>129</cp:revision>
  <cp:lastPrinted>2019-02-27T17:18:21Z</cp:lastPrinted>
  <dcterms:created xsi:type="dcterms:W3CDTF">2017-03-03T15:01:35Z</dcterms:created>
  <dcterms:modified xsi:type="dcterms:W3CDTF">2019-02-27T17:45:14Z</dcterms:modified>
</cp:coreProperties>
</file>